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8" r:id="rId2"/>
    <p:sldId id="261" r:id="rId3"/>
    <p:sldId id="293" r:id="rId4"/>
    <p:sldId id="294" r:id="rId5"/>
    <p:sldId id="284" r:id="rId6"/>
    <p:sldId id="278" r:id="rId7"/>
  </p:sldIdLst>
  <p:sldSz cx="9144000" cy="5143500" type="screen16x9"/>
  <p:notesSz cx="7023100" cy="9309100"/>
  <p:embeddedFontLst>
    <p:embeddedFont>
      <p:font typeface="Chivo" panose="020B0604020202020204" charset="0"/>
      <p:regular r:id="rId9"/>
      <p:bold r:id="rId10"/>
      <p:italic r:id="rId11"/>
      <p:boldItalic r:id="rId12"/>
    </p:embeddedFont>
    <p:embeddedFont>
      <p:font typeface="Roboto Slab" panose="020F0502020204030204" pitchFamily="2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9297"/>
    <a:srgbClr val="736864"/>
    <a:srgbClr val="F0B972"/>
    <a:srgbClr val="96C4C7"/>
    <a:srgbClr val="5AA3A8"/>
    <a:srgbClr val="EAE8E3"/>
    <a:srgbClr val="6AAD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DF99DF4-A2FC-4533-A3FA-E13C157B1992}">
  <a:tblStyle styleId="{2DF99DF4-A2FC-4533-A3FA-E13C157B199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90" autoAdjust="0"/>
    <p:restoredTop sz="94663"/>
  </p:normalViewPr>
  <p:slideViewPr>
    <p:cSldViewPr snapToGrid="0" snapToObjects="1">
      <p:cViewPr varScale="1">
        <p:scale>
          <a:sx n="103" d="100"/>
          <a:sy n="103" d="100"/>
        </p:scale>
        <p:origin x="107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5538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93308" rIns="93308" bIns="93308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5f391192_04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p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p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93601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p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599741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p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870280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4cc2fa6589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4cc2fa6589_1_2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"/>
          <p:cNvSpPr txBox="1">
            <a:spLocks noGrp="1"/>
          </p:cNvSpPr>
          <p:nvPr>
            <p:ph type="title"/>
          </p:nvPr>
        </p:nvSpPr>
        <p:spPr>
          <a:xfrm>
            <a:off x="457200" y="-100"/>
            <a:ext cx="5486400" cy="1814400"/>
          </a:xfrm>
          <a:prstGeom prst="rect">
            <a:avLst/>
          </a:prstGeom>
        </p:spPr>
        <p:txBody>
          <a:bodyPr spcFirstLastPara="1" wrap="square" lIns="0" tIns="0" rIns="0" bIns="0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 dirty="0"/>
          </a:p>
        </p:txBody>
      </p:sp>
      <p:sp>
        <p:nvSpPr>
          <p:cNvPr id="57" name="Google Shape;57;p5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grpSp>
        <p:nvGrpSpPr>
          <p:cNvPr id="14" name="Google Shape;10;p2">
            <a:extLst>
              <a:ext uri="{FF2B5EF4-FFF2-40B4-BE49-F238E27FC236}">
                <a16:creationId xmlns:a16="http://schemas.microsoft.com/office/drawing/2014/main" id="{AEDB9FDD-AC41-534A-BCB9-B9F047C8346C}"/>
              </a:ext>
            </a:extLst>
          </p:cNvPr>
          <p:cNvGrpSpPr/>
          <p:nvPr userDrawn="1"/>
        </p:nvGrpSpPr>
        <p:grpSpPr>
          <a:xfrm>
            <a:off x="-120" y="-200"/>
            <a:ext cx="9143821" cy="5142886"/>
            <a:chOff x="2973586" y="5250656"/>
            <a:chExt cx="2856819" cy="1606800"/>
          </a:xfrm>
        </p:grpSpPr>
        <p:sp>
          <p:nvSpPr>
            <p:cNvPr id="15" name="Google Shape;11;p2">
              <a:extLst>
                <a:ext uri="{FF2B5EF4-FFF2-40B4-BE49-F238E27FC236}">
                  <a16:creationId xmlns:a16="http://schemas.microsoft.com/office/drawing/2014/main" id="{63985670-98B1-B849-828B-6C16BEEB4F67}"/>
                </a:ext>
              </a:extLst>
            </p:cNvPr>
            <p:cNvSpPr/>
            <p:nvPr/>
          </p:nvSpPr>
          <p:spPr>
            <a:xfrm>
              <a:off x="2973586" y="6221960"/>
              <a:ext cx="2856819" cy="635496"/>
            </a:xfrm>
            <a:custGeom>
              <a:avLst/>
              <a:gdLst/>
              <a:ahLst/>
              <a:cxnLst/>
              <a:rect l="l" t="t" r="r" b="b"/>
              <a:pathLst>
                <a:path w="2856819" h="635496" extrusionOk="0">
                  <a:moveTo>
                    <a:pt x="0" y="636040"/>
                  </a:moveTo>
                  <a:lnTo>
                    <a:pt x="2856819" y="636040"/>
                  </a:lnTo>
                  <a:lnTo>
                    <a:pt x="2856819" y="0"/>
                  </a:lnTo>
                  <a:lnTo>
                    <a:pt x="0" y="503857"/>
                  </a:lnTo>
                  <a:lnTo>
                    <a:pt x="0" y="6360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2;p2">
              <a:extLst>
                <a:ext uri="{FF2B5EF4-FFF2-40B4-BE49-F238E27FC236}">
                  <a16:creationId xmlns:a16="http://schemas.microsoft.com/office/drawing/2014/main" id="{F46FF4C1-FCE3-CC4E-B431-BCB78F03DFB2}"/>
                </a:ext>
              </a:extLst>
            </p:cNvPr>
            <p:cNvSpPr/>
            <p:nvPr/>
          </p:nvSpPr>
          <p:spPr>
            <a:xfrm>
              <a:off x="2973586" y="6067738"/>
              <a:ext cx="642784" cy="385464"/>
            </a:xfrm>
            <a:custGeom>
              <a:avLst/>
              <a:gdLst/>
              <a:ahLst/>
              <a:cxnLst/>
              <a:rect l="l" t="t" r="r" b="b"/>
              <a:pathLst>
                <a:path w="642784" h="385464" extrusionOk="0">
                  <a:moveTo>
                    <a:pt x="0" y="113368"/>
                  </a:moveTo>
                  <a:lnTo>
                    <a:pt x="0" y="385724"/>
                  </a:lnTo>
                  <a:lnTo>
                    <a:pt x="642784" y="272355"/>
                  </a:lnTo>
                  <a:lnTo>
                    <a:pt x="642784" y="0"/>
                  </a:lnTo>
                  <a:lnTo>
                    <a:pt x="0" y="113368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3;p2">
              <a:extLst>
                <a:ext uri="{FF2B5EF4-FFF2-40B4-BE49-F238E27FC236}">
                  <a16:creationId xmlns:a16="http://schemas.microsoft.com/office/drawing/2014/main" id="{A092F9AC-C9FC-D446-8F39-9E4AA09EF4E2}"/>
                </a:ext>
              </a:extLst>
            </p:cNvPr>
            <p:cNvSpPr/>
            <p:nvPr/>
          </p:nvSpPr>
          <p:spPr>
            <a:xfrm>
              <a:off x="3378302" y="5250656"/>
              <a:ext cx="1781048" cy="314027"/>
            </a:xfrm>
            <a:custGeom>
              <a:avLst/>
              <a:gdLst/>
              <a:ahLst/>
              <a:cxnLst/>
              <a:rect l="l" t="t" r="r" b="b"/>
              <a:pathLst>
                <a:path w="1781048" h="314027" extrusionOk="0">
                  <a:moveTo>
                    <a:pt x="238155" y="0"/>
                  </a:moveTo>
                  <a:lnTo>
                    <a:pt x="0" y="42004"/>
                  </a:lnTo>
                  <a:lnTo>
                    <a:pt x="0" y="314359"/>
                  </a:lnTo>
                  <a:lnTo>
                    <a:pt x="1782389" y="0"/>
                  </a:lnTo>
                  <a:lnTo>
                    <a:pt x="238155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4;p2">
              <a:extLst>
                <a:ext uri="{FF2B5EF4-FFF2-40B4-BE49-F238E27FC236}">
                  <a16:creationId xmlns:a16="http://schemas.microsoft.com/office/drawing/2014/main" id="{EBCA8065-3598-DB46-867B-CCD0E8B8AABA}"/>
                </a:ext>
              </a:extLst>
            </p:cNvPr>
            <p:cNvSpPr/>
            <p:nvPr/>
          </p:nvSpPr>
          <p:spPr>
            <a:xfrm>
              <a:off x="4790344" y="5404894"/>
              <a:ext cx="1040060" cy="455414"/>
            </a:xfrm>
            <a:custGeom>
              <a:avLst/>
              <a:gdLst/>
              <a:ahLst/>
              <a:cxnLst/>
              <a:rect l="l" t="t" r="r" b="b"/>
              <a:pathLst>
                <a:path w="1040060" h="455414" extrusionOk="0">
                  <a:moveTo>
                    <a:pt x="1040061" y="0"/>
                  </a:moveTo>
                  <a:lnTo>
                    <a:pt x="0" y="184194"/>
                  </a:lnTo>
                  <a:lnTo>
                    <a:pt x="0" y="456550"/>
                  </a:lnTo>
                  <a:lnTo>
                    <a:pt x="1040061" y="272355"/>
                  </a:lnTo>
                  <a:lnTo>
                    <a:pt x="1040061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16;p2">
              <a:extLst>
                <a:ext uri="{FF2B5EF4-FFF2-40B4-BE49-F238E27FC236}">
                  <a16:creationId xmlns:a16="http://schemas.microsoft.com/office/drawing/2014/main" id="{A885C2B7-AD57-B54C-8804-C6E6065E3868}"/>
                </a:ext>
              </a:extLst>
            </p:cNvPr>
            <p:cNvSpPr/>
            <p:nvPr/>
          </p:nvSpPr>
          <p:spPr>
            <a:xfrm>
              <a:off x="5531332" y="5949605"/>
              <a:ext cx="299073" cy="324445"/>
            </a:xfrm>
            <a:custGeom>
              <a:avLst/>
              <a:gdLst/>
              <a:ahLst/>
              <a:cxnLst/>
              <a:rect l="l" t="t" r="r" b="b"/>
              <a:pathLst>
                <a:path w="299073" h="324445" extrusionOk="0">
                  <a:moveTo>
                    <a:pt x="299073" y="0"/>
                  </a:moveTo>
                  <a:lnTo>
                    <a:pt x="0" y="52748"/>
                  </a:lnTo>
                  <a:lnTo>
                    <a:pt x="0" y="325103"/>
                  </a:lnTo>
                  <a:lnTo>
                    <a:pt x="299073" y="272355"/>
                  </a:lnTo>
                  <a:lnTo>
                    <a:pt x="299073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17;p2">
              <a:extLst>
                <a:ext uri="{FF2B5EF4-FFF2-40B4-BE49-F238E27FC236}">
                  <a16:creationId xmlns:a16="http://schemas.microsoft.com/office/drawing/2014/main" id="{5DECF562-4B89-F842-B306-B520CEAAAA66}"/>
                </a:ext>
              </a:extLst>
            </p:cNvPr>
            <p:cNvSpPr/>
            <p:nvPr/>
          </p:nvSpPr>
          <p:spPr>
            <a:xfrm>
              <a:off x="3613394" y="5425142"/>
              <a:ext cx="557972" cy="370582"/>
            </a:xfrm>
            <a:custGeom>
              <a:avLst/>
              <a:gdLst/>
              <a:ahLst/>
              <a:cxnLst/>
              <a:rect l="l" t="t" r="r" b="b"/>
              <a:pathLst>
                <a:path w="557972" h="370582" extrusionOk="0">
                  <a:moveTo>
                    <a:pt x="0" y="98410"/>
                  </a:moveTo>
                  <a:lnTo>
                    <a:pt x="0" y="370765"/>
                  </a:lnTo>
                  <a:lnTo>
                    <a:pt x="557973" y="272355"/>
                  </a:lnTo>
                  <a:lnTo>
                    <a:pt x="557973" y="0"/>
                  </a:lnTo>
                  <a:lnTo>
                    <a:pt x="0" y="9841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705"/>
                  </a:srgbClr>
                </a:gs>
                <a:gs pos="100000">
                  <a:srgbClr val="FFFFFF">
                    <a:alpha val="11764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18;p2">
              <a:extLst>
                <a:ext uri="{FF2B5EF4-FFF2-40B4-BE49-F238E27FC236}">
                  <a16:creationId xmlns:a16="http://schemas.microsoft.com/office/drawing/2014/main" id="{FE477DC3-9F53-2C42-9E96-EC60AB09BF30}"/>
                </a:ext>
              </a:extLst>
            </p:cNvPr>
            <p:cNvSpPr/>
            <p:nvPr/>
          </p:nvSpPr>
          <p:spPr>
            <a:xfrm>
              <a:off x="5636975" y="5677250"/>
              <a:ext cx="193430" cy="305097"/>
            </a:xfrm>
            <a:custGeom>
              <a:avLst/>
              <a:gdLst/>
              <a:ahLst/>
              <a:cxnLst/>
              <a:rect l="l" t="t" r="r" b="b"/>
              <a:pathLst>
                <a:path w="193430" h="305097" extrusionOk="0">
                  <a:moveTo>
                    <a:pt x="193430" y="0"/>
                  </a:moveTo>
                  <a:lnTo>
                    <a:pt x="0" y="34116"/>
                  </a:lnTo>
                  <a:lnTo>
                    <a:pt x="0" y="306471"/>
                  </a:lnTo>
                  <a:lnTo>
                    <a:pt x="193430" y="272355"/>
                  </a:lnTo>
                  <a:lnTo>
                    <a:pt x="193430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5;p2">
              <a:extLst>
                <a:ext uri="{FF2B5EF4-FFF2-40B4-BE49-F238E27FC236}">
                  <a16:creationId xmlns:a16="http://schemas.microsoft.com/office/drawing/2014/main" id="{62024340-61F0-D847-82B4-FEE224B5853E}"/>
                </a:ext>
              </a:extLst>
            </p:cNvPr>
            <p:cNvSpPr/>
            <p:nvPr userDrawn="1"/>
          </p:nvSpPr>
          <p:spPr>
            <a:xfrm>
              <a:off x="2973586" y="6263466"/>
              <a:ext cx="1077258" cy="461367"/>
            </a:xfrm>
            <a:custGeom>
              <a:avLst/>
              <a:gdLst/>
              <a:ahLst/>
              <a:cxnLst/>
              <a:rect l="l" t="t" r="r" b="b"/>
              <a:pathLst>
                <a:path w="1077258" h="461367" extrusionOk="0">
                  <a:moveTo>
                    <a:pt x="0" y="189996"/>
                  </a:moveTo>
                  <a:lnTo>
                    <a:pt x="0" y="462351"/>
                  </a:lnTo>
                  <a:lnTo>
                    <a:pt x="1077259" y="272355"/>
                  </a:lnTo>
                  <a:lnTo>
                    <a:pt x="1077259" y="0"/>
                  </a:lnTo>
                  <a:lnTo>
                    <a:pt x="0" y="189996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632FE2BB-61EE-F844-8A56-CF4A37742B6E}"/>
              </a:ext>
            </a:extLst>
          </p:cNvPr>
          <p:cNvSpPr/>
          <p:nvPr userDrawn="1"/>
        </p:nvSpPr>
        <p:spPr>
          <a:xfrm>
            <a:off x="-180870" y="1306286"/>
            <a:ext cx="9485644" cy="3918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Google Shape;56;p5"/>
          <p:cNvSpPr txBox="1">
            <a:spLocks noGrp="1"/>
          </p:cNvSpPr>
          <p:nvPr>
            <p:ph type="body" idx="1"/>
          </p:nvPr>
        </p:nvSpPr>
        <p:spPr>
          <a:xfrm>
            <a:off x="457200" y="1909300"/>
            <a:ext cx="8229600" cy="27648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519297"/>
              </a:buClr>
              <a:buSzPts val="2400"/>
              <a:buChar char="▰"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9pPr>
          </a:lstStyle>
          <a:p>
            <a:endParaRPr dirty="0"/>
          </a:p>
        </p:txBody>
      </p:sp>
      <p:pic>
        <p:nvPicPr>
          <p:cNvPr id="2" name="Picture 1" descr="Shape&#10;&#10;Description automatically generated with medium confidence">
            <a:extLst>
              <a:ext uri="{FF2B5EF4-FFF2-40B4-BE49-F238E27FC236}">
                <a16:creationId xmlns:a16="http://schemas.microsoft.com/office/drawing/2014/main" id="{2D581964-474E-48C0-59BF-FE0F00CF25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51640" y="379692"/>
            <a:ext cx="1977755" cy="7076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6DAF71E-C5CA-8A9F-2DA9-0E59861B8A1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87923" y="371948"/>
            <a:ext cx="1463753" cy="7185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_AND_BODY_1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oogle Shape;59;p6"/>
          <p:cNvGrpSpPr/>
          <p:nvPr/>
        </p:nvGrpSpPr>
        <p:grpSpPr>
          <a:xfrm>
            <a:off x="-239" y="-106"/>
            <a:ext cx="9143821" cy="5143317"/>
            <a:chOff x="6361595" y="2777133"/>
            <a:chExt cx="2856819" cy="1606935"/>
          </a:xfrm>
        </p:grpSpPr>
        <p:sp>
          <p:nvSpPr>
            <p:cNvPr id="60" name="Google Shape;60;p6"/>
            <p:cNvSpPr/>
            <p:nvPr/>
          </p:nvSpPr>
          <p:spPr>
            <a:xfrm>
              <a:off x="6361595" y="3328877"/>
              <a:ext cx="2856819" cy="1055191"/>
            </a:xfrm>
            <a:custGeom>
              <a:avLst/>
              <a:gdLst/>
              <a:ahLst/>
              <a:cxnLst/>
              <a:rect l="l" t="t" r="r" b="b"/>
              <a:pathLst>
                <a:path w="2856819" h="1055191" extrusionOk="0">
                  <a:moveTo>
                    <a:pt x="0" y="1055599"/>
                  </a:moveTo>
                  <a:lnTo>
                    <a:pt x="2856819" y="1055599"/>
                  </a:lnTo>
                  <a:lnTo>
                    <a:pt x="2856819" y="0"/>
                  </a:lnTo>
                  <a:lnTo>
                    <a:pt x="0" y="503854"/>
                  </a:lnTo>
                  <a:lnTo>
                    <a:pt x="0" y="10555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6"/>
            <p:cNvSpPr/>
            <p:nvPr/>
          </p:nvSpPr>
          <p:spPr>
            <a:xfrm>
              <a:off x="6361595" y="3581367"/>
              <a:ext cx="471672" cy="250031"/>
            </a:xfrm>
            <a:custGeom>
              <a:avLst/>
              <a:gdLst/>
              <a:ahLst/>
              <a:cxnLst/>
              <a:rect l="l" t="t" r="r" b="b"/>
              <a:pathLst>
                <a:path w="471672" h="250031" extrusionOk="0">
                  <a:moveTo>
                    <a:pt x="0" y="83189"/>
                  </a:moveTo>
                  <a:lnTo>
                    <a:pt x="0" y="251365"/>
                  </a:lnTo>
                  <a:lnTo>
                    <a:pt x="471673" y="168176"/>
                  </a:lnTo>
                  <a:lnTo>
                    <a:pt x="471673" y="0"/>
                  </a:lnTo>
                  <a:lnTo>
                    <a:pt x="0" y="83189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6"/>
            <p:cNvSpPr/>
            <p:nvPr/>
          </p:nvSpPr>
          <p:spPr>
            <a:xfrm>
              <a:off x="8188769" y="3160702"/>
              <a:ext cx="1029645" cy="349746"/>
            </a:xfrm>
            <a:custGeom>
              <a:avLst/>
              <a:gdLst/>
              <a:ahLst/>
              <a:cxnLst/>
              <a:rect l="l" t="t" r="r" b="b"/>
              <a:pathLst>
                <a:path w="1029645" h="349746" extrusionOk="0">
                  <a:moveTo>
                    <a:pt x="1029645" y="0"/>
                  </a:moveTo>
                  <a:lnTo>
                    <a:pt x="0" y="181597"/>
                  </a:lnTo>
                  <a:lnTo>
                    <a:pt x="0" y="349773"/>
                  </a:lnTo>
                  <a:lnTo>
                    <a:pt x="1029645" y="168176"/>
                  </a:lnTo>
                  <a:lnTo>
                    <a:pt x="1029645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p6"/>
            <p:cNvSpPr/>
            <p:nvPr/>
          </p:nvSpPr>
          <p:spPr>
            <a:xfrm>
              <a:off x="6361595" y="3343125"/>
              <a:ext cx="868949" cy="319980"/>
            </a:xfrm>
            <a:custGeom>
              <a:avLst/>
              <a:gdLst/>
              <a:ahLst/>
              <a:cxnLst/>
              <a:rect l="l" t="t" r="r" b="b"/>
              <a:pathLst>
                <a:path w="868949" h="319980" extrusionOk="0">
                  <a:moveTo>
                    <a:pt x="0" y="153256"/>
                  </a:moveTo>
                  <a:lnTo>
                    <a:pt x="0" y="321431"/>
                  </a:lnTo>
                  <a:lnTo>
                    <a:pt x="868949" y="168176"/>
                  </a:lnTo>
                  <a:lnTo>
                    <a:pt x="868949" y="0"/>
                  </a:lnTo>
                  <a:lnTo>
                    <a:pt x="0" y="153256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6"/>
            <p:cNvSpPr/>
            <p:nvPr/>
          </p:nvSpPr>
          <p:spPr>
            <a:xfrm>
              <a:off x="6361595" y="3286479"/>
              <a:ext cx="236580" cy="209847"/>
            </a:xfrm>
            <a:custGeom>
              <a:avLst/>
              <a:gdLst/>
              <a:ahLst/>
              <a:cxnLst/>
              <a:rect l="l" t="t" r="r" b="b"/>
              <a:pathLst>
                <a:path w="236580" h="209847" extrusionOk="0">
                  <a:moveTo>
                    <a:pt x="0" y="41725"/>
                  </a:moveTo>
                  <a:lnTo>
                    <a:pt x="0" y="209901"/>
                  </a:lnTo>
                  <a:lnTo>
                    <a:pt x="236580" y="168176"/>
                  </a:lnTo>
                  <a:lnTo>
                    <a:pt x="236580" y="0"/>
                  </a:lnTo>
                  <a:lnTo>
                    <a:pt x="0" y="41725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6"/>
            <p:cNvSpPr/>
            <p:nvPr/>
          </p:nvSpPr>
          <p:spPr>
            <a:xfrm>
              <a:off x="8331610" y="2824350"/>
              <a:ext cx="886804" cy="324445"/>
            </a:xfrm>
            <a:custGeom>
              <a:avLst/>
              <a:gdLst/>
              <a:ahLst/>
              <a:cxnLst/>
              <a:rect l="l" t="t" r="r" b="b"/>
              <a:pathLst>
                <a:path w="886804" h="324445" extrusionOk="0">
                  <a:moveTo>
                    <a:pt x="886804" y="0"/>
                  </a:moveTo>
                  <a:lnTo>
                    <a:pt x="0" y="156405"/>
                  </a:lnTo>
                  <a:lnTo>
                    <a:pt x="0" y="324581"/>
                  </a:lnTo>
                  <a:lnTo>
                    <a:pt x="886804" y="168176"/>
                  </a:lnTo>
                  <a:lnTo>
                    <a:pt x="886804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6"/>
            <p:cNvSpPr/>
            <p:nvPr/>
          </p:nvSpPr>
          <p:spPr>
            <a:xfrm>
              <a:off x="6868978" y="2954026"/>
              <a:ext cx="660639" cy="284261"/>
            </a:xfrm>
            <a:custGeom>
              <a:avLst/>
              <a:gdLst/>
              <a:ahLst/>
              <a:cxnLst/>
              <a:rect l="l" t="t" r="r" b="b"/>
              <a:pathLst>
                <a:path w="660639" h="284261" extrusionOk="0">
                  <a:moveTo>
                    <a:pt x="0" y="116516"/>
                  </a:moveTo>
                  <a:lnTo>
                    <a:pt x="0" y="284692"/>
                  </a:lnTo>
                  <a:lnTo>
                    <a:pt x="660639" y="168176"/>
                  </a:lnTo>
                  <a:lnTo>
                    <a:pt x="660639" y="0"/>
                  </a:lnTo>
                  <a:lnTo>
                    <a:pt x="0" y="116516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6"/>
            <p:cNvSpPr/>
            <p:nvPr/>
          </p:nvSpPr>
          <p:spPr>
            <a:xfrm>
              <a:off x="7093655" y="2777133"/>
              <a:ext cx="1438825" cy="253007"/>
            </a:xfrm>
            <a:custGeom>
              <a:avLst/>
              <a:gdLst/>
              <a:ahLst/>
              <a:cxnLst/>
              <a:rect l="l" t="t" r="r" b="b"/>
              <a:pathLst>
                <a:path w="1438825" h="253007" extrusionOk="0">
                  <a:moveTo>
                    <a:pt x="485388" y="0"/>
                  </a:moveTo>
                  <a:lnTo>
                    <a:pt x="0" y="85607"/>
                  </a:lnTo>
                  <a:lnTo>
                    <a:pt x="0" y="253783"/>
                  </a:lnTo>
                  <a:lnTo>
                    <a:pt x="1438932" y="0"/>
                  </a:lnTo>
                  <a:lnTo>
                    <a:pt x="48538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705"/>
                  </a:srgbClr>
                </a:gs>
                <a:gs pos="100000">
                  <a:srgbClr val="FFFFFF">
                    <a:alpha val="11764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457200" y="2394450"/>
            <a:ext cx="4114800" cy="420600"/>
          </a:xfrm>
          <a:prstGeom prst="rect">
            <a:avLst/>
          </a:prstGeom>
          <a:effectLst>
            <a:outerShdw blurRad="28575" dist="9525" dir="5400000" algn="bl" rotWithShape="0">
              <a:srgbClr val="00001A">
                <a:alpha val="15000"/>
              </a:srgbClr>
            </a:outerShdw>
          </a:effectLst>
        </p:spPr>
        <p:txBody>
          <a:bodyPr spcFirstLastPara="1" wrap="square" lIns="0" tIns="0" rIns="0" bIns="0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 dirty="0"/>
          </a:p>
        </p:txBody>
      </p:sp>
      <p:sp>
        <p:nvSpPr>
          <p:cNvPr id="69" name="Google Shape;69;p6"/>
          <p:cNvSpPr txBox="1">
            <a:spLocks noGrp="1"/>
          </p:cNvSpPr>
          <p:nvPr>
            <p:ph type="body" idx="1"/>
          </p:nvPr>
        </p:nvSpPr>
        <p:spPr>
          <a:xfrm>
            <a:off x="3200400" y="2800175"/>
            <a:ext cx="5486400" cy="2118900"/>
          </a:xfrm>
          <a:prstGeom prst="rect">
            <a:avLst/>
          </a:prstGeom>
        </p:spPr>
        <p:txBody>
          <a:bodyPr spcFirstLastPara="1" wrap="square" lIns="0" tIns="0" rIns="0" bIns="0" anchor="ctr" anchorCtr="0"/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Clr>
                <a:srgbClr val="519297"/>
              </a:buClr>
              <a:buSzPts val="2000"/>
              <a:buChar char="▰"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▰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▰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▰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▰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▰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▰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▰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▰"/>
              <a:defRPr sz="2000"/>
            </a:lvl9pPr>
          </a:lstStyle>
          <a:p>
            <a:endParaRPr dirty="0"/>
          </a:p>
        </p:txBody>
      </p:sp>
      <p:sp>
        <p:nvSpPr>
          <p:cNvPr id="70" name="Google Shape;70;p6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5A1D69D6-839E-B912-0A28-D8AF12C32E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235" y="3897997"/>
            <a:ext cx="2924735" cy="552091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rgbClr val="519297"/>
            </a:gs>
            <a:gs pos="100000">
              <a:srgbClr val="96C4C7"/>
            </a:gs>
          </a:gsLst>
          <a:lin ang="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-100"/>
            <a:ext cx="5486400" cy="1814400"/>
          </a:xfrm>
          <a:prstGeom prst="rect">
            <a:avLst/>
          </a:prstGeom>
          <a:noFill/>
          <a:ln>
            <a:noFill/>
          </a:ln>
          <a:effectLst>
            <a:outerShdw blurRad="28575" dist="9525" dir="5400000" algn="bl" rotWithShape="0">
              <a:srgbClr val="00001A">
                <a:alpha val="15000"/>
              </a:srgbClr>
            </a:outerShdw>
          </a:effectLst>
        </p:spPr>
        <p:txBody>
          <a:bodyPr spcFirstLastPara="1" wrap="square" lIns="0" tIns="0" rIns="0" bIns="0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200400" y="1909300"/>
            <a:ext cx="5486400" cy="27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3810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A6D683"/>
              </a:buClr>
              <a:buSzPts val="2400"/>
              <a:buFont typeface="Chivo"/>
              <a:buChar char="▰"/>
              <a:defRPr sz="2400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914400" lvl="1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EB3C2"/>
              </a:buClr>
              <a:buSzPts val="2400"/>
              <a:buFont typeface="Chivo"/>
              <a:buChar char="▰"/>
              <a:defRPr sz="2400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1371600" lvl="2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EB3C2"/>
              </a:buClr>
              <a:buSzPts val="2400"/>
              <a:buFont typeface="Chivo"/>
              <a:buChar char="▰"/>
              <a:defRPr sz="2400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1828800" lvl="3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EB3C2"/>
              </a:buClr>
              <a:buSzPts val="2400"/>
              <a:buFont typeface="Chivo"/>
              <a:buChar char="▰"/>
              <a:defRPr sz="2400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2286000" lvl="4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EB3C2"/>
              </a:buClr>
              <a:buSzPts val="2400"/>
              <a:buFont typeface="Chivo"/>
              <a:buChar char="▰"/>
              <a:defRPr sz="2400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2743200" lvl="5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EB3C2"/>
              </a:buClr>
              <a:buSzPts val="2400"/>
              <a:buFont typeface="Chivo"/>
              <a:buChar char="▰"/>
              <a:defRPr sz="2400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L="3200400" lvl="6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EB3C2"/>
              </a:buClr>
              <a:buSzPts val="2400"/>
              <a:buFont typeface="Chivo"/>
              <a:buChar char="▰"/>
              <a:defRPr sz="2400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L="3657600" lvl="7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EB3C2"/>
              </a:buClr>
              <a:buSzPts val="2400"/>
              <a:buFont typeface="Chivo"/>
              <a:buChar char="▰"/>
              <a:defRPr sz="2400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L="4114800" lvl="8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EB3C2"/>
              </a:buClr>
              <a:buSzPts val="2400"/>
              <a:buFont typeface="Chivo"/>
              <a:buChar char="▰"/>
              <a:defRPr sz="2400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 sz="1200" b="0" i="0">
                <a:solidFill>
                  <a:srgbClr val="9EB3C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hivo"/>
              </a:defRPr>
            </a:lvl1pPr>
            <a:lvl2pPr lvl="1">
              <a:buNone/>
              <a:defRPr sz="1200">
                <a:solidFill>
                  <a:srgbClr val="9EB3C2"/>
                </a:solidFill>
                <a:latin typeface="Chivo"/>
                <a:ea typeface="Chivo"/>
                <a:cs typeface="Chivo"/>
                <a:sym typeface="Chivo"/>
              </a:defRPr>
            </a:lvl2pPr>
            <a:lvl3pPr lvl="2">
              <a:buNone/>
              <a:defRPr sz="1200">
                <a:solidFill>
                  <a:srgbClr val="9EB3C2"/>
                </a:solidFill>
                <a:latin typeface="Chivo"/>
                <a:ea typeface="Chivo"/>
                <a:cs typeface="Chivo"/>
                <a:sym typeface="Chivo"/>
              </a:defRPr>
            </a:lvl3pPr>
            <a:lvl4pPr lvl="3">
              <a:buNone/>
              <a:defRPr sz="1200">
                <a:solidFill>
                  <a:srgbClr val="9EB3C2"/>
                </a:solidFill>
                <a:latin typeface="Chivo"/>
                <a:ea typeface="Chivo"/>
                <a:cs typeface="Chivo"/>
                <a:sym typeface="Chivo"/>
              </a:defRPr>
            </a:lvl4pPr>
            <a:lvl5pPr lvl="4">
              <a:buNone/>
              <a:defRPr sz="1200">
                <a:solidFill>
                  <a:srgbClr val="9EB3C2"/>
                </a:solidFill>
                <a:latin typeface="Chivo"/>
                <a:ea typeface="Chivo"/>
                <a:cs typeface="Chivo"/>
                <a:sym typeface="Chivo"/>
              </a:defRPr>
            </a:lvl5pPr>
            <a:lvl6pPr lvl="5">
              <a:buNone/>
              <a:defRPr sz="1200">
                <a:solidFill>
                  <a:srgbClr val="9EB3C2"/>
                </a:solidFill>
                <a:latin typeface="Chivo"/>
                <a:ea typeface="Chivo"/>
                <a:cs typeface="Chivo"/>
                <a:sym typeface="Chivo"/>
              </a:defRPr>
            </a:lvl6pPr>
            <a:lvl7pPr lvl="6">
              <a:buNone/>
              <a:defRPr sz="1200">
                <a:solidFill>
                  <a:srgbClr val="9EB3C2"/>
                </a:solidFill>
                <a:latin typeface="Chivo"/>
                <a:ea typeface="Chivo"/>
                <a:cs typeface="Chivo"/>
                <a:sym typeface="Chivo"/>
              </a:defRPr>
            </a:lvl7pPr>
            <a:lvl8pPr lvl="7">
              <a:buNone/>
              <a:defRPr sz="1200">
                <a:solidFill>
                  <a:srgbClr val="9EB3C2"/>
                </a:solidFill>
                <a:latin typeface="Chivo"/>
                <a:ea typeface="Chivo"/>
                <a:cs typeface="Chivo"/>
                <a:sym typeface="Chivo"/>
              </a:defRPr>
            </a:lvl8pPr>
            <a:lvl9pPr lvl="8">
              <a:buNone/>
              <a:defRPr sz="1200">
                <a:solidFill>
                  <a:srgbClr val="9EB3C2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1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590550" marR="0" lvl="0" indent="-514350" algn="l" rtl="0">
        <a:lnSpc>
          <a:spcPct val="100000"/>
        </a:lnSpc>
        <a:spcBef>
          <a:spcPts val="0"/>
        </a:spcBef>
        <a:spcAft>
          <a:spcPts val="0"/>
        </a:spcAft>
        <a:buClr>
          <a:srgbClr val="EAE8E3"/>
        </a:buClr>
        <a:buFont typeface="+mj-lt"/>
        <a:buAutoNum type="romanLcPeriod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uminsure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5"/>
          <p:cNvSpPr txBox="1">
            <a:spLocks noGrp="1"/>
          </p:cNvSpPr>
          <p:nvPr>
            <p:ph type="title"/>
          </p:nvPr>
        </p:nvSpPr>
        <p:spPr>
          <a:xfrm>
            <a:off x="345695" y="870385"/>
            <a:ext cx="8723877" cy="605604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United Methodist Insurance Program</a:t>
            </a:r>
            <a:endParaRPr sz="3600" dirty="0"/>
          </a:p>
        </p:txBody>
      </p:sp>
      <p:sp>
        <p:nvSpPr>
          <p:cNvPr id="155" name="Google Shape;155;p15"/>
          <p:cNvSpPr txBox="1">
            <a:spLocks noGrp="1"/>
          </p:cNvSpPr>
          <p:nvPr>
            <p:ph type="body" idx="1"/>
          </p:nvPr>
        </p:nvSpPr>
        <p:spPr>
          <a:xfrm>
            <a:off x="3274828" y="2800175"/>
            <a:ext cx="5411972" cy="2118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New Treasurers Meeting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January 31, 2024</a:t>
            </a:r>
            <a:endParaRPr dirty="0"/>
          </a:p>
        </p:txBody>
      </p:sp>
      <p:sp>
        <p:nvSpPr>
          <p:cNvPr id="156" name="Google Shape;156;p15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1</a:t>
            </a:fld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8"/>
          <p:cNvSpPr txBox="1">
            <a:spLocks noGrp="1"/>
          </p:cNvSpPr>
          <p:nvPr>
            <p:ph type="title"/>
          </p:nvPr>
        </p:nvSpPr>
        <p:spPr>
          <a:xfrm>
            <a:off x="457200" y="-100"/>
            <a:ext cx="5486400" cy="181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Introduction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74" name="Google Shape;174;p18"/>
          <p:cNvSpPr txBox="1">
            <a:spLocks noGrp="1"/>
          </p:cNvSpPr>
          <p:nvPr>
            <p:ph type="body" idx="1"/>
          </p:nvPr>
        </p:nvSpPr>
        <p:spPr>
          <a:xfrm>
            <a:off x="457200" y="1909300"/>
            <a:ext cx="8229600" cy="27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▰"/>
            </a:pPr>
            <a:r>
              <a:rPr lang="en-US" sz="1600" dirty="0"/>
              <a:t>We are not an insurance company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▰"/>
            </a:pPr>
            <a:r>
              <a:rPr lang="en-US" sz="1600" dirty="0"/>
              <a:t>Operate with an endorsed agency – Sovereign Insurance Group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▰"/>
            </a:pPr>
            <a:r>
              <a:rPr lang="en-US" sz="1600" dirty="0"/>
              <a:t>Access to over 35 markets with no underwriting risk to the Church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▰"/>
            </a:pPr>
            <a:r>
              <a:rPr lang="en-US" sz="1600" dirty="0"/>
              <a:t>The company and agency are in place to fulfill GCFA’s </a:t>
            </a:r>
            <a:r>
              <a:rPr lang="en-US" sz="1600" i="1" dirty="0"/>
              <a:t>Book of Discipline </a:t>
            </a:r>
            <a:r>
              <a:rPr lang="en-US" sz="1600" dirty="0"/>
              <a:t>requirements to provide churches with access to insurance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▰"/>
            </a:pPr>
            <a:r>
              <a:rPr lang="en-US" sz="1600" dirty="0"/>
              <a:t>Serve all ministries with appropriate coverage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▰"/>
            </a:pPr>
            <a:r>
              <a:rPr lang="en-US" sz="1600" dirty="0"/>
              <a:t>Our ministry is to protect your ministries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▰"/>
            </a:pPr>
            <a:endParaRPr lang="en-US" sz="1600" i="1" dirty="0"/>
          </a:p>
        </p:txBody>
      </p:sp>
      <p:sp>
        <p:nvSpPr>
          <p:cNvPr id="175" name="Google Shape;175;p18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8"/>
          <p:cNvSpPr txBox="1">
            <a:spLocks noGrp="1"/>
          </p:cNvSpPr>
          <p:nvPr>
            <p:ph type="title"/>
          </p:nvPr>
        </p:nvSpPr>
        <p:spPr>
          <a:xfrm>
            <a:off x="457200" y="-100"/>
            <a:ext cx="5486400" cy="181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Why UMIP?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74" name="Google Shape;174;p18"/>
          <p:cNvSpPr txBox="1">
            <a:spLocks noGrp="1"/>
          </p:cNvSpPr>
          <p:nvPr>
            <p:ph type="body" idx="1"/>
          </p:nvPr>
        </p:nvSpPr>
        <p:spPr>
          <a:xfrm>
            <a:off x="457200" y="1909300"/>
            <a:ext cx="8229600" cy="27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▰"/>
            </a:pPr>
            <a:r>
              <a:rPr lang="en-US" sz="2000" dirty="0"/>
              <a:t>We are the only program with direct ties to the Connection</a:t>
            </a:r>
          </a:p>
          <a:p>
            <a:r>
              <a:rPr lang="en-US" sz="2000" dirty="0"/>
              <a:t>We are a no-cost service to insureds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▰"/>
            </a:pPr>
            <a:r>
              <a:rPr lang="en-US" sz="2000" dirty="0"/>
              <a:t>Adding churches gives us a bigger voice in the marketplace</a:t>
            </a:r>
          </a:p>
          <a:p>
            <a:r>
              <a:rPr lang="en-US" sz="2000" dirty="0"/>
              <a:t>Our endorsed agent is a leader in non-profit and religious sectors</a:t>
            </a:r>
          </a:p>
          <a:p>
            <a:r>
              <a:rPr lang="en-US" sz="2000" dirty="0"/>
              <a:t>Information resources and advice to anyone that asks – customer or not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▰"/>
            </a:pPr>
            <a:endParaRPr lang="en-US" sz="2000" dirty="0"/>
          </a:p>
        </p:txBody>
      </p:sp>
      <p:sp>
        <p:nvSpPr>
          <p:cNvPr id="175" name="Google Shape;175;p18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0205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8"/>
          <p:cNvSpPr txBox="1">
            <a:spLocks noGrp="1"/>
          </p:cNvSpPr>
          <p:nvPr>
            <p:ph type="title"/>
          </p:nvPr>
        </p:nvSpPr>
        <p:spPr>
          <a:xfrm>
            <a:off x="457200" y="-100"/>
            <a:ext cx="5486400" cy="181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UMIP Today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74" name="Google Shape;174;p18"/>
          <p:cNvSpPr txBox="1">
            <a:spLocks noGrp="1"/>
          </p:cNvSpPr>
          <p:nvPr>
            <p:ph type="body" idx="1"/>
          </p:nvPr>
        </p:nvSpPr>
        <p:spPr>
          <a:xfrm>
            <a:off x="457200" y="1909300"/>
            <a:ext cx="8229600" cy="27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▰"/>
            </a:pPr>
            <a:r>
              <a:rPr lang="en-US" sz="2000" dirty="0"/>
              <a:t>We serve any ministry – size, location, loss history, whatever … we’re there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▰"/>
            </a:pPr>
            <a:r>
              <a:rPr lang="en-US" sz="2000" dirty="0"/>
              <a:t>We have up-to-date market knowledge and will find a place for each ministry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▰"/>
            </a:pPr>
            <a:r>
              <a:rPr lang="en-US" sz="2000" dirty="0"/>
              <a:t>The market has changed dramatically and timing is critical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▰"/>
            </a:pPr>
            <a:r>
              <a:rPr lang="en-US" sz="2000" dirty="0"/>
              <a:t>Churches are underinsuring, dropping key coverages, and in a number of cases dropping insurance completely</a:t>
            </a:r>
          </a:p>
        </p:txBody>
      </p:sp>
      <p:sp>
        <p:nvSpPr>
          <p:cNvPr id="175" name="Google Shape;175;p18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03522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8"/>
          <p:cNvSpPr txBox="1">
            <a:spLocks noGrp="1"/>
          </p:cNvSpPr>
          <p:nvPr>
            <p:ph type="title"/>
          </p:nvPr>
        </p:nvSpPr>
        <p:spPr>
          <a:xfrm>
            <a:off x="457199" y="-100"/>
            <a:ext cx="5954233" cy="181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5" name="Google Shape;175;p18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 dirty="0"/>
          </a:p>
        </p:txBody>
      </p:sp>
      <p:sp>
        <p:nvSpPr>
          <p:cNvPr id="2" name="Google Shape;174;p18">
            <a:extLst>
              <a:ext uri="{FF2B5EF4-FFF2-40B4-BE49-F238E27FC236}">
                <a16:creationId xmlns:a16="http://schemas.microsoft.com/office/drawing/2014/main" id="{01790C9C-948C-F3CA-28F5-A900F6BC943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909300"/>
            <a:ext cx="8229600" cy="27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76200" lvl="0" indent="0" algn="ctr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 lang="en-US" sz="2000" dirty="0"/>
          </a:p>
          <a:p>
            <a:pPr marL="76200" lvl="0" indent="0" algn="ctr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-US" sz="7200" dirty="0"/>
              <a:t>Discussion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▰"/>
            </a:pPr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981254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5"/>
          <p:cNvSpPr txBox="1">
            <a:spLocks noGrp="1"/>
          </p:cNvSpPr>
          <p:nvPr>
            <p:ph type="title"/>
          </p:nvPr>
        </p:nvSpPr>
        <p:spPr>
          <a:xfrm>
            <a:off x="457200" y="2394450"/>
            <a:ext cx="4114800" cy="420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/>
              <a:t>Thanks!</a:t>
            </a:r>
            <a:endParaRPr sz="7200" dirty="0"/>
          </a:p>
        </p:txBody>
      </p:sp>
      <p:sp>
        <p:nvSpPr>
          <p:cNvPr id="370" name="Google Shape;370;p35"/>
          <p:cNvSpPr txBox="1">
            <a:spLocks noGrp="1"/>
          </p:cNvSpPr>
          <p:nvPr>
            <p:ph type="body" idx="1"/>
          </p:nvPr>
        </p:nvSpPr>
        <p:spPr>
          <a:xfrm>
            <a:off x="5322013" y="3245922"/>
            <a:ext cx="3385335" cy="1428178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CONTACT US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sz="1600" dirty="0"/>
              <a:t>1908 Grand Avenue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sz="1600" dirty="0"/>
              <a:t>(615) 481-6621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sz="1600" dirty="0"/>
              <a:t>jkoch@umins.org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sz="1600" dirty="0">
                <a:hlinkClick r:id="rId4"/>
              </a:rPr>
              <a:t>www.uminsure.org</a:t>
            </a:r>
            <a:r>
              <a:rPr lang="en-US" sz="1600" dirty="0"/>
              <a:t> </a:t>
            </a:r>
            <a:endParaRPr sz="1600" dirty="0"/>
          </a:p>
        </p:txBody>
      </p:sp>
      <p:sp>
        <p:nvSpPr>
          <p:cNvPr id="371" name="Google Shape;371;p35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6</a:t>
            </a:fld>
            <a:endParaRPr dirty="0"/>
          </a:p>
        </p:txBody>
      </p:sp>
      <p:sp>
        <p:nvSpPr>
          <p:cNvPr id="5" name="Google Shape;406;p38">
            <a:extLst>
              <a:ext uri="{FF2B5EF4-FFF2-40B4-BE49-F238E27FC236}">
                <a16:creationId xmlns:a16="http://schemas.microsoft.com/office/drawing/2014/main" id="{52D5291F-2682-694D-8039-35596A7D8088}"/>
              </a:ext>
            </a:extLst>
          </p:cNvPr>
          <p:cNvSpPr/>
          <p:nvPr/>
        </p:nvSpPr>
        <p:spPr>
          <a:xfrm>
            <a:off x="5445444" y="3495654"/>
            <a:ext cx="184254" cy="244139"/>
          </a:xfrm>
          <a:custGeom>
            <a:avLst/>
            <a:gdLst/>
            <a:ahLst/>
            <a:cxnLst/>
            <a:rect l="l" t="t" r="r" b="b"/>
            <a:pathLst>
              <a:path w="12018" h="15924" extrusionOk="0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rgbClr val="5192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1A"/>
              </a:solidFill>
            </a:endParaRPr>
          </a:p>
        </p:txBody>
      </p:sp>
      <p:grpSp>
        <p:nvGrpSpPr>
          <p:cNvPr id="6" name="Google Shape;467;p38">
            <a:extLst>
              <a:ext uri="{FF2B5EF4-FFF2-40B4-BE49-F238E27FC236}">
                <a16:creationId xmlns:a16="http://schemas.microsoft.com/office/drawing/2014/main" id="{0AF5526E-3223-C442-A22B-7C7D0652F1BE}"/>
              </a:ext>
            </a:extLst>
          </p:cNvPr>
          <p:cNvGrpSpPr/>
          <p:nvPr/>
        </p:nvGrpSpPr>
        <p:grpSpPr>
          <a:xfrm>
            <a:off x="5416850" y="4244649"/>
            <a:ext cx="270319" cy="189658"/>
            <a:chOff x="559275" y="1683950"/>
            <a:chExt cx="466500" cy="327300"/>
          </a:xfrm>
          <a:solidFill>
            <a:srgbClr val="519297"/>
          </a:solidFill>
        </p:grpSpPr>
        <p:sp>
          <p:nvSpPr>
            <p:cNvPr id="7" name="Google Shape;468;p38">
              <a:extLst>
                <a:ext uri="{FF2B5EF4-FFF2-40B4-BE49-F238E27FC236}">
                  <a16:creationId xmlns:a16="http://schemas.microsoft.com/office/drawing/2014/main" id="{EC3530FA-A658-2B4B-AA58-950582B437A0}"/>
                </a:ext>
              </a:extLst>
            </p:cNvPr>
            <p:cNvSpPr/>
            <p:nvPr/>
          </p:nvSpPr>
          <p:spPr>
            <a:xfrm>
              <a:off x="559275" y="1683950"/>
              <a:ext cx="466500" cy="197850"/>
            </a:xfrm>
            <a:custGeom>
              <a:avLst/>
              <a:gdLst/>
              <a:ahLst/>
              <a:cxnLst/>
              <a:rect l="l" t="t" r="r" b="b"/>
              <a:pathLst>
                <a:path w="18660" h="7914" extrusionOk="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00001A"/>
                </a:solidFill>
              </a:endParaRPr>
            </a:p>
          </p:txBody>
        </p:sp>
        <p:sp>
          <p:nvSpPr>
            <p:cNvPr id="8" name="Google Shape;469;p38">
              <a:extLst>
                <a:ext uri="{FF2B5EF4-FFF2-40B4-BE49-F238E27FC236}">
                  <a16:creationId xmlns:a16="http://schemas.microsoft.com/office/drawing/2014/main" id="{B7EFC939-21EC-2442-BDE0-3633FFDEBC9F}"/>
                </a:ext>
              </a:extLst>
            </p:cNvPr>
            <p:cNvSpPr/>
            <p:nvPr/>
          </p:nvSpPr>
          <p:spPr>
            <a:xfrm>
              <a:off x="559275" y="1727925"/>
              <a:ext cx="466500" cy="283325"/>
            </a:xfrm>
            <a:custGeom>
              <a:avLst/>
              <a:gdLst/>
              <a:ahLst/>
              <a:cxnLst/>
              <a:rect l="l" t="t" r="r" b="b"/>
              <a:pathLst>
                <a:path w="18660" h="11333" extrusionOk="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00001A"/>
                </a:solidFill>
              </a:endParaRPr>
            </a:p>
          </p:txBody>
        </p:sp>
      </p:grpSp>
      <p:grpSp>
        <p:nvGrpSpPr>
          <p:cNvPr id="9" name="Google Shape;539;p38">
            <a:extLst>
              <a:ext uri="{FF2B5EF4-FFF2-40B4-BE49-F238E27FC236}">
                <a16:creationId xmlns:a16="http://schemas.microsoft.com/office/drawing/2014/main" id="{B80026AF-ADB3-E041-AEAF-763E4C2108BD}"/>
              </a:ext>
            </a:extLst>
          </p:cNvPr>
          <p:cNvGrpSpPr/>
          <p:nvPr/>
        </p:nvGrpSpPr>
        <p:grpSpPr>
          <a:xfrm>
            <a:off x="5416850" y="4564720"/>
            <a:ext cx="280071" cy="269723"/>
            <a:chOff x="2583325" y="2972875"/>
            <a:chExt cx="462850" cy="445750"/>
          </a:xfrm>
          <a:solidFill>
            <a:srgbClr val="519297"/>
          </a:solidFill>
        </p:grpSpPr>
        <p:sp>
          <p:nvSpPr>
            <p:cNvPr id="10" name="Google Shape;540;p38">
              <a:extLst>
                <a:ext uri="{FF2B5EF4-FFF2-40B4-BE49-F238E27FC236}">
                  <a16:creationId xmlns:a16="http://schemas.microsoft.com/office/drawing/2014/main" id="{2412A6E1-7823-5E40-81BA-129E2A7887D1}"/>
                </a:ext>
              </a:extLst>
            </p:cNvPr>
            <p:cNvSpPr/>
            <p:nvPr/>
          </p:nvSpPr>
          <p:spPr>
            <a:xfrm>
              <a:off x="2701775" y="3323350"/>
              <a:ext cx="225950" cy="95275"/>
            </a:xfrm>
            <a:custGeom>
              <a:avLst/>
              <a:gdLst/>
              <a:ahLst/>
              <a:cxnLst/>
              <a:rect l="l" t="t" r="r" b="b"/>
              <a:pathLst>
                <a:path w="9038" h="3811" extrusionOk="0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00001A"/>
                </a:solidFill>
              </a:endParaRPr>
            </a:p>
          </p:txBody>
        </p:sp>
        <p:sp>
          <p:nvSpPr>
            <p:cNvPr id="11" name="Google Shape;541;p38">
              <a:extLst>
                <a:ext uri="{FF2B5EF4-FFF2-40B4-BE49-F238E27FC236}">
                  <a16:creationId xmlns:a16="http://schemas.microsoft.com/office/drawing/2014/main" id="{B2F8F0C3-456A-6749-A5BA-BD5829D5F52F}"/>
                </a:ext>
              </a:extLst>
            </p:cNvPr>
            <p:cNvSpPr/>
            <p:nvPr/>
          </p:nvSpPr>
          <p:spPr>
            <a:xfrm>
              <a:off x="2583325" y="2972875"/>
              <a:ext cx="462850" cy="337075"/>
            </a:xfrm>
            <a:custGeom>
              <a:avLst/>
              <a:gdLst/>
              <a:ahLst/>
              <a:cxnLst/>
              <a:rect l="l" t="t" r="r" b="b"/>
              <a:pathLst>
                <a:path w="18514" h="13483" extrusionOk="0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00001A"/>
                </a:solidFill>
              </a:endParaRPr>
            </a:p>
          </p:txBody>
        </p:sp>
      </p:grpSp>
      <p:sp>
        <p:nvSpPr>
          <p:cNvPr id="12" name="Google Shape;538;p38">
            <a:extLst>
              <a:ext uri="{FF2B5EF4-FFF2-40B4-BE49-F238E27FC236}">
                <a16:creationId xmlns:a16="http://schemas.microsoft.com/office/drawing/2014/main" id="{D1A0E1F1-D78A-584C-A74C-C1D901681AC5}"/>
              </a:ext>
            </a:extLst>
          </p:cNvPr>
          <p:cNvSpPr/>
          <p:nvPr/>
        </p:nvSpPr>
        <p:spPr>
          <a:xfrm>
            <a:off x="5459653" y="3823877"/>
            <a:ext cx="170045" cy="294608"/>
          </a:xfrm>
          <a:custGeom>
            <a:avLst/>
            <a:gdLst/>
            <a:ahLst/>
            <a:cxnLst/>
            <a:rect l="l" t="t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5192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1A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cmorri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D03C06DCB09D46B7D6E72EB8A87F26" ma:contentTypeVersion="14" ma:contentTypeDescription="Create a new document." ma:contentTypeScope="" ma:versionID="4b39d8dd4ff82cf059940e3bb6278fd9">
  <xsd:schema xmlns:xsd="http://www.w3.org/2001/XMLSchema" xmlns:xs="http://www.w3.org/2001/XMLSchema" xmlns:p="http://schemas.microsoft.com/office/2006/metadata/properties" xmlns:ns2="0378d487-f310-4d7b-b600-32fd775942b1" xmlns:ns3="28346fdb-0d17-4012-af84-00e29d9cccfb" targetNamespace="http://schemas.microsoft.com/office/2006/metadata/properties" ma:root="true" ma:fieldsID="985398afc194dc20c334beb94957ddb6" ns2:_="" ns3:_="">
    <xsd:import namespace="0378d487-f310-4d7b-b600-32fd775942b1"/>
    <xsd:import namespace="28346fdb-0d17-4012-af84-00e29d9cccf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78d487-f310-4d7b-b600-32fd775942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1d42994f-1c13-4cfd-863f-b3077efb2fb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346fdb-0d17-4012-af84-00e29d9cccf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6d635917-0b37-4afd-b35b-f09bfa510e64}" ma:internalName="TaxCatchAll" ma:showField="CatchAllData" ma:web="28346fdb-0d17-4012-af84-00e29d9cccf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FB2F9B3-C4E6-4E0D-A5C5-1C27BD08BA89}"/>
</file>

<file path=customXml/itemProps2.xml><?xml version="1.0" encoding="utf-8"?>
<ds:datastoreItem xmlns:ds="http://schemas.openxmlformats.org/officeDocument/2006/customXml" ds:itemID="{88DA9876-7334-4A67-BDD3-996A13106E86}"/>
</file>

<file path=docProps/app.xml><?xml version="1.0" encoding="utf-8"?>
<Properties xmlns="http://schemas.openxmlformats.org/officeDocument/2006/extended-properties" xmlns:vt="http://schemas.openxmlformats.org/officeDocument/2006/docPropsVTypes">
  <TotalTime>5951</TotalTime>
  <Words>212</Words>
  <Application>Microsoft Office PowerPoint</Application>
  <PresentationFormat>On-screen Show (16:9)</PresentationFormat>
  <Paragraphs>35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Roboto Slab</vt:lpstr>
      <vt:lpstr>Calibri</vt:lpstr>
      <vt:lpstr>Chivo</vt:lpstr>
      <vt:lpstr>Arial</vt:lpstr>
      <vt:lpstr>Macmorris template</vt:lpstr>
      <vt:lpstr>United Methodist Insurance Program</vt:lpstr>
      <vt:lpstr>Introduction</vt:lpstr>
      <vt:lpstr>Why UMIP?</vt:lpstr>
      <vt:lpstr>UMIP Today</vt:lpstr>
      <vt:lpstr>PowerPoint Presentation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Brandy Bivens</dc:creator>
  <cp:lastModifiedBy>Kellie Schmeal</cp:lastModifiedBy>
  <cp:revision>64</cp:revision>
  <cp:lastPrinted>2020-02-27T19:20:59Z</cp:lastPrinted>
  <dcterms:modified xsi:type="dcterms:W3CDTF">2024-02-07T15:24:54Z</dcterms:modified>
</cp:coreProperties>
</file>