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4218" r:id="rId5"/>
    <p:sldMasterId id="2147484221" r:id="rId6"/>
  </p:sldMasterIdLst>
  <p:notesMasterIdLst>
    <p:notesMasterId r:id="rId40"/>
  </p:notesMasterIdLst>
  <p:handoutMasterIdLst>
    <p:handoutMasterId r:id="rId41"/>
  </p:handoutMasterIdLst>
  <p:sldIdLst>
    <p:sldId id="1957" r:id="rId7"/>
    <p:sldId id="2016" r:id="rId8"/>
    <p:sldId id="2017" r:id="rId9"/>
    <p:sldId id="1998" r:id="rId10"/>
    <p:sldId id="1960" r:id="rId11"/>
    <p:sldId id="1968" r:id="rId12"/>
    <p:sldId id="1969" r:id="rId13"/>
    <p:sldId id="1977" r:id="rId14"/>
    <p:sldId id="1984" r:id="rId15"/>
    <p:sldId id="1985" r:id="rId16"/>
    <p:sldId id="1986" r:id="rId17"/>
    <p:sldId id="1963" r:id="rId18"/>
    <p:sldId id="1958" r:id="rId19"/>
    <p:sldId id="1966" r:id="rId20"/>
    <p:sldId id="1971" r:id="rId21"/>
    <p:sldId id="1970" r:id="rId22"/>
    <p:sldId id="1972" r:id="rId23"/>
    <p:sldId id="1973" r:id="rId24"/>
    <p:sldId id="1975" r:id="rId25"/>
    <p:sldId id="1987" r:id="rId26"/>
    <p:sldId id="2015" r:id="rId27"/>
    <p:sldId id="1976" r:id="rId28"/>
    <p:sldId id="1974" r:id="rId29"/>
    <p:sldId id="2014" r:id="rId30"/>
    <p:sldId id="2013" r:id="rId31"/>
    <p:sldId id="1989" r:id="rId32"/>
    <p:sldId id="1990" r:id="rId33"/>
    <p:sldId id="1991" r:id="rId34"/>
    <p:sldId id="1983" r:id="rId35"/>
    <p:sldId id="286" r:id="rId36"/>
    <p:sldId id="1993" r:id="rId37"/>
    <p:sldId id="1995" r:id="rId38"/>
    <p:sldId id="1997" r:id="rId3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12929"/>
    <a:srgbClr val="223638"/>
    <a:srgbClr val="9DC75A"/>
    <a:srgbClr val="FFD248"/>
    <a:srgbClr val="E2E2E2"/>
    <a:srgbClr val="D56363"/>
    <a:srgbClr val="2E3841"/>
    <a:srgbClr val="2D2D2D"/>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1" autoAdjust="0"/>
    <p:restoredTop sz="93256" autoAdjust="0"/>
  </p:normalViewPr>
  <p:slideViewPr>
    <p:cSldViewPr>
      <p:cViewPr varScale="1">
        <p:scale>
          <a:sx n="89" d="100"/>
          <a:sy n="89" d="100"/>
        </p:scale>
        <p:origin x="810"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6/11/relationships/changesInfo" Target="changesInfos/changesInfo1.xml"/><Relationship Id="rId20" Type="http://schemas.openxmlformats.org/officeDocument/2006/relationships/slide" Target="slides/slide14.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ie Ohrin" userId="2e3c5806-5134-4288-82b5-e7c2b63894df" providerId="ADAL" clId="{7C73A5B7-A57C-4B3B-83BB-01D67EA15003}"/>
    <pc:docChg chg="modSld">
      <pc:chgData name="Leslie Ohrin" userId="2e3c5806-5134-4288-82b5-e7c2b63894df" providerId="ADAL" clId="{7C73A5B7-A57C-4B3B-83BB-01D67EA15003}" dt="2024-01-29T21:35:03.281" v="146" actId="6549"/>
      <pc:docMkLst>
        <pc:docMk/>
      </pc:docMkLst>
      <pc:sldChg chg="modSp mod">
        <pc:chgData name="Leslie Ohrin" userId="2e3c5806-5134-4288-82b5-e7c2b63894df" providerId="ADAL" clId="{7C73A5B7-A57C-4B3B-83BB-01D67EA15003}" dt="2024-01-29T20:21:28.623" v="61"/>
        <pc:sldMkLst>
          <pc:docMk/>
          <pc:sldMk cId="2933623220" sldId="1957"/>
        </pc:sldMkLst>
        <pc:spChg chg="mod">
          <ac:chgData name="Leslie Ohrin" userId="2e3c5806-5134-4288-82b5-e7c2b63894df" providerId="ADAL" clId="{7C73A5B7-A57C-4B3B-83BB-01D67EA15003}" dt="2024-01-29T20:21:28.623" v="61"/>
          <ac:spMkLst>
            <pc:docMk/>
            <pc:sldMk cId="2933623220" sldId="1957"/>
            <ac:spMk id="3" creationId="{C1637B29-4686-AD4F-9940-53EBF269A502}"/>
          </ac:spMkLst>
        </pc:spChg>
      </pc:sldChg>
      <pc:sldChg chg="modSp mod">
        <pc:chgData name="Leslie Ohrin" userId="2e3c5806-5134-4288-82b5-e7c2b63894df" providerId="ADAL" clId="{7C73A5B7-A57C-4B3B-83BB-01D67EA15003}" dt="2024-01-29T20:58:26.482" v="112" actId="20577"/>
        <pc:sldMkLst>
          <pc:docMk/>
          <pc:sldMk cId="399117366" sldId="1975"/>
        </pc:sldMkLst>
        <pc:spChg chg="mod">
          <ac:chgData name="Leslie Ohrin" userId="2e3c5806-5134-4288-82b5-e7c2b63894df" providerId="ADAL" clId="{7C73A5B7-A57C-4B3B-83BB-01D67EA15003}" dt="2024-01-29T20:58:26.482" v="112" actId="20577"/>
          <ac:spMkLst>
            <pc:docMk/>
            <pc:sldMk cId="399117366" sldId="1975"/>
            <ac:spMk id="4" creationId="{00000000-0000-0000-0000-000000000000}"/>
          </ac:spMkLst>
        </pc:spChg>
      </pc:sldChg>
      <pc:sldChg chg="modSp mod">
        <pc:chgData name="Leslie Ohrin" userId="2e3c5806-5134-4288-82b5-e7c2b63894df" providerId="ADAL" clId="{7C73A5B7-A57C-4B3B-83BB-01D67EA15003}" dt="2024-01-29T20:19:37.331" v="53" actId="20577"/>
        <pc:sldMkLst>
          <pc:docMk/>
          <pc:sldMk cId="278933968" sldId="1983"/>
        </pc:sldMkLst>
        <pc:spChg chg="mod">
          <ac:chgData name="Leslie Ohrin" userId="2e3c5806-5134-4288-82b5-e7c2b63894df" providerId="ADAL" clId="{7C73A5B7-A57C-4B3B-83BB-01D67EA15003}" dt="2024-01-29T20:19:37.331" v="53" actId="20577"/>
          <ac:spMkLst>
            <pc:docMk/>
            <pc:sldMk cId="278933968" sldId="1983"/>
            <ac:spMk id="4" creationId="{00000000-0000-0000-0000-000000000000}"/>
          </ac:spMkLst>
        </pc:spChg>
      </pc:sldChg>
      <pc:sldChg chg="modSp mod">
        <pc:chgData name="Leslie Ohrin" userId="2e3c5806-5134-4288-82b5-e7c2b63894df" providerId="ADAL" clId="{7C73A5B7-A57C-4B3B-83BB-01D67EA15003}" dt="2024-01-29T20:17:59.232" v="33" actId="20577"/>
        <pc:sldMkLst>
          <pc:docMk/>
          <pc:sldMk cId="122253159" sldId="1986"/>
        </pc:sldMkLst>
        <pc:spChg chg="mod">
          <ac:chgData name="Leslie Ohrin" userId="2e3c5806-5134-4288-82b5-e7c2b63894df" providerId="ADAL" clId="{7C73A5B7-A57C-4B3B-83BB-01D67EA15003}" dt="2024-01-29T20:17:44.828" v="27" actId="20577"/>
          <ac:spMkLst>
            <pc:docMk/>
            <pc:sldMk cId="122253159" sldId="1986"/>
            <ac:spMk id="3" creationId="{00000000-0000-0000-0000-000000000000}"/>
          </ac:spMkLst>
        </pc:spChg>
        <pc:spChg chg="mod">
          <ac:chgData name="Leslie Ohrin" userId="2e3c5806-5134-4288-82b5-e7c2b63894df" providerId="ADAL" clId="{7C73A5B7-A57C-4B3B-83BB-01D67EA15003}" dt="2024-01-29T20:17:59.232" v="33" actId="20577"/>
          <ac:spMkLst>
            <pc:docMk/>
            <pc:sldMk cId="122253159" sldId="1986"/>
            <ac:spMk id="5" creationId="{00000000-0000-0000-0000-000000000000}"/>
          </ac:spMkLst>
        </pc:spChg>
      </pc:sldChg>
      <pc:sldChg chg="modSp mod">
        <pc:chgData name="Leslie Ohrin" userId="2e3c5806-5134-4288-82b5-e7c2b63894df" providerId="ADAL" clId="{7C73A5B7-A57C-4B3B-83BB-01D67EA15003}" dt="2024-01-29T20:19:16.359" v="43" actId="20577"/>
        <pc:sldMkLst>
          <pc:docMk/>
          <pc:sldMk cId="3132085898" sldId="1990"/>
        </pc:sldMkLst>
        <pc:spChg chg="mod">
          <ac:chgData name="Leslie Ohrin" userId="2e3c5806-5134-4288-82b5-e7c2b63894df" providerId="ADAL" clId="{7C73A5B7-A57C-4B3B-83BB-01D67EA15003}" dt="2024-01-29T20:18:49.700" v="35" actId="20577"/>
          <ac:spMkLst>
            <pc:docMk/>
            <pc:sldMk cId="3132085898" sldId="1990"/>
            <ac:spMk id="7" creationId="{8D258795-7D26-4F20-93E9-7370BE0699B3}"/>
          </ac:spMkLst>
        </pc:spChg>
        <pc:spChg chg="mod">
          <ac:chgData name="Leslie Ohrin" userId="2e3c5806-5134-4288-82b5-e7c2b63894df" providerId="ADAL" clId="{7C73A5B7-A57C-4B3B-83BB-01D67EA15003}" dt="2024-01-29T20:19:16.359" v="43" actId="20577"/>
          <ac:spMkLst>
            <pc:docMk/>
            <pc:sldMk cId="3132085898" sldId="1990"/>
            <ac:spMk id="9" creationId="{74902971-FD59-4CDB-9A3B-EAFECB3571A9}"/>
          </ac:spMkLst>
        </pc:spChg>
      </pc:sldChg>
      <pc:sldChg chg="modSp mod">
        <pc:chgData name="Leslie Ohrin" userId="2e3c5806-5134-4288-82b5-e7c2b63894df" providerId="ADAL" clId="{7C73A5B7-A57C-4B3B-83BB-01D67EA15003}" dt="2024-01-29T21:35:03.281" v="146" actId="6549"/>
        <pc:sldMkLst>
          <pc:docMk/>
          <pc:sldMk cId="483388610" sldId="1993"/>
        </pc:sldMkLst>
        <pc:spChg chg="mod">
          <ac:chgData name="Leslie Ohrin" userId="2e3c5806-5134-4288-82b5-e7c2b63894df" providerId="ADAL" clId="{7C73A5B7-A57C-4B3B-83BB-01D67EA15003}" dt="2024-01-29T21:35:03.281" v="146" actId="6549"/>
          <ac:spMkLst>
            <pc:docMk/>
            <pc:sldMk cId="483388610" sldId="1993"/>
            <ac:spMk id="4" creationId="{00000000-0000-0000-0000-000000000000}"/>
          </ac:spMkLst>
        </pc:spChg>
      </pc:sldChg>
      <pc:sldChg chg="modSp mod">
        <pc:chgData name="Leslie Ohrin" userId="2e3c5806-5134-4288-82b5-e7c2b63894df" providerId="ADAL" clId="{7C73A5B7-A57C-4B3B-83BB-01D67EA15003}" dt="2024-01-29T20:51:01.898" v="64" actId="20577"/>
        <pc:sldMkLst>
          <pc:docMk/>
          <pc:sldMk cId="1783513017" sldId="1998"/>
        </pc:sldMkLst>
        <pc:spChg chg="mod">
          <ac:chgData name="Leslie Ohrin" userId="2e3c5806-5134-4288-82b5-e7c2b63894df" providerId="ADAL" clId="{7C73A5B7-A57C-4B3B-83BB-01D67EA15003}" dt="2024-01-29T20:51:01.898" v="64" actId="20577"/>
          <ac:spMkLst>
            <pc:docMk/>
            <pc:sldMk cId="1783513017" sldId="1998"/>
            <ac:spMk id="3" creationId="{C1637B29-4686-AD4F-9940-53EBF269A502}"/>
          </ac:spMkLst>
        </pc:spChg>
      </pc:sldChg>
      <pc:sldChg chg="modSp mod">
        <pc:chgData name="Leslie Ohrin" userId="2e3c5806-5134-4288-82b5-e7c2b63894df" providerId="ADAL" clId="{7C73A5B7-A57C-4B3B-83BB-01D67EA15003}" dt="2024-01-29T21:26:53.953" v="145" actId="20577"/>
        <pc:sldMkLst>
          <pc:docMk/>
          <pc:sldMk cId="298213870" sldId="2013"/>
        </pc:sldMkLst>
        <pc:spChg chg="mod">
          <ac:chgData name="Leslie Ohrin" userId="2e3c5806-5134-4288-82b5-e7c2b63894df" providerId="ADAL" clId="{7C73A5B7-A57C-4B3B-83BB-01D67EA15003}" dt="2024-01-29T21:26:53.953" v="145" actId="20577"/>
          <ac:spMkLst>
            <pc:docMk/>
            <pc:sldMk cId="298213870" sldId="2013"/>
            <ac:spMk id="14" creationId="{1BABA510-FEA5-7644-84FF-EAE23F33FDEF}"/>
          </ac:spMkLst>
        </pc:spChg>
      </pc:sldChg>
      <pc:sldChg chg="modSp mod">
        <pc:chgData name="Leslie Ohrin" userId="2e3c5806-5134-4288-82b5-e7c2b63894df" providerId="ADAL" clId="{7C73A5B7-A57C-4B3B-83BB-01D67EA15003}" dt="2024-01-29T21:25:16.362" v="135" actId="20577"/>
        <pc:sldMkLst>
          <pc:docMk/>
          <pc:sldMk cId="3988431101" sldId="2014"/>
        </pc:sldMkLst>
        <pc:spChg chg="mod">
          <ac:chgData name="Leslie Ohrin" userId="2e3c5806-5134-4288-82b5-e7c2b63894df" providerId="ADAL" clId="{7C73A5B7-A57C-4B3B-83BB-01D67EA15003}" dt="2024-01-29T21:25:16.362" v="135" actId="20577"/>
          <ac:spMkLst>
            <pc:docMk/>
            <pc:sldMk cId="3988431101" sldId="2014"/>
            <ac:spMk id="2" creationId="{00000000-0000-0000-0000-000000000000}"/>
          </ac:spMkLst>
        </pc:spChg>
      </pc:sldChg>
      <pc:sldChg chg="modSp mod">
        <pc:chgData name="Leslie Ohrin" userId="2e3c5806-5134-4288-82b5-e7c2b63894df" providerId="ADAL" clId="{7C73A5B7-A57C-4B3B-83BB-01D67EA15003}" dt="2024-01-29T19:51:43.488" v="26" actId="20577"/>
        <pc:sldMkLst>
          <pc:docMk/>
          <pc:sldMk cId="172255957" sldId="2017"/>
        </pc:sldMkLst>
        <pc:spChg chg="mod">
          <ac:chgData name="Leslie Ohrin" userId="2e3c5806-5134-4288-82b5-e7c2b63894df" providerId="ADAL" clId="{7C73A5B7-A57C-4B3B-83BB-01D67EA15003}" dt="2024-01-29T19:51:43.488" v="26" actId="20577"/>
          <ac:spMkLst>
            <pc:docMk/>
            <pc:sldMk cId="172255957" sldId="2017"/>
            <ac:spMk id="4" creationId="{00000000-0000-0000-0000-000000000000}"/>
          </ac:spMkLst>
        </pc:spChg>
      </pc:sldChg>
    </pc:docChg>
  </pc:docChgLst>
  <pc:docChgLst>
    <pc:chgData name="LaTarsha Sanchez" userId="559d6ddc-3380-4e8b-9628-668736b98876" providerId="ADAL" clId="{2027534C-6C89-415D-B5CA-BBEE89BC8B40}"/>
    <pc:docChg chg="sldOrd">
      <pc:chgData name="LaTarsha Sanchez" userId="559d6ddc-3380-4e8b-9628-668736b98876" providerId="ADAL" clId="{2027534C-6C89-415D-B5CA-BBEE89BC8B40}" dt="2024-02-01T15:28:02.311" v="0" actId="20578"/>
      <pc:docMkLst>
        <pc:docMk/>
      </pc:docMkLst>
      <pc:sldChg chg="ord">
        <pc:chgData name="LaTarsha Sanchez" userId="559d6ddc-3380-4e8b-9628-668736b98876" providerId="ADAL" clId="{2027534C-6C89-415D-B5CA-BBEE89BC8B40}" dt="2024-02-01T15:28:02.311" v="0" actId="20578"/>
        <pc:sldMkLst>
          <pc:docMk/>
          <pc:sldMk cId="172255957" sldId="201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A4CF48-E853-4531-BFA4-650320B4ADEE}" type="doc">
      <dgm:prSet loTypeId="urn:microsoft.com/office/officeart/2005/8/layout/cycle3" loCatId="cycle" qsTypeId="urn:microsoft.com/office/officeart/2005/8/quickstyle/simple1" qsCatId="simple" csTypeId="urn:microsoft.com/office/officeart/2005/8/colors/accent2_2" csCatId="accent2" phldr="1"/>
      <dgm:spPr/>
      <dgm:t>
        <a:bodyPr/>
        <a:lstStyle/>
        <a:p>
          <a:endParaRPr lang="en-US"/>
        </a:p>
      </dgm:t>
    </dgm:pt>
    <dgm:pt modelId="{B6702C4C-D396-4252-99BD-1CDBFAB96498}">
      <dgm:prSet phldrT="[Text]" custT="1"/>
      <dgm:spPr/>
      <dgm:t>
        <a:bodyPr/>
        <a:lstStyle/>
        <a:p>
          <a:r>
            <a:rPr lang="en-US" sz="1200" dirty="0"/>
            <a:t>Fall: </a:t>
          </a:r>
        </a:p>
        <a:p>
          <a:r>
            <a:rPr lang="en-US" sz="1200" dirty="0"/>
            <a:t>Set Up</a:t>
          </a:r>
        </a:p>
      </dgm:t>
    </dgm:pt>
    <dgm:pt modelId="{519AC38D-4A42-4016-B084-59A22082F1C8}" type="parTrans" cxnId="{6EAF3018-D744-4147-8C55-5F330F247C26}">
      <dgm:prSet/>
      <dgm:spPr/>
      <dgm:t>
        <a:bodyPr/>
        <a:lstStyle/>
        <a:p>
          <a:endParaRPr lang="en-US"/>
        </a:p>
      </dgm:t>
    </dgm:pt>
    <dgm:pt modelId="{A75DFF7D-ED3D-471C-B390-77750BC045B7}" type="sibTrans" cxnId="{6EAF3018-D744-4147-8C55-5F330F247C26}">
      <dgm:prSet/>
      <dgm:spPr/>
      <dgm:t>
        <a:bodyPr/>
        <a:lstStyle/>
        <a:p>
          <a:endParaRPr lang="en-US"/>
        </a:p>
      </dgm:t>
    </dgm:pt>
    <dgm:pt modelId="{B438139B-8ECB-4B50-BC70-707466970C84}">
      <dgm:prSet phldrT="[Text]"/>
      <dgm:spPr/>
      <dgm:t>
        <a:bodyPr/>
        <a:lstStyle/>
        <a:p>
          <a:r>
            <a:rPr lang="en-US" dirty="0"/>
            <a:t>January: </a:t>
          </a:r>
        </a:p>
        <a:p>
          <a:r>
            <a:rPr lang="en-US" dirty="0"/>
            <a:t>Church Entry</a:t>
          </a:r>
        </a:p>
      </dgm:t>
    </dgm:pt>
    <dgm:pt modelId="{7EB886D1-EDA2-4A11-9C97-37A65E7BF85B}" type="parTrans" cxnId="{10182D1A-80ED-49C6-83A6-84A942F18ECD}">
      <dgm:prSet/>
      <dgm:spPr/>
      <dgm:t>
        <a:bodyPr/>
        <a:lstStyle/>
        <a:p>
          <a:endParaRPr lang="en-US"/>
        </a:p>
      </dgm:t>
    </dgm:pt>
    <dgm:pt modelId="{DAA45DA4-B5BD-49EF-9D81-CC977F15617C}" type="sibTrans" cxnId="{10182D1A-80ED-49C6-83A6-84A942F18ECD}">
      <dgm:prSet/>
      <dgm:spPr/>
      <dgm:t>
        <a:bodyPr/>
        <a:lstStyle/>
        <a:p>
          <a:endParaRPr lang="en-US"/>
        </a:p>
      </dgm:t>
    </dgm:pt>
    <dgm:pt modelId="{BA854779-BBF5-4A0C-8970-D62AB312419D}">
      <dgm:prSet phldrT="[Text]"/>
      <dgm:spPr/>
      <dgm:t>
        <a:bodyPr/>
        <a:lstStyle/>
        <a:p>
          <a:r>
            <a:rPr lang="en-US" dirty="0"/>
            <a:t>Early Spring: Conf Audit</a:t>
          </a:r>
        </a:p>
      </dgm:t>
    </dgm:pt>
    <dgm:pt modelId="{DBBB30F7-8530-42FC-BF93-38403F1FE3F4}" type="parTrans" cxnId="{AEAEA347-670E-4BC7-8039-C5672FD34FB6}">
      <dgm:prSet/>
      <dgm:spPr/>
      <dgm:t>
        <a:bodyPr/>
        <a:lstStyle/>
        <a:p>
          <a:endParaRPr lang="en-US"/>
        </a:p>
      </dgm:t>
    </dgm:pt>
    <dgm:pt modelId="{D1FE9970-2F4E-42D1-9875-C36E915519A3}" type="sibTrans" cxnId="{AEAEA347-670E-4BC7-8039-C5672FD34FB6}">
      <dgm:prSet/>
      <dgm:spPr/>
      <dgm:t>
        <a:bodyPr/>
        <a:lstStyle/>
        <a:p>
          <a:endParaRPr lang="en-US"/>
        </a:p>
      </dgm:t>
    </dgm:pt>
    <dgm:pt modelId="{03B78DFC-2024-4976-BA10-640CAD1DE7BF}">
      <dgm:prSet phldrT="[Text]"/>
      <dgm:spPr/>
      <dgm:t>
        <a:bodyPr/>
        <a:lstStyle/>
        <a:p>
          <a:r>
            <a:rPr lang="en-US" dirty="0"/>
            <a:t>Spring/Summer: Submit to GCFA</a:t>
          </a:r>
        </a:p>
      </dgm:t>
    </dgm:pt>
    <dgm:pt modelId="{63DA9EE6-5A64-4833-B9D6-69B15AFBE87A}" type="parTrans" cxnId="{84D547F0-AB98-4A99-AFBF-8AE59C47E35E}">
      <dgm:prSet/>
      <dgm:spPr/>
      <dgm:t>
        <a:bodyPr/>
        <a:lstStyle/>
        <a:p>
          <a:endParaRPr lang="en-US"/>
        </a:p>
      </dgm:t>
    </dgm:pt>
    <dgm:pt modelId="{24EEBC20-471F-464F-AA73-19BABDC0EE9A}" type="sibTrans" cxnId="{84D547F0-AB98-4A99-AFBF-8AE59C47E35E}">
      <dgm:prSet/>
      <dgm:spPr/>
      <dgm:t>
        <a:bodyPr/>
        <a:lstStyle/>
        <a:p>
          <a:endParaRPr lang="en-US"/>
        </a:p>
      </dgm:t>
    </dgm:pt>
    <dgm:pt modelId="{75EC872B-C6D9-458B-9F0B-67F43DAA2EC6}">
      <dgm:prSet phldrT="[Text]"/>
      <dgm:spPr/>
      <dgm:t>
        <a:bodyPr/>
        <a:lstStyle/>
        <a:p>
          <a:r>
            <a:rPr lang="en-US" dirty="0"/>
            <a:t>Fall: </a:t>
          </a:r>
        </a:p>
        <a:p>
          <a:r>
            <a:rPr lang="en-US" dirty="0"/>
            <a:t>Finalize</a:t>
          </a:r>
        </a:p>
      </dgm:t>
    </dgm:pt>
    <dgm:pt modelId="{069C813A-7304-4ECB-B43A-43B0AB7F2431}" type="parTrans" cxnId="{5FC86A5A-2FB0-4270-A21A-E66898200595}">
      <dgm:prSet/>
      <dgm:spPr/>
      <dgm:t>
        <a:bodyPr/>
        <a:lstStyle/>
        <a:p>
          <a:endParaRPr lang="en-US"/>
        </a:p>
      </dgm:t>
    </dgm:pt>
    <dgm:pt modelId="{D3BD45E9-E138-43AA-AB2C-17E1ABA42AD7}" type="sibTrans" cxnId="{5FC86A5A-2FB0-4270-A21A-E66898200595}">
      <dgm:prSet/>
      <dgm:spPr/>
      <dgm:t>
        <a:bodyPr/>
        <a:lstStyle/>
        <a:p>
          <a:endParaRPr lang="en-US"/>
        </a:p>
      </dgm:t>
    </dgm:pt>
    <dgm:pt modelId="{7F39EBDD-5829-4592-B1D4-161D3D8D7863}" type="pres">
      <dgm:prSet presAssocID="{4DA4CF48-E853-4531-BFA4-650320B4ADEE}" presName="Name0" presStyleCnt="0">
        <dgm:presLayoutVars>
          <dgm:dir/>
          <dgm:resizeHandles val="exact"/>
        </dgm:presLayoutVars>
      </dgm:prSet>
      <dgm:spPr/>
    </dgm:pt>
    <dgm:pt modelId="{9348082C-9153-48F5-B33C-ED8C992195F3}" type="pres">
      <dgm:prSet presAssocID="{4DA4CF48-E853-4531-BFA4-650320B4ADEE}" presName="cycle" presStyleCnt="0"/>
      <dgm:spPr/>
    </dgm:pt>
    <dgm:pt modelId="{DE9953C2-693B-4F19-8249-AABB1F1FA295}" type="pres">
      <dgm:prSet presAssocID="{B6702C4C-D396-4252-99BD-1CDBFAB96498}" presName="nodeFirstNode" presStyleLbl="node1" presStyleIdx="0" presStyleCnt="5" custScaleY="77613" custRadScaleRad="100818" custRadScaleInc="4422">
        <dgm:presLayoutVars>
          <dgm:bulletEnabled val="1"/>
        </dgm:presLayoutVars>
      </dgm:prSet>
      <dgm:spPr/>
    </dgm:pt>
    <dgm:pt modelId="{1AD2F807-C628-4F25-851A-2509CA413538}" type="pres">
      <dgm:prSet presAssocID="{A75DFF7D-ED3D-471C-B390-77750BC045B7}" presName="sibTransFirstNode" presStyleLbl="bgShp" presStyleIdx="0" presStyleCnt="1"/>
      <dgm:spPr/>
    </dgm:pt>
    <dgm:pt modelId="{2D343F25-330C-4970-9DAE-16AB37C165B1}" type="pres">
      <dgm:prSet presAssocID="{B438139B-8ECB-4B50-BC70-707466970C84}" presName="nodeFollowingNodes" presStyleLbl="node1" presStyleIdx="1" presStyleCnt="5" custRadScaleRad="96893" custRadScaleInc="11714">
        <dgm:presLayoutVars>
          <dgm:bulletEnabled val="1"/>
        </dgm:presLayoutVars>
      </dgm:prSet>
      <dgm:spPr/>
    </dgm:pt>
    <dgm:pt modelId="{B70EFE08-4F19-47B5-9F1F-2167074BA605}" type="pres">
      <dgm:prSet presAssocID="{BA854779-BBF5-4A0C-8970-D62AB312419D}" presName="nodeFollowingNodes" presStyleLbl="node1" presStyleIdx="2" presStyleCnt="5" custRadScaleRad="95178" custRadScaleInc="-31299">
        <dgm:presLayoutVars>
          <dgm:bulletEnabled val="1"/>
        </dgm:presLayoutVars>
      </dgm:prSet>
      <dgm:spPr/>
    </dgm:pt>
    <dgm:pt modelId="{94995042-8543-42F9-A887-271AAB575306}" type="pres">
      <dgm:prSet presAssocID="{03B78DFC-2024-4976-BA10-640CAD1DE7BF}" presName="nodeFollowingNodes" presStyleLbl="node1" presStyleIdx="3" presStyleCnt="5" custRadScaleRad="81988" custRadScaleInc="18974">
        <dgm:presLayoutVars>
          <dgm:bulletEnabled val="1"/>
        </dgm:presLayoutVars>
      </dgm:prSet>
      <dgm:spPr/>
    </dgm:pt>
    <dgm:pt modelId="{1EF6421F-FC4D-445E-AC27-FE6223C41E78}" type="pres">
      <dgm:prSet presAssocID="{75EC872B-C6D9-458B-9F0B-67F43DAA2EC6}" presName="nodeFollowingNodes" presStyleLbl="node1" presStyleIdx="4" presStyleCnt="5" custRadScaleRad="92013" custRadScaleInc="-9438">
        <dgm:presLayoutVars>
          <dgm:bulletEnabled val="1"/>
        </dgm:presLayoutVars>
      </dgm:prSet>
      <dgm:spPr/>
    </dgm:pt>
  </dgm:ptLst>
  <dgm:cxnLst>
    <dgm:cxn modelId="{84776015-19D7-4232-B0CC-71462D5987FB}" type="presOf" srcId="{03B78DFC-2024-4976-BA10-640CAD1DE7BF}" destId="{94995042-8543-42F9-A887-271AAB575306}" srcOrd="0" destOrd="0" presId="urn:microsoft.com/office/officeart/2005/8/layout/cycle3"/>
    <dgm:cxn modelId="{6EAF3018-D744-4147-8C55-5F330F247C26}" srcId="{4DA4CF48-E853-4531-BFA4-650320B4ADEE}" destId="{B6702C4C-D396-4252-99BD-1CDBFAB96498}" srcOrd="0" destOrd="0" parTransId="{519AC38D-4A42-4016-B084-59A22082F1C8}" sibTransId="{A75DFF7D-ED3D-471C-B390-77750BC045B7}"/>
    <dgm:cxn modelId="{10182D1A-80ED-49C6-83A6-84A942F18ECD}" srcId="{4DA4CF48-E853-4531-BFA4-650320B4ADEE}" destId="{B438139B-8ECB-4B50-BC70-707466970C84}" srcOrd="1" destOrd="0" parTransId="{7EB886D1-EDA2-4A11-9C97-37A65E7BF85B}" sibTransId="{DAA45DA4-B5BD-49EF-9D81-CC977F15617C}"/>
    <dgm:cxn modelId="{2F2E9947-5DC9-4D02-B22F-749874921283}" type="presOf" srcId="{B6702C4C-D396-4252-99BD-1CDBFAB96498}" destId="{DE9953C2-693B-4F19-8249-AABB1F1FA295}" srcOrd="0" destOrd="0" presId="urn:microsoft.com/office/officeart/2005/8/layout/cycle3"/>
    <dgm:cxn modelId="{AEAEA347-670E-4BC7-8039-C5672FD34FB6}" srcId="{4DA4CF48-E853-4531-BFA4-650320B4ADEE}" destId="{BA854779-BBF5-4A0C-8970-D62AB312419D}" srcOrd="2" destOrd="0" parTransId="{DBBB30F7-8530-42FC-BF93-38403F1FE3F4}" sibTransId="{D1FE9970-2F4E-42D1-9875-C36E915519A3}"/>
    <dgm:cxn modelId="{FF957576-7AC0-4958-9AAD-9E19CE6F7CE4}" type="presOf" srcId="{75EC872B-C6D9-458B-9F0B-67F43DAA2EC6}" destId="{1EF6421F-FC4D-445E-AC27-FE6223C41E78}" srcOrd="0" destOrd="0" presId="urn:microsoft.com/office/officeart/2005/8/layout/cycle3"/>
    <dgm:cxn modelId="{5FC86A5A-2FB0-4270-A21A-E66898200595}" srcId="{4DA4CF48-E853-4531-BFA4-650320B4ADEE}" destId="{75EC872B-C6D9-458B-9F0B-67F43DAA2EC6}" srcOrd="4" destOrd="0" parTransId="{069C813A-7304-4ECB-B43A-43B0AB7F2431}" sibTransId="{D3BD45E9-E138-43AA-AB2C-17E1ABA42AD7}"/>
    <dgm:cxn modelId="{DED0CA8E-FAE7-4A50-93CF-F6516E2CE6B1}" type="presOf" srcId="{B438139B-8ECB-4B50-BC70-707466970C84}" destId="{2D343F25-330C-4970-9DAE-16AB37C165B1}" srcOrd="0" destOrd="0" presId="urn:microsoft.com/office/officeart/2005/8/layout/cycle3"/>
    <dgm:cxn modelId="{8FEFAD91-2D62-4575-979B-6778E390A83F}" type="presOf" srcId="{4DA4CF48-E853-4531-BFA4-650320B4ADEE}" destId="{7F39EBDD-5829-4592-B1D4-161D3D8D7863}" srcOrd="0" destOrd="0" presId="urn:microsoft.com/office/officeart/2005/8/layout/cycle3"/>
    <dgm:cxn modelId="{63ED0DCD-C496-4A06-BD38-FAD3C547A749}" type="presOf" srcId="{BA854779-BBF5-4A0C-8970-D62AB312419D}" destId="{B70EFE08-4F19-47B5-9F1F-2167074BA605}" srcOrd="0" destOrd="0" presId="urn:microsoft.com/office/officeart/2005/8/layout/cycle3"/>
    <dgm:cxn modelId="{2388F4D3-F56A-48AA-9339-3557403F3852}" type="presOf" srcId="{A75DFF7D-ED3D-471C-B390-77750BC045B7}" destId="{1AD2F807-C628-4F25-851A-2509CA413538}" srcOrd="0" destOrd="0" presId="urn:microsoft.com/office/officeart/2005/8/layout/cycle3"/>
    <dgm:cxn modelId="{84D547F0-AB98-4A99-AFBF-8AE59C47E35E}" srcId="{4DA4CF48-E853-4531-BFA4-650320B4ADEE}" destId="{03B78DFC-2024-4976-BA10-640CAD1DE7BF}" srcOrd="3" destOrd="0" parTransId="{63DA9EE6-5A64-4833-B9D6-69B15AFBE87A}" sibTransId="{24EEBC20-471F-464F-AA73-19BABDC0EE9A}"/>
    <dgm:cxn modelId="{31927FC2-341C-40CF-8FB6-17C1B23B64E9}" type="presParOf" srcId="{7F39EBDD-5829-4592-B1D4-161D3D8D7863}" destId="{9348082C-9153-48F5-B33C-ED8C992195F3}" srcOrd="0" destOrd="0" presId="urn:microsoft.com/office/officeart/2005/8/layout/cycle3"/>
    <dgm:cxn modelId="{FC50E8A0-DF69-4794-82C9-4812DF95A6C8}" type="presParOf" srcId="{9348082C-9153-48F5-B33C-ED8C992195F3}" destId="{DE9953C2-693B-4F19-8249-AABB1F1FA295}" srcOrd="0" destOrd="0" presId="urn:microsoft.com/office/officeart/2005/8/layout/cycle3"/>
    <dgm:cxn modelId="{2D797F24-C6F2-4EE2-AB22-436FB41180B0}" type="presParOf" srcId="{9348082C-9153-48F5-B33C-ED8C992195F3}" destId="{1AD2F807-C628-4F25-851A-2509CA413538}" srcOrd="1" destOrd="0" presId="urn:microsoft.com/office/officeart/2005/8/layout/cycle3"/>
    <dgm:cxn modelId="{42D4AAD8-2F02-43FD-9A2C-B637BCA9ED4C}" type="presParOf" srcId="{9348082C-9153-48F5-B33C-ED8C992195F3}" destId="{2D343F25-330C-4970-9DAE-16AB37C165B1}" srcOrd="2" destOrd="0" presId="urn:microsoft.com/office/officeart/2005/8/layout/cycle3"/>
    <dgm:cxn modelId="{160DB64A-262C-44C9-8F7C-B8817AF7837B}" type="presParOf" srcId="{9348082C-9153-48F5-B33C-ED8C992195F3}" destId="{B70EFE08-4F19-47B5-9F1F-2167074BA605}" srcOrd="3" destOrd="0" presId="urn:microsoft.com/office/officeart/2005/8/layout/cycle3"/>
    <dgm:cxn modelId="{3DF33F29-7A32-47F1-8AC9-72CC0117F3C8}" type="presParOf" srcId="{9348082C-9153-48F5-B33C-ED8C992195F3}" destId="{94995042-8543-42F9-A887-271AAB575306}" srcOrd="4" destOrd="0" presId="urn:microsoft.com/office/officeart/2005/8/layout/cycle3"/>
    <dgm:cxn modelId="{ECC92B15-9640-4ECD-8208-BD0AAAC7C959}" type="presParOf" srcId="{9348082C-9153-48F5-B33C-ED8C992195F3}" destId="{1EF6421F-FC4D-445E-AC27-FE6223C41E7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2F807-C628-4F25-851A-2509CA413538}">
      <dsp:nvSpPr>
        <dsp:cNvPr id="0" name=""/>
        <dsp:cNvSpPr/>
      </dsp:nvSpPr>
      <dsp:spPr>
        <a:xfrm>
          <a:off x="492120" y="-28160"/>
          <a:ext cx="3339688" cy="3339688"/>
        </a:xfrm>
        <a:prstGeom prst="circularArrow">
          <a:avLst>
            <a:gd name="adj1" fmla="val 5544"/>
            <a:gd name="adj2" fmla="val 330680"/>
            <a:gd name="adj3" fmla="val 13896788"/>
            <a:gd name="adj4" fmla="val 17312838"/>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9953C2-693B-4F19-8249-AABB1F1FA295}">
      <dsp:nvSpPr>
        <dsp:cNvPr id="0" name=""/>
        <dsp:cNvSpPr/>
      </dsp:nvSpPr>
      <dsp:spPr>
        <a:xfrm>
          <a:off x="1421173" y="71629"/>
          <a:ext cx="1481583" cy="5749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Fall: </a:t>
          </a:r>
        </a:p>
        <a:p>
          <a:pPr marL="0" lvl="0" indent="0" algn="ctr" defTabSz="533400">
            <a:lnSpc>
              <a:spcPct val="90000"/>
            </a:lnSpc>
            <a:spcBef>
              <a:spcPct val="0"/>
            </a:spcBef>
            <a:spcAft>
              <a:spcPct val="35000"/>
            </a:spcAft>
            <a:buNone/>
          </a:pPr>
          <a:r>
            <a:rPr lang="en-US" sz="1200" kern="1200" dirty="0"/>
            <a:t>Set Up</a:t>
          </a:r>
        </a:p>
      </dsp:txBody>
      <dsp:txXfrm>
        <a:off x="1449240" y="99696"/>
        <a:ext cx="1425449" cy="518816"/>
      </dsp:txXfrm>
    </dsp:sp>
    <dsp:sp modelId="{2D343F25-330C-4970-9DAE-16AB37C165B1}">
      <dsp:nvSpPr>
        <dsp:cNvPr id="0" name=""/>
        <dsp:cNvSpPr/>
      </dsp:nvSpPr>
      <dsp:spPr>
        <a:xfrm>
          <a:off x="2709410" y="1160363"/>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January: </a:t>
          </a:r>
        </a:p>
        <a:p>
          <a:pPr marL="0" lvl="0" indent="0" algn="ctr" defTabSz="622300">
            <a:lnSpc>
              <a:spcPct val="90000"/>
            </a:lnSpc>
            <a:spcBef>
              <a:spcPct val="0"/>
            </a:spcBef>
            <a:spcAft>
              <a:spcPct val="35000"/>
            </a:spcAft>
            <a:buNone/>
          </a:pPr>
          <a:r>
            <a:rPr lang="en-US" sz="1400" kern="1200" dirty="0"/>
            <a:t>Church Entry</a:t>
          </a:r>
        </a:p>
      </dsp:txBody>
      <dsp:txXfrm>
        <a:off x="2745572" y="1196525"/>
        <a:ext cx="1409259" cy="668467"/>
      </dsp:txXfrm>
    </dsp:sp>
    <dsp:sp modelId="{B70EFE08-4F19-47B5-9F1F-2167074BA605}">
      <dsp:nvSpPr>
        <dsp:cNvPr id="0" name=""/>
        <dsp:cNvSpPr/>
      </dsp:nvSpPr>
      <dsp:spPr>
        <a:xfrm>
          <a:off x="2462067" y="2204746"/>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Early Spring: Conf Audit</a:t>
          </a:r>
        </a:p>
      </dsp:txBody>
      <dsp:txXfrm>
        <a:off x="2498229" y="2240908"/>
        <a:ext cx="1409259" cy="668467"/>
      </dsp:txXfrm>
    </dsp:sp>
    <dsp:sp modelId="{94995042-8543-42F9-A887-271AAB575306}">
      <dsp:nvSpPr>
        <dsp:cNvPr id="0" name=""/>
        <dsp:cNvSpPr/>
      </dsp:nvSpPr>
      <dsp:spPr>
        <a:xfrm>
          <a:off x="495417" y="2213583"/>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Spring/Summer: Submit to GCFA</a:t>
          </a:r>
        </a:p>
      </dsp:txBody>
      <dsp:txXfrm>
        <a:off x="531579" y="2249745"/>
        <a:ext cx="1409259" cy="668467"/>
      </dsp:txXfrm>
    </dsp:sp>
    <dsp:sp modelId="{1EF6421F-FC4D-445E-AC27-FE6223C41E78}">
      <dsp:nvSpPr>
        <dsp:cNvPr id="0" name=""/>
        <dsp:cNvSpPr/>
      </dsp:nvSpPr>
      <dsp:spPr>
        <a:xfrm>
          <a:off x="74544" y="1143002"/>
          <a:ext cx="1481583" cy="7407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Fall: </a:t>
          </a:r>
        </a:p>
        <a:p>
          <a:pPr marL="0" lvl="0" indent="0" algn="ctr" defTabSz="622300">
            <a:lnSpc>
              <a:spcPct val="90000"/>
            </a:lnSpc>
            <a:spcBef>
              <a:spcPct val="0"/>
            </a:spcBef>
            <a:spcAft>
              <a:spcPct val="35000"/>
            </a:spcAft>
            <a:buNone/>
          </a:pPr>
          <a:r>
            <a:rPr lang="en-US" sz="1400" kern="1200" dirty="0"/>
            <a:t>Finalize</a:t>
          </a:r>
        </a:p>
      </dsp:txBody>
      <dsp:txXfrm>
        <a:off x="110706" y="1179164"/>
        <a:ext cx="1409259" cy="668467"/>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D0CDCF-B072-4CC6-B2A3-B1C4F4AE3FFA}" type="datetimeFigureOut">
              <a:rPr lang="en-US" smtClean="0"/>
              <a:pPr/>
              <a:t>2/1/2024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8A0187-CA69-4ACB-9811-75164F281DE0}" type="slidenum">
              <a:rPr lang="en-US" smtClean="0"/>
              <a:pPr/>
              <a:t>‹#›</a:t>
            </a:fld>
            <a:endParaRPr lang="en-US" dirty="0"/>
          </a:p>
        </p:txBody>
      </p:sp>
    </p:spTree>
    <p:extLst>
      <p:ext uri="{BB962C8B-B14F-4D97-AF65-F5344CB8AC3E}">
        <p14:creationId xmlns:p14="http://schemas.microsoft.com/office/powerpoint/2010/main" val="295888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63E9E0-D922-418E-8BFA-E41C87CB1E68}" type="datetimeFigureOut">
              <a:rPr lang="en-US" smtClean="0"/>
              <a:pPr/>
              <a:t>2/1/2024</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7D2F9E-D167-4ED3-83EC-AE46EA34BEC3}" type="slidenum">
              <a:rPr lang="en-US" smtClean="0"/>
              <a:pPr/>
              <a:t>‹#›</a:t>
            </a:fld>
            <a:endParaRPr lang="en-US" dirty="0"/>
          </a:p>
        </p:txBody>
      </p:sp>
    </p:spTree>
    <p:extLst>
      <p:ext uri="{BB962C8B-B14F-4D97-AF65-F5344CB8AC3E}">
        <p14:creationId xmlns:p14="http://schemas.microsoft.com/office/powerpoint/2010/main" val="423772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LaTarsha slides</a:t>
            </a:r>
          </a:p>
        </p:txBody>
      </p:sp>
      <p:sp>
        <p:nvSpPr>
          <p:cNvPr id="4" name="Slide Number Placeholder 3"/>
          <p:cNvSpPr>
            <a:spLocks noGrp="1"/>
          </p:cNvSpPr>
          <p:nvPr>
            <p:ph type="sldNum" sz="quarter" idx="10"/>
          </p:nvPr>
        </p:nvSpPr>
        <p:spPr/>
        <p:txBody>
          <a:bodyPr/>
          <a:lstStyle/>
          <a:p>
            <a:fld id="{2E7D2F9E-D167-4ED3-83EC-AE46EA34BEC3}" type="slidenum">
              <a:rPr lang="en-US" smtClean="0"/>
              <a:pPr/>
              <a:t>26</a:t>
            </a:fld>
            <a:endParaRPr lang="en-US" dirty="0"/>
          </a:p>
        </p:txBody>
      </p:sp>
    </p:spTree>
    <p:extLst>
      <p:ext uri="{BB962C8B-B14F-4D97-AF65-F5344CB8AC3E}">
        <p14:creationId xmlns:p14="http://schemas.microsoft.com/office/powerpoint/2010/main" val="16097091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0"/>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1"/>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hasCustomPrompt="1"/>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r>
              <a:rPr lang="en-US" dirty="0"/>
              <a:t>PRESENTATION TITLE</a:t>
            </a:r>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dirty="0"/>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4" y="1505208"/>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2" y="2442447"/>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8"/>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9" y="4081732"/>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2" y="3040394"/>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1" y="438150"/>
            <a:ext cx="3948113" cy="609600"/>
          </a:xfrm>
          <a:prstGeom prst="rect">
            <a:avLst/>
          </a:prstGeom>
        </p:spPr>
        <p:txBody>
          <a:bodyPr/>
          <a:lstStyle>
            <a:lvl1pPr marL="0" indent="0">
              <a:buFontTx/>
              <a:buNone/>
              <a:defRPr>
                <a:solidFill>
                  <a:schemeClr val="bg1"/>
                </a:solidFill>
                <a:latin typeface="+mj-lt"/>
              </a:defRPr>
            </a:lvl1pPr>
            <a:lvl2pPr marL="457189" indent="0">
              <a:buFontTx/>
              <a:buNone/>
              <a:defRPr>
                <a:latin typeface="+mj-lt"/>
              </a:defRPr>
            </a:lvl2pPr>
            <a:lvl3pPr marL="914378" indent="0">
              <a:buFontTx/>
              <a:buNone/>
              <a:defRPr>
                <a:latin typeface="+mj-lt"/>
              </a:defRPr>
            </a:lvl3pPr>
            <a:lvl4pPr marL="1371566" indent="0">
              <a:buFontTx/>
              <a:buNone/>
              <a:defRPr>
                <a:latin typeface="+mj-lt"/>
              </a:defRPr>
            </a:lvl4pPr>
            <a:lvl5pPr marL="1828754"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9"/>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2"/>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70"/>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WEBSITE</a:t>
            </a:r>
          </a:p>
        </p:txBody>
      </p:sp>
    </p:spTree>
    <p:extLst>
      <p:ext uri="{BB962C8B-B14F-4D97-AF65-F5344CB8AC3E}">
        <p14:creationId xmlns:p14="http://schemas.microsoft.com/office/powerpoint/2010/main" val="201690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57A9C-DB25-424D-98F7-9AE88BAC1CC5}"/>
              </a:ext>
            </a:extLst>
          </p:cNvPr>
          <p:cNvSpPr/>
          <p:nvPr userDrawn="1"/>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grpSp>
        <p:nvGrpSpPr>
          <p:cNvPr id="5" name="Group 4">
            <a:extLst>
              <a:ext uri="{FF2B5EF4-FFF2-40B4-BE49-F238E27FC236}">
                <a16:creationId xmlns:a16="http://schemas.microsoft.com/office/drawing/2014/main" id="{21B42A57-7E9B-5C4F-A5C1-5DA9C9108D06}"/>
              </a:ext>
            </a:extLst>
          </p:cNvPr>
          <p:cNvGrpSpPr/>
          <p:nvPr userDrawn="1"/>
        </p:nvGrpSpPr>
        <p:grpSpPr>
          <a:xfrm>
            <a:off x="174324" y="355600"/>
            <a:ext cx="4363052" cy="4432300"/>
            <a:chOff x="-647700" y="1546225"/>
            <a:chExt cx="600075" cy="609600"/>
          </a:xfrm>
          <a:solidFill>
            <a:schemeClr val="bg1">
              <a:alpha val="10000"/>
            </a:schemeClr>
          </a:solidFill>
        </p:grpSpPr>
        <p:sp>
          <p:nvSpPr>
            <p:cNvPr id="6" name="Freeform 6">
              <a:extLst>
                <a:ext uri="{FF2B5EF4-FFF2-40B4-BE49-F238E27FC236}">
                  <a16:creationId xmlns:a16="http://schemas.microsoft.com/office/drawing/2014/main" id="{813A800D-E168-234A-A011-BDF75071149B}"/>
                </a:ext>
              </a:extLst>
            </p:cNvPr>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7">
              <a:extLst>
                <a:ext uri="{FF2B5EF4-FFF2-40B4-BE49-F238E27FC236}">
                  <a16:creationId xmlns:a16="http://schemas.microsoft.com/office/drawing/2014/main" id="{2B497710-894E-9B44-86FB-2C928BCBF408}"/>
                </a:ext>
              </a:extLst>
            </p:cNvPr>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DF9F5951-B9AD-9849-B3CF-D1984A7AC59F}"/>
                </a:ext>
              </a:extLst>
            </p:cNvPr>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a:extLst>
                <a:ext uri="{FF2B5EF4-FFF2-40B4-BE49-F238E27FC236}">
                  <a16:creationId xmlns:a16="http://schemas.microsoft.com/office/drawing/2014/main" id="{5B7B85DA-A8D4-6E4C-B65B-F6F31DC259C7}"/>
                </a:ext>
              </a:extLst>
            </p:cNvPr>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E4AB45FE-7066-4148-B488-AF4921ABC71C}"/>
                </a:ext>
              </a:extLst>
            </p:cNvPr>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a:extLst>
                <a:ext uri="{FF2B5EF4-FFF2-40B4-BE49-F238E27FC236}">
                  <a16:creationId xmlns:a16="http://schemas.microsoft.com/office/drawing/2014/main" id="{9FC06B88-C835-F64A-A154-E925FEC048D3}"/>
                </a:ext>
              </a:extLst>
            </p:cNvPr>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a:extLst>
                <a:ext uri="{FF2B5EF4-FFF2-40B4-BE49-F238E27FC236}">
                  <a16:creationId xmlns:a16="http://schemas.microsoft.com/office/drawing/2014/main" id="{08AC8A9D-43A6-8346-83BA-315B246360B8}"/>
                </a:ext>
              </a:extLst>
            </p:cNvPr>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 name="Text Placeholder 2">
            <a:extLst>
              <a:ext uri="{FF2B5EF4-FFF2-40B4-BE49-F238E27FC236}">
                <a16:creationId xmlns:a16="http://schemas.microsoft.com/office/drawing/2014/main" id="{C780B532-ECD2-E94F-AAD0-4379858BE772}"/>
              </a:ext>
            </a:extLst>
          </p:cNvPr>
          <p:cNvSpPr>
            <a:spLocks noGrp="1"/>
          </p:cNvSpPr>
          <p:nvPr>
            <p:ph type="body" sz="quarter" idx="10" hasCustomPrompt="1"/>
          </p:nvPr>
        </p:nvSpPr>
        <p:spPr>
          <a:xfrm>
            <a:off x="2019300" y="1948821"/>
            <a:ext cx="5105400" cy="772984"/>
          </a:xfrm>
          <a:prstGeom prst="rect">
            <a:avLst/>
          </a:prstGeom>
        </p:spPr>
        <p:txBody>
          <a:bodyPr/>
          <a:lstStyle>
            <a:lvl1pPr marL="0" indent="0" algn="ctr">
              <a:buFontTx/>
              <a:buNone/>
              <a:defRPr sz="4400">
                <a:solidFill>
                  <a:schemeClr val="bg1"/>
                </a:solidFill>
                <a:latin typeface="+mj-lt"/>
              </a:defRPr>
            </a:lvl1pPr>
          </a:lstStyle>
          <a:p>
            <a:pPr lvl="0"/>
            <a:r>
              <a:rPr lang="en-US" dirty="0"/>
              <a:t>CHAPTER/SECTION</a:t>
            </a:r>
          </a:p>
        </p:txBody>
      </p:sp>
    </p:spTree>
    <p:extLst>
      <p:ext uri="{BB962C8B-B14F-4D97-AF65-F5344CB8AC3E}">
        <p14:creationId xmlns:p14="http://schemas.microsoft.com/office/powerpoint/2010/main" val="121034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5BE00E2-BBD8-F546-A543-AE0284845CC4}"/>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15" name="Triangle 14">
            <a:extLst>
              <a:ext uri="{FF2B5EF4-FFF2-40B4-BE49-F238E27FC236}">
                <a16:creationId xmlns:a16="http://schemas.microsoft.com/office/drawing/2014/main" id="{675B5178-C91A-3A49-B815-D6E2F5C48186}"/>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3" name="Text Placeholder 2">
            <a:extLst>
              <a:ext uri="{FF2B5EF4-FFF2-40B4-BE49-F238E27FC236}">
                <a16:creationId xmlns:a16="http://schemas.microsoft.com/office/drawing/2014/main" id="{2F087AF5-099A-C74A-A77D-159208F45351}"/>
              </a:ext>
            </a:extLst>
          </p:cNvPr>
          <p:cNvSpPr>
            <a:spLocks noGrp="1"/>
          </p:cNvSpPr>
          <p:nvPr>
            <p:ph type="body" sz="quarter" idx="10" hasCustomPrompt="1"/>
          </p:nvPr>
        </p:nvSpPr>
        <p:spPr>
          <a:xfrm>
            <a:off x="304800" y="209550"/>
            <a:ext cx="7239000" cy="685800"/>
          </a:xfrm>
          <a:prstGeom prst="rect">
            <a:avLst/>
          </a:prstGeom>
        </p:spPr>
        <p:txBody>
          <a:bodyPr/>
          <a:lstStyle>
            <a:lvl1pPr marL="0" indent="0">
              <a:buFontTx/>
              <a:buNone/>
              <a:defRPr sz="3600">
                <a:solidFill>
                  <a:schemeClr val="bg1"/>
                </a:solidFill>
                <a:latin typeface="+mj-lt"/>
              </a:defRPr>
            </a:lvl1pPr>
          </a:lstStyle>
          <a:p>
            <a:pPr lvl="0"/>
            <a:r>
              <a:rPr lang="en-US" dirty="0"/>
              <a:t>Chapter 1 Internal Slide</a:t>
            </a:r>
          </a:p>
        </p:txBody>
      </p:sp>
      <p:sp>
        <p:nvSpPr>
          <p:cNvPr id="5" name="Content Placeholder 4">
            <a:extLst>
              <a:ext uri="{FF2B5EF4-FFF2-40B4-BE49-F238E27FC236}">
                <a16:creationId xmlns:a16="http://schemas.microsoft.com/office/drawing/2014/main" id="{22E6885C-FEA1-AD4F-9ED6-F63E61869783}"/>
              </a:ext>
            </a:extLst>
          </p:cNvPr>
          <p:cNvSpPr>
            <a:spLocks noGrp="1"/>
          </p:cNvSpPr>
          <p:nvPr>
            <p:ph sz="quarter" idx="11" hasCustomPrompt="1"/>
          </p:nvPr>
        </p:nvSpPr>
        <p:spPr>
          <a:xfrm>
            <a:off x="304800" y="971550"/>
            <a:ext cx="5486400" cy="381000"/>
          </a:xfrm>
          <a:prstGeom prst="rect">
            <a:avLst/>
          </a:prstGeom>
        </p:spPr>
        <p:txBody>
          <a:bodyPr/>
          <a:lstStyle>
            <a:lvl1pPr marL="0" indent="0">
              <a:buFontTx/>
              <a:buNone/>
              <a:defRPr sz="1400">
                <a:solidFill>
                  <a:schemeClr val="tx2"/>
                </a:solidFill>
              </a:defRPr>
            </a:lvl1pPr>
          </a:lstStyle>
          <a:p>
            <a:pPr lvl="0"/>
            <a:r>
              <a:rPr lang="en-US" dirty="0"/>
              <a:t>Subtext goes here in sentence form</a:t>
            </a:r>
          </a:p>
        </p:txBody>
      </p:sp>
      <p:sp>
        <p:nvSpPr>
          <p:cNvPr id="12" name="Text Placeholder 11">
            <a:extLst>
              <a:ext uri="{FF2B5EF4-FFF2-40B4-BE49-F238E27FC236}">
                <a16:creationId xmlns:a16="http://schemas.microsoft.com/office/drawing/2014/main" id="{B6FF3D60-D57A-B145-BCEE-ADA3CB52E8C7}"/>
              </a:ext>
            </a:extLst>
          </p:cNvPr>
          <p:cNvSpPr>
            <a:spLocks noGrp="1"/>
          </p:cNvSpPr>
          <p:nvPr>
            <p:ph type="body" sz="quarter" idx="12" hasCustomPrompt="1"/>
          </p:nvPr>
        </p:nvSpPr>
        <p:spPr>
          <a:xfrm>
            <a:off x="2286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
        <p:nvSpPr>
          <p:cNvPr id="13" name="Text Placeholder 11">
            <a:extLst>
              <a:ext uri="{FF2B5EF4-FFF2-40B4-BE49-F238E27FC236}">
                <a16:creationId xmlns:a16="http://schemas.microsoft.com/office/drawing/2014/main" id="{4098980F-2F5A-4341-9D3D-4E3C0A36974E}"/>
              </a:ext>
            </a:extLst>
          </p:cNvPr>
          <p:cNvSpPr>
            <a:spLocks noGrp="1"/>
          </p:cNvSpPr>
          <p:nvPr>
            <p:ph type="body" sz="quarter" idx="13" hasCustomPrompt="1"/>
          </p:nvPr>
        </p:nvSpPr>
        <p:spPr>
          <a:xfrm>
            <a:off x="46482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3966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nal Blank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AB0ABB-E322-AC4F-B2C1-E83A7933C249}"/>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1" name="Triangle 10">
            <a:extLst>
              <a:ext uri="{FF2B5EF4-FFF2-40B4-BE49-F238E27FC236}">
                <a16:creationId xmlns:a16="http://schemas.microsoft.com/office/drawing/2014/main" id="{72095A3B-EBF8-244A-8E82-41C8A6809BED}"/>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8" name="Text Placeholder 3"/>
          <p:cNvSpPr>
            <a:spLocks noGrp="1"/>
          </p:cNvSpPr>
          <p:nvPr>
            <p:ph type="body" sz="half" idx="2" hasCustomPrompt="1"/>
          </p:nvPr>
        </p:nvSpPr>
        <p:spPr>
          <a:xfrm>
            <a:off x="318437" y="10268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Blank Internal Slide</a:t>
            </a:r>
          </a:p>
        </p:txBody>
      </p:sp>
    </p:spTree>
    <p:extLst>
      <p:ext uri="{BB962C8B-B14F-4D97-AF65-F5344CB8AC3E}">
        <p14:creationId xmlns:p14="http://schemas.microsoft.com/office/powerpoint/2010/main" val="206547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nal Imag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926001-541D-4C4F-8679-960A6A812FAD}"/>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8" name="Triangle 7">
            <a:extLst>
              <a:ext uri="{FF2B5EF4-FFF2-40B4-BE49-F238E27FC236}">
                <a16:creationId xmlns:a16="http://schemas.microsoft.com/office/drawing/2014/main" id="{C38808A6-2ADF-A442-AD53-B9DC0F6FA481}"/>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a:p>
        </p:txBody>
      </p:sp>
      <p:sp>
        <p:nvSpPr>
          <p:cNvPr id="6" name="Picture Placeholder 5"/>
          <p:cNvSpPr>
            <a:spLocks noGrp="1"/>
          </p:cNvSpPr>
          <p:nvPr>
            <p:ph type="pic" sz="quarter" idx="11" hasCustomPrompt="1"/>
          </p:nvPr>
        </p:nvSpPr>
        <p:spPr>
          <a:xfrm>
            <a:off x="381000" y="1401003"/>
            <a:ext cx="4191000" cy="3380547"/>
          </a:xfrm>
          <a:prstGeom prst="roundRect">
            <a:avLst>
              <a:gd name="adj" fmla="val 1007"/>
            </a:avLst>
          </a:pr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9506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Image Slide</a:t>
            </a:r>
          </a:p>
        </p:txBody>
      </p:sp>
      <p:sp>
        <p:nvSpPr>
          <p:cNvPr id="4" name="Text Placeholder 3">
            <a:extLst>
              <a:ext uri="{FF2B5EF4-FFF2-40B4-BE49-F238E27FC236}">
                <a16:creationId xmlns:a16="http://schemas.microsoft.com/office/drawing/2014/main" id="{CA6241D4-4FFB-2842-8E76-C03C45B5D32F}"/>
              </a:ext>
            </a:extLst>
          </p:cNvPr>
          <p:cNvSpPr>
            <a:spLocks noGrp="1"/>
          </p:cNvSpPr>
          <p:nvPr>
            <p:ph type="body" sz="quarter" idx="12" hasCustomPrompt="1"/>
          </p:nvPr>
        </p:nvSpPr>
        <p:spPr>
          <a:xfrm>
            <a:off x="4724400" y="1401763"/>
            <a:ext cx="4024313" cy="3379787"/>
          </a:xfrm>
          <a:prstGeom prst="rect">
            <a:avLst/>
          </a:prstGeom>
        </p:spPr>
        <p:txBody>
          <a:bodyPr/>
          <a:lstStyle>
            <a:lvl1pPr marL="171450" indent="-171450">
              <a:lnSpc>
                <a:spcPct val="150000"/>
              </a:lnSpc>
              <a:buFont typeface="Arial" panose="020B0604020202020204" pitchFamily="34" charset="0"/>
              <a:buChar char="•"/>
              <a:defRPr sz="1200"/>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3178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3" y="1505207"/>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1" y="2514220"/>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7"/>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8" y="4081731"/>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1" y="3040393"/>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6" name="Title 2">
            <a:extLst>
              <a:ext uri="{FF2B5EF4-FFF2-40B4-BE49-F238E27FC236}">
                <a16:creationId xmlns:a16="http://schemas.microsoft.com/office/drawing/2014/main" id="{513EA5BE-AD54-234B-8498-37B12DDD8F53}"/>
              </a:ext>
            </a:extLst>
          </p:cNvPr>
          <p:cNvSpPr txBox="1">
            <a:spLocks/>
          </p:cNvSpPr>
          <p:nvPr userDrawn="1"/>
        </p:nvSpPr>
        <p:spPr>
          <a:xfrm>
            <a:off x="4876800" y="1779398"/>
            <a:ext cx="3872563" cy="495383"/>
          </a:xfrm>
          <a:prstGeom prst="rect">
            <a:avLst/>
          </a:prstGeom>
        </p:spPr>
        <p:txBody>
          <a:bodyPr lIns="0" tIns="0" rIns="0" bIns="0" anchor="ct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z="2400" dirty="0"/>
              <a:t>CONTACT</a:t>
            </a:r>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0" y="438150"/>
            <a:ext cx="3948113" cy="609600"/>
          </a:xfrm>
          <a:prstGeom prst="rect">
            <a:avLst/>
          </a:prstGeom>
        </p:spPr>
        <p:txBody>
          <a:bodyPr/>
          <a:lstStyle>
            <a:lvl1pPr marL="0" indent="0">
              <a:buFontTx/>
              <a:buNone/>
              <a:defRPr>
                <a:solidFill>
                  <a:schemeClr val="bg1"/>
                </a:solidFill>
                <a:latin typeface="+mj-lt"/>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dirty="0"/>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8"/>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1"/>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69"/>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WEBSITE</a:t>
            </a:r>
          </a:p>
        </p:txBody>
      </p:sp>
    </p:spTree>
    <p:extLst>
      <p:ext uri="{BB962C8B-B14F-4D97-AF65-F5344CB8AC3E}">
        <p14:creationId xmlns:p14="http://schemas.microsoft.com/office/powerpoint/2010/main" val="38736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1"/>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6349"/>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a:t>Sub Title/Author/Presenter</a:t>
            </a:r>
          </a:p>
        </p:txBody>
      </p:sp>
    </p:spTree>
    <p:extLst>
      <p:ext uri="{BB962C8B-B14F-4D97-AF65-F5344CB8AC3E}">
        <p14:creationId xmlns:p14="http://schemas.microsoft.com/office/powerpoint/2010/main" val="372235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4" y="1505208"/>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2" y="2442447"/>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8"/>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9" y="4081732"/>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2" y="3040394"/>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1" y="438150"/>
            <a:ext cx="3948113" cy="609600"/>
          </a:xfrm>
          <a:prstGeom prst="rect">
            <a:avLst/>
          </a:prstGeom>
        </p:spPr>
        <p:txBody>
          <a:bodyPr/>
          <a:lstStyle>
            <a:lvl1pPr marL="0" indent="0">
              <a:buFontTx/>
              <a:buNone/>
              <a:defRPr>
                <a:solidFill>
                  <a:schemeClr val="bg1"/>
                </a:solidFill>
                <a:latin typeface="+mj-lt"/>
              </a:defRPr>
            </a:lvl1pPr>
            <a:lvl2pPr marL="457189" indent="0">
              <a:buFontTx/>
              <a:buNone/>
              <a:defRPr>
                <a:latin typeface="+mj-lt"/>
              </a:defRPr>
            </a:lvl2pPr>
            <a:lvl3pPr marL="914378" indent="0">
              <a:buFontTx/>
              <a:buNone/>
              <a:defRPr>
                <a:latin typeface="+mj-lt"/>
              </a:defRPr>
            </a:lvl3pPr>
            <a:lvl4pPr marL="1371566" indent="0">
              <a:buFontTx/>
              <a:buNone/>
              <a:defRPr>
                <a:latin typeface="+mj-lt"/>
              </a:defRPr>
            </a:lvl4pPr>
            <a:lvl5pPr marL="1828754"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9"/>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2"/>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70"/>
            <a:ext cx="2590800" cy="379413"/>
          </a:xfrm>
          <a:prstGeom prst="rect">
            <a:avLst/>
          </a:prstGeom>
        </p:spPr>
        <p:txBody>
          <a:bodyPr/>
          <a:lstStyle>
            <a:lvl1pPr marL="0" indent="0">
              <a:buFontTx/>
              <a:buNone/>
              <a:defRPr sz="1400">
                <a:solidFill>
                  <a:schemeClr val="bg1"/>
                </a:solidFill>
              </a:defRPr>
            </a:lvl1pPr>
            <a:lvl2pPr marL="457189" indent="0">
              <a:buFontTx/>
              <a:buNone/>
              <a:defRPr sz="1400">
                <a:solidFill>
                  <a:schemeClr val="bg1"/>
                </a:solidFill>
              </a:defRPr>
            </a:lvl2pPr>
            <a:lvl3pPr marL="914378" indent="0">
              <a:buFontTx/>
              <a:buNone/>
              <a:defRPr sz="1400">
                <a:solidFill>
                  <a:schemeClr val="bg1"/>
                </a:solidFill>
              </a:defRPr>
            </a:lvl3pPr>
            <a:lvl4pPr marL="1371566" indent="0">
              <a:buFontTx/>
              <a:buNone/>
              <a:defRPr sz="1400">
                <a:solidFill>
                  <a:schemeClr val="bg1"/>
                </a:solidFill>
              </a:defRPr>
            </a:lvl4pPr>
            <a:lvl5pPr marL="1828754" indent="0">
              <a:buFontTx/>
              <a:buNone/>
              <a:defRPr sz="1400">
                <a:solidFill>
                  <a:schemeClr val="bg1"/>
                </a:solidFill>
              </a:defRPr>
            </a:lvl5pPr>
          </a:lstStyle>
          <a:p>
            <a:pPr lvl="0"/>
            <a:r>
              <a:rPr lang="en-US"/>
              <a:t>WEBSITE</a:t>
            </a:r>
          </a:p>
        </p:txBody>
      </p:sp>
    </p:spTree>
    <p:extLst>
      <p:ext uri="{BB962C8B-B14F-4D97-AF65-F5344CB8AC3E}">
        <p14:creationId xmlns:p14="http://schemas.microsoft.com/office/powerpoint/2010/main" val="264231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1"/>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6349"/>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sz="18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a:t>Sub Title/Author/Presenter</a:t>
            </a:r>
          </a:p>
        </p:txBody>
      </p:sp>
    </p:spTree>
    <p:extLst>
      <p:ext uri="{BB962C8B-B14F-4D97-AF65-F5344CB8AC3E}">
        <p14:creationId xmlns:p14="http://schemas.microsoft.com/office/powerpoint/2010/main" val="2366730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3975" r:id="rId2"/>
    <p:sldLayoutId id="2147483959" r:id="rId3"/>
    <p:sldLayoutId id="2147484217" r:id="rId4"/>
    <p:sldLayoutId id="2147484168" r:id="rId5"/>
    <p:sldLayoutId id="2147484204" r:id="rId6"/>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500095"/>
      </p:ext>
    </p:extLst>
  </p:cSld>
  <p:clrMap bg1="lt1" tx1="dk1" bg2="lt2" tx2="dk2" accent1="accent1" accent2="accent2" accent3="accent3" accent4="accent4" accent5="accent5" accent6="accent6" hlink="hlink" folHlink="folHlink"/>
  <p:sldLayoutIdLst>
    <p:sldLayoutId id="2147484219" r:id="rId1"/>
    <p:sldLayoutId id="2147484220"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565062"/>
      </p:ext>
    </p:extLst>
  </p:cSld>
  <p:clrMap bg1="lt1" tx1="dk1" bg2="lt2" tx2="dk2" accent1="accent1" accent2="accent2" accent3="accent3" accent4="accent4" accent5="accent5" accent6="accent6" hlink="hlink" folHlink="folHlink"/>
  <p:sldLayoutIdLst>
    <p:sldLayoutId id="2147484222" r:id="rId1"/>
    <p:sldLayoutId id="2147484223"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DataServices@gcfa.org"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New Treasurer Training</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366132" y="2571750"/>
            <a:ext cx="7391400" cy="762000"/>
          </a:xfrm>
        </p:spPr>
        <p:txBody>
          <a:bodyPr/>
          <a:lstStyle/>
          <a:p>
            <a:r>
              <a:rPr lang="en-US" b="1" dirty="0"/>
              <a:t>Leslie Ohrin, Manager of Data Services and IT Projects</a:t>
            </a:r>
          </a:p>
          <a:p>
            <a:r>
              <a:rPr lang="en-US" b="1" dirty="0"/>
              <a:t>LaTarsha Sanchez, </a:t>
            </a:r>
            <a:r>
              <a:rPr lang="en-US" sz="2400" dirty="0"/>
              <a:t>Data Management Specialist</a:t>
            </a:r>
          </a:p>
          <a:p>
            <a:endParaRPr lang="en-US" b="1" dirty="0"/>
          </a:p>
          <a:p>
            <a:endParaRPr lang="en-US" b="1" dirty="0"/>
          </a:p>
          <a:p>
            <a:r>
              <a:rPr lang="en-US" dirty="0"/>
              <a:t> </a:t>
            </a:r>
          </a:p>
        </p:txBody>
      </p:sp>
    </p:spTree>
    <p:extLst>
      <p:ext uri="{BB962C8B-B14F-4D97-AF65-F5344CB8AC3E}">
        <p14:creationId xmlns:p14="http://schemas.microsoft.com/office/powerpoint/2010/main" val="293362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Things to Remember</a:t>
            </a:r>
          </a:p>
        </p:txBody>
      </p:sp>
      <p:sp>
        <p:nvSpPr>
          <p:cNvPr id="4" name="TextBox 3"/>
          <p:cNvSpPr txBox="1"/>
          <p:nvPr/>
        </p:nvSpPr>
        <p:spPr>
          <a:xfrm>
            <a:off x="228600" y="895350"/>
            <a:ext cx="8458200" cy="3970318"/>
          </a:xfrm>
          <a:prstGeom prst="rect">
            <a:avLst/>
          </a:prstGeom>
          <a:noFill/>
        </p:spPr>
        <p:txBody>
          <a:bodyPr wrap="square" rtlCol="0">
            <a:spAutoFit/>
          </a:bodyPr>
          <a:lstStyle/>
          <a:p>
            <a:pPr marL="285750" indent="-285750">
              <a:buFont typeface="Arial" panose="020B0604020202020204" pitchFamily="34" charset="0"/>
              <a:buChar char="•"/>
            </a:pPr>
            <a:r>
              <a:rPr lang="en-US" dirty="0"/>
              <a:t>Once a candidate is appointed as FL or PL, they are no longer listed as a certified candidate (except the first year they are appointed when they would need to be listed in 15 and in 16 or 17).  Students appointed as Local Pastors (¶ 318.3) are the only people who are allowed to be listed as a candidate in one conference while being listed as an LP in a different conference. Paragraph 318.3 stipulates that students appointed as local pastors can serve in either a full or part-time capacity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Question 52 clergy counts. These counts are extremely important.  Please do not skip this question.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Candidacy, Ordination, Course of Study, Seminary, Transferring, Readmission, Specialized Ministry, Deceased and Disciplinary Actions information is very important to all agencies and needs to be completed.  </a:t>
            </a:r>
            <a:endParaRPr lang="en-US" sz="1400" dirty="0"/>
          </a:p>
        </p:txBody>
      </p:sp>
    </p:spTree>
    <p:extLst>
      <p:ext uri="{BB962C8B-B14F-4D97-AF65-F5344CB8AC3E}">
        <p14:creationId xmlns:p14="http://schemas.microsoft.com/office/powerpoint/2010/main" val="198994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2024 Records Dates </a:t>
            </a:r>
          </a:p>
        </p:txBody>
      </p:sp>
      <p:sp>
        <p:nvSpPr>
          <p:cNvPr id="5" name="TextBox 4"/>
          <p:cNvSpPr txBox="1"/>
          <p:nvPr/>
        </p:nvSpPr>
        <p:spPr>
          <a:xfrm>
            <a:off x="304800" y="1047750"/>
            <a:ext cx="77724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March 2024  - </a:t>
            </a:r>
            <a:r>
              <a:rPr lang="en-US" u="sng" dirty="0"/>
              <a:t>BAC and BAC Instructions </a:t>
            </a:r>
            <a:r>
              <a:rPr lang="en-US" dirty="0"/>
              <a:t>was sent out to all conferences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August 31, 2024  - </a:t>
            </a:r>
            <a:r>
              <a:rPr lang="en-US" u="sng" dirty="0"/>
              <a:t>2024-2025 Appointments </a:t>
            </a:r>
            <a:r>
              <a:rPr lang="en-US" dirty="0"/>
              <a:t>to be received</a:t>
            </a:r>
          </a:p>
          <a:p>
            <a:endParaRPr lang="en-US" dirty="0"/>
          </a:p>
          <a:p>
            <a:pPr marL="285750" indent="-285750">
              <a:buFont typeface="Arial" panose="020B0604020202020204" pitchFamily="34" charset="0"/>
              <a:buChar char="•"/>
            </a:pPr>
            <a:r>
              <a:rPr lang="en-US" dirty="0"/>
              <a:t>October 1</a:t>
            </a:r>
            <a:r>
              <a:rPr lang="en-US" baseline="30000" dirty="0"/>
              <a:t>,</a:t>
            </a:r>
            <a:r>
              <a:rPr lang="en-US" dirty="0"/>
              <a:t> 2024 - 2024 BAC - we are asking that your BAC is submitted to GCFA by this date.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These documents are submitted to GCFA by your conference secretary.  If your conference secretary is not the designated person, please let GCFA know.  </a:t>
            </a:r>
          </a:p>
        </p:txBody>
      </p:sp>
    </p:spTree>
    <p:extLst>
      <p:ext uri="{BB962C8B-B14F-4D97-AF65-F5344CB8AC3E}">
        <p14:creationId xmlns:p14="http://schemas.microsoft.com/office/powerpoint/2010/main" val="12225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Statistics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117507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2019300" y="1948821"/>
            <a:ext cx="4991100" cy="1537330"/>
          </a:xfrm>
        </p:spPr>
        <p:txBody>
          <a:bodyPr/>
          <a:lstStyle/>
          <a:p>
            <a:r>
              <a:rPr lang="en-US" dirty="0"/>
              <a:t>Conference Responsibilities </a:t>
            </a:r>
          </a:p>
        </p:txBody>
      </p:sp>
    </p:spTree>
    <p:extLst>
      <p:ext uri="{BB962C8B-B14F-4D97-AF65-F5344CB8AC3E}">
        <p14:creationId xmlns:p14="http://schemas.microsoft.com/office/powerpoint/2010/main" val="361646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a:t>
            </a:r>
          </a:p>
        </p:txBody>
      </p:sp>
      <p:sp>
        <p:nvSpPr>
          <p:cNvPr id="4" name="TextBox 3"/>
          <p:cNvSpPr txBox="1"/>
          <p:nvPr/>
        </p:nvSpPr>
        <p:spPr>
          <a:xfrm>
            <a:off x="304800" y="971550"/>
            <a:ext cx="83820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Think about your year and your deadlines</a:t>
            </a:r>
          </a:p>
          <a:p>
            <a:pPr marL="285750" indent="-285750">
              <a:buFont typeface="Arial" panose="020B0604020202020204" pitchFamily="34" charset="0"/>
              <a:buChar char="•"/>
            </a:pPr>
            <a:r>
              <a:rPr lang="en-US" dirty="0"/>
              <a:t>Train them </a:t>
            </a:r>
          </a:p>
          <a:p>
            <a:pPr marL="285750" indent="-285750">
              <a:buFont typeface="Arial" panose="020B0604020202020204" pitchFamily="34" charset="0"/>
              <a:buChar char="•"/>
            </a:pPr>
            <a:r>
              <a:rPr lang="en-US" dirty="0"/>
              <a:t>Support them </a:t>
            </a:r>
          </a:p>
          <a:p>
            <a:pPr marL="285750" indent="-285750">
              <a:buFont typeface="Arial" panose="020B0604020202020204" pitchFamily="34" charset="0"/>
              <a:buChar char="•"/>
            </a:pPr>
            <a:r>
              <a:rPr lang="en-US" dirty="0"/>
              <a:t>Know </a:t>
            </a:r>
            <a:r>
              <a:rPr lang="en-US" i="1" dirty="0"/>
              <a:t>WHO</a:t>
            </a:r>
            <a:r>
              <a:rPr lang="en-US" dirty="0"/>
              <a:t> is reporting </a:t>
            </a:r>
          </a:p>
          <a:p>
            <a:pPr marL="742950" lvl="1" indent="-285750">
              <a:buFont typeface="Arial" panose="020B0604020202020204" pitchFamily="34" charset="0"/>
              <a:buChar char="•"/>
            </a:pPr>
            <a:r>
              <a:rPr lang="en-US" dirty="0"/>
              <a:t>Who? (know who needs to Report)</a:t>
            </a:r>
          </a:p>
          <a:p>
            <a:pPr marL="1200150" lvl="2" indent="-285750">
              <a:buFont typeface="Arial" panose="020B0604020202020204" pitchFamily="34" charset="0"/>
              <a:buChar char="•"/>
            </a:pPr>
            <a:r>
              <a:rPr lang="en-US" dirty="0"/>
              <a:t>All active chartered and new church start churches during the reporting year (including churches that closed during the year)</a:t>
            </a:r>
          </a:p>
          <a:p>
            <a:pPr marL="1200150" lvl="2" indent="-285750">
              <a:buFont typeface="Arial" panose="020B0604020202020204" pitchFamily="34" charset="0"/>
              <a:buChar char="•"/>
            </a:pPr>
            <a:r>
              <a:rPr lang="en-US" dirty="0"/>
              <a:t>Mission, satellites are not required </a:t>
            </a:r>
          </a:p>
          <a:p>
            <a:pPr marL="1200150" lvl="2" indent="-285750">
              <a:buFont typeface="Arial" panose="020B0604020202020204" pitchFamily="34" charset="0"/>
              <a:buChar char="•"/>
            </a:pPr>
            <a:r>
              <a:rPr lang="en-US" dirty="0"/>
              <a:t>Ecumenical churches </a:t>
            </a:r>
          </a:p>
        </p:txBody>
      </p:sp>
    </p:spTree>
    <p:extLst>
      <p:ext uri="{BB962C8B-B14F-4D97-AF65-F5344CB8AC3E}">
        <p14:creationId xmlns:p14="http://schemas.microsoft.com/office/powerpoint/2010/main" val="1015835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2071EC-2600-3B45-8BDD-59D373F2C245}"/>
              </a:ext>
            </a:extLst>
          </p:cNvPr>
          <p:cNvSpPr>
            <a:spLocks noGrp="1"/>
          </p:cNvSpPr>
          <p:nvPr>
            <p:ph type="body" sz="half" idx="2"/>
          </p:nvPr>
        </p:nvSpPr>
        <p:spPr/>
        <p:txBody>
          <a:bodyPr/>
          <a:lstStyle/>
          <a:p>
            <a:r>
              <a:rPr lang="en-US" dirty="0"/>
              <a:t>Definitions of Church Types</a:t>
            </a:r>
          </a:p>
        </p:txBody>
      </p:sp>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a:t>
            </a:r>
          </a:p>
        </p:txBody>
      </p:sp>
      <p:graphicFrame>
        <p:nvGraphicFramePr>
          <p:cNvPr id="6" name="Table 5"/>
          <p:cNvGraphicFramePr>
            <a:graphicFrameLocks noGrp="1"/>
          </p:cNvGraphicFramePr>
          <p:nvPr>
            <p:extLst>
              <p:ext uri="{D42A27DB-BD31-4B8C-83A1-F6EECF244321}">
                <p14:modId xmlns:p14="http://schemas.microsoft.com/office/powerpoint/2010/main" val="221114321"/>
              </p:ext>
            </p:extLst>
          </p:nvPr>
        </p:nvGraphicFramePr>
        <p:xfrm>
          <a:off x="318437" y="1276350"/>
          <a:ext cx="8196913" cy="3653957"/>
        </p:xfrm>
        <a:graphic>
          <a:graphicData uri="http://schemas.openxmlformats.org/drawingml/2006/table">
            <a:tbl>
              <a:tblPr firstRow="1" bandRow="1"/>
              <a:tblGrid>
                <a:gridCol w="1482917">
                  <a:extLst>
                    <a:ext uri="{9D8B030D-6E8A-4147-A177-3AD203B41FA5}">
                      <a16:colId xmlns:a16="http://schemas.microsoft.com/office/drawing/2014/main" val="2101858969"/>
                    </a:ext>
                  </a:extLst>
                </a:gridCol>
                <a:gridCol w="6713996">
                  <a:extLst>
                    <a:ext uri="{9D8B030D-6E8A-4147-A177-3AD203B41FA5}">
                      <a16:colId xmlns:a16="http://schemas.microsoft.com/office/drawing/2014/main" val="2366778032"/>
                    </a:ext>
                  </a:extLst>
                </a:gridCol>
              </a:tblGrid>
              <a:tr h="317046">
                <a:tc>
                  <a:txBody>
                    <a:bodyPr/>
                    <a:lstStyle/>
                    <a:p>
                      <a:pPr marL="0" marR="0" algn="ctr" fontAlgn="b">
                        <a:lnSpc>
                          <a:spcPct val="107000"/>
                        </a:lnSpc>
                        <a:spcBef>
                          <a:spcPts val="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Type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688B"/>
                    </a:solidFill>
                  </a:tcPr>
                </a:tc>
                <a:tc>
                  <a:txBody>
                    <a:bodyPr/>
                    <a:lstStyle/>
                    <a:p>
                      <a:pPr marL="0" marR="0" algn="ctr" fontAlgn="b">
                        <a:lnSpc>
                          <a:spcPct val="107000"/>
                        </a:lnSpc>
                        <a:spcBef>
                          <a:spcPts val="0"/>
                        </a:spcBef>
                        <a:spcAft>
                          <a:spcPts val="0"/>
                        </a:spcAft>
                      </a:pPr>
                      <a:r>
                        <a:rPr lang="en-US" sz="11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688B"/>
                    </a:solidFill>
                  </a:tcPr>
                </a:tc>
                <a:extLst>
                  <a:ext uri="{0D108BD9-81ED-4DB2-BD59-A6C34878D82A}">
                    <a16:rowId xmlns:a16="http://schemas.microsoft.com/office/drawing/2014/main" val="3785580932"/>
                  </a:ext>
                </a:extLst>
              </a:tr>
              <a:tr h="67800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Chartered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chartered local church is a freestanding, fully operational, congregation that has been appointed a pastor, and is expected to give an annual financial and participatory report to its annual conference. Organization of the local church is defined in the BOD ¶ 244. A chartered church is not in “New Church Start” status, nor is it a mission church or attached to another congregation, unless as the parent to a satellite.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extLst>
                  <a:ext uri="{0D108BD9-81ED-4DB2-BD59-A6C34878D82A}">
                    <a16:rowId xmlns:a16="http://schemas.microsoft.com/office/drawing/2014/main" val="590241127"/>
                  </a:ext>
                </a:extLst>
              </a:tr>
              <a:tr h="67800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Church Start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New Church Start is a church that has been established with the consent of the Bishop, but has not yet reached a level of organization to garner it a “chartered” church. A New Church Start may be appointed a pastor or submit statistics, but it is considered new (and given considerations associated with any newcomer) until the conference authorizes its charter. More information can be found in the BOD  ¶ 259.2.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extLst>
                  <a:ext uri="{0D108BD9-81ED-4DB2-BD59-A6C34878D82A}">
                    <a16:rowId xmlns:a16="http://schemas.microsoft.com/office/drawing/2014/main" val="3043356176"/>
                  </a:ext>
                </a:extLst>
              </a:tr>
              <a:tr h="510668">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Satellite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authorized by the district superintendent and the district board of church location and building, chartered local churches may sponsor or serve as “parent” to a satellite church. The satellite is often a separate site or campus of a larger local church congregation.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4DA"/>
                    </a:solidFill>
                  </a:tcPr>
                </a:tc>
                <a:extLst>
                  <a:ext uri="{0D108BD9-81ED-4DB2-BD59-A6C34878D82A}">
                    <a16:rowId xmlns:a16="http://schemas.microsoft.com/office/drawing/2014/main" val="2450816227"/>
                  </a:ext>
                </a:extLst>
              </a:tr>
              <a:tr h="1180029">
                <a:tc>
                  <a:txBody>
                    <a:bodyPr/>
                    <a:lstStyle/>
                    <a:p>
                      <a:pPr marL="0" marR="0" algn="ctr"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Mission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tc>
                  <a:txBody>
                    <a:bodyPr/>
                    <a:lstStyle/>
                    <a:p>
                      <a:pPr marL="0" marR="0" fontAlgn="b">
                        <a:lnSpc>
                          <a:spcPct val="107000"/>
                        </a:lnSpc>
                        <a:spcBef>
                          <a:spcPts val="0"/>
                        </a:spcBef>
                        <a:spcAft>
                          <a:spcPts val="0"/>
                        </a:spcAft>
                      </a:pPr>
                      <a:r>
                        <a:rPr lang="en-US" sz="11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Congregations are designated as “Missions” when membership opportunities and resources place limits on the church’s abilities to obtain charter status. These churches often are created strategically in order to serve a limited population such as those of a minority demographic or to cater to other cultures or languages. Missions are often funded by sources outside of the congregation and rarely support the UMC connection through apportionments or other income, and the annual conference usually provides long-term administrative guidance of the congregation. The mission congregation may be organized in the same manner of any local church and can have the same rights and powers, as such submitting statistics to GCFA, as decided by the annual conference. The BOD ¶ 259.1a provides further detail.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426" marR="8426" marT="8426"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EE"/>
                    </a:solidFill>
                  </a:tcPr>
                </a:tc>
                <a:extLst>
                  <a:ext uri="{0D108BD9-81ED-4DB2-BD59-A6C34878D82A}">
                    <a16:rowId xmlns:a16="http://schemas.microsoft.com/office/drawing/2014/main" val="4039272952"/>
                  </a:ext>
                </a:extLst>
              </a:tr>
            </a:tbl>
          </a:graphicData>
        </a:graphic>
      </p:graphicFrame>
    </p:spTree>
    <p:extLst>
      <p:ext uri="{BB962C8B-B14F-4D97-AF65-F5344CB8AC3E}">
        <p14:creationId xmlns:p14="http://schemas.microsoft.com/office/powerpoint/2010/main" val="6789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The Basics: Stats Overview</a:t>
            </a:r>
          </a:p>
        </p:txBody>
      </p:sp>
      <p:sp>
        <p:nvSpPr>
          <p:cNvPr id="5" name="TextBox 4"/>
          <p:cNvSpPr txBox="1"/>
          <p:nvPr/>
        </p:nvSpPr>
        <p:spPr>
          <a:xfrm>
            <a:off x="304800" y="895350"/>
            <a:ext cx="7620000" cy="3139321"/>
          </a:xfrm>
          <a:prstGeom prst="rect">
            <a:avLst/>
          </a:prstGeom>
          <a:noFill/>
        </p:spPr>
        <p:txBody>
          <a:bodyPr wrap="square" rtlCol="0">
            <a:spAutoFit/>
          </a:bodyPr>
          <a:lstStyle/>
          <a:p>
            <a:r>
              <a:rPr lang="en-US" dirty="0"/>
              <a:t>What Treasurers Need to Know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¶606.7 – Churches must report by January 30</a:t>
            </a:r>
            <a:r>
              <a:rPr lang="en-US" baseline="30000" dirty="0"/>
              <a:t>th</a:t>
            </a:r>
            <a:r>
              <a:rPr lang="en-US" dirty="0"/>
              <a:t> (no later than thirty days following the close of the calendar year)</a:t>
            </a:r>
          </a:p>
          <a:p>
            <a:endParaRPr lang="en-US" dirty="0"/>
          </a:p>
          <a:p>
            <a:pPr marL="285750" indent="-285750">
              <a:buFont typeface="Arial" panose="020B0604020202020204" pitchFamily="34" charset="0"/>
              <a:buChar char="•"/>
            </a:pPr>
            <a:r>
              <a:rPr lang="en-US" dirty="0"/>
              <a:t>Table 1: Membership and Participation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Table 2:  Expenses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Table 3: Income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10518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Basics: Stats Overview</a:t>
            </a:r>
          </a:p>
        </p:txBody>
      </p:sp>
      <p:graphicFrame>
        <p:nvGraphicFramePr>
          <p:cNvPr id="4" name="Content Placeholder 7"/>
          <p:cNvGraphicFramePr>
            <a:graphicFrameLocks/>
          </p:cNvGraphicFramePr>
          <p:nvPr>
            <p:extLst>
              <p:ext uri="{D42A27DB-BD31-4B8C-83A1-F6EECF244321}">
                <p14:modId xmlns:p14="http://schemas.microsoft.com/office/powerpoint/2010/main" val="893694926"/>
              </p:ext>
            </p:extLst>
          </p:nvPr>
        </p:nvGraphicFramePr>
        <p:xfrm>
          <a:off x="228600" y="1123950"/>
          <a:ext cx="8292164" cy="3565072"/>
        </p:xfrm>
        <a:graphic>
          <a:graphicData uri="http://schemas.openxmlformats.org/drawingml/2006/table">
            <a:tbl>
              <a:tblPr firstRow="1" firstCol="1" bandRow="1">
                <a:tableStyleId>{00A15C55-8517-42AA-B614-E9B94910E393}</a:tableStyleId>
              </a:tblPr>
              <a:tblGrid>
                <a:gridCol w="1751554">
                  <a:extLst>
                    <a:ext uri="{9D8B030D-6E8A-4147-A177-3AD203B41FA5}">
                      <a16:colId xmlns:a16="http://schemas.microsoft.com/office/drawing/2014/main" val="2972733425"/>
                    </a:ext>
                  </a:extLst>
                </a:gridCol>
                <a:gridCol w="2179908">
                  <a:extLst>
                    <a:ext uri="{9D8B030D-6E8A-4147-A177-3AD203B41FA5}">
                      <a16:colId xmlns:a16="http://schemas.microsoft.com/office/drawing/2014/main" val="917341555"/>
                    </a:ext>
                  </a:extLst>
                </a:gridCol>
                <a:gridCol w="2179908">
                  <a:extLst>
                    <a:ext uri="{9D8B030D-6E8A-4147-A177-3AD203B41FA5}">
                      <a16:colId xmlns:a16="http://schemas.microsoft.com/office/drawing/2014/main" val="4004492120"/>
                    </a:ext>
                  </a:extLst>
                </a:gridCol>
                <a:gridCol w="2180794">
                  <a:extLst>
                    <a:ext uri="{9D8B030D-6E8A-4147-A177-3AD203B41FA5}">
                      <a16:colId xmlns:a16="http://schemas.microsoft.com/office/drawing/2014/main" val="2082660536"/>
                    </a:ext>
                  </a:extLst>
                </a:gridCol>
              </a:tblGrid>
              <a:tr h="381000">
                <a:tc>
                  <a:txBody>
                    <a:bodyPr/>
                    <a:lstStyle/>
                    <a:p>
                      <a:pPr marL="0" marR="0" algn="ctr">
                        <a:spcBef>
                          <a:spcPts val="0"/>
                        </a:spcBef>
                        <a:spcAft>
                          <a:spcPts val="0"/>
                        </a:spcAft>
                      </a:pPr>
                      <a:r>
                        <a:rPr lang="en-US" sz="1600" dirty="0">
                          <a:solidFill>
                            <a:schemeClr val="tx1">
                              <a:lumMod val="75000"/>
                            </a:schemeClr>
                          </a:solidFill>
                          <a:effectLst/>
                        </a:rPr>
                        <a:t>Church Type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1</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2</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Table 3</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69527278"/>
                  </a:ext>
                </a:extLst>
              </a:tr>
              <a:tr h="489857">
                <a:tc>
                  <a:txBody>
                    <a:bodyPr/>
                    <a:lstStyle/>
                    <a:p>
                      <a:pPr marL="0" marR="0" algn="ctr">
                        <a:spcBef>
                          <a:spcPts val="0"/>
                        </a:spcBef>
                        <a:spcAft>
                          <a:spcPts val="0"/>
                        </a:spcAft>
                      </a:pPr>
                      <a:r>
                        <a:rPr lang="en-US" sz="1600" dirty="0">
                          <a:solidFill>
                            <a:schemeClr val="tx1">
                              <a:lumMod val="75000"/>
                            </a:schemeClr>
                          </a:solidFill>
                          <a:effectLst/>
                        </a:rPr>
                        <a:t>Chartered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53118922"/>
                  </a:ext>
                </a:extLst>
              </a:tr>
              <a:tr h="734786">
                <a:tc>
                  <a:txBody>
                    <a:bodyPr/>
                    <a:lstStyle/>
                    <a:p>
                      <a:pPr marL="0" marR="0" algn="ctr">
                        <a:spcBef>
                          <a:spcPts val="0"/>
                        </a:spcBef>
                        <a:spcAft>
                          <a:spcPts val="0"/>
                        </a:spcAft>
                      </a:pPr>
                      <a:r>
                        <a:rPr lang="en-US" sz="1600" dirty="0">
                          <a:solidFill>
                            <a:schemeClr val="tx1">
                              <a:lumMod val="75000"/>
                            </a:schemeClr>
                          </a:solidFill>
                          <a:effectLst/>
                        </a:rPr>
                        <a:t>Mission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r>
                        <a:rPr lang="en-US" sz="1400" baseline="0" dirty="0">
                          <a:effectLst/>
                        </a:rPr>
                        <a:t> </a:t>
                      </a:r>
                      <a:r>
                        <a:rPr lang="en-US" sz="1400" dirty="0">
                          <a:effectLst/>
                        </a:rPr>
                        <a:t>but recommended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 – excluded from conference apportionments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1660059"/>
                  </a:ext>
                </a:extLst>
              </a:tr>
              <a:tr h="734786">
                <a:tc>
                  <a:txBody>
                    <a:bodyPr/>
                    <a:lstStyle/>
                    <a:p>
                      <a:pPr marL="0" marR="0" algn="ctr">
                        <a:spcBef>
                          <a:spcPts val="0"/>
                        </a:spcBef>
                        <a:spcAft>
                          <a:spcPts val="0"/>
                        </a:spcAft>
                      </a:pPr>
                      <a:r>
                        <a:rPr lang="en-US" sz="1600" dirty="0">
                          <a:solidFill>
                            <a:schemeClr val="tx1">
                              <a:lumMod val="75000"/>
                            </a:schemeClr>
                          </a:solidFill>
                          <a:effectLst/>
                        </a:rPr>
                        <a:t>New Church Start</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Required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 – excluded from conference apportionments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88439523"/>
                  </a:ext>
                </a:extLst>
              </a:tr>
              <a:tr h="489857">
                <a:tc>
                  <a:txBody>
                    <a:bodyPr/>
                    <a:lstStyle/>
                    <a:p>
                      <a:pPr marL="0" marR="0" algn="ctr">
                        <a:spcBef>
                          <a:spcPts val="0"/>
                        </a:spcBef>
                        <a:spcAft>
                          <a:spcPts val="0"/>
                        </a:spcAft>
                      </a:pPr>
                      <a:r>
                        <a:rPr lang="en-US" sz="1600" dirty="0">
                          <a:solidFill>
                            <a:schemeClr val="tx1">
                              <a:lumMod val="75000"/>
                            </a:schemeClr>
                          </a:solidFill>
                          <a:effectLst/>
                        </a:rPr>
                        <a:t>Satellite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US" sz="1400" dirty="0">
                          <a:effectLst/>
                        </a:rPr>
                        <a:t>Only required if information being reported separate from parent church</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2923844"/>
                  </a:ext>
                </a:extLst>
              </a:tr>
              <a:tr h="734786">
                <a:tc>
                  <a:txBody>
                    <a:bodyPr/>
                    <a:lstStyle/>
                    <a:p>
                      <a:pPr marL="0" marR="0" algn="ctr">
                        <a:spcBef>
                          <a:spcPts val="0"/>
                        </a:spcBef>
                        <a:spcAft>
                          <a:spcPts val="0"/>
                        </a:spcAft>
                      </a:pPr>
                      <a:r>
                        <a:rPr lang="en-US" sz="1600" dirty="0">
                          <a:solidFill>
                            <a:schemeClr val="tx1">
                              <a:lumMod val="75000"/>
                            </a:schemeClr>
                          </a:solidFill>
                          <a:effectLst/>
                        </a:rPr>
                        <a:t>Ecumenical Shared Ministries</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a:spcBef>
                          <a:spcPts val="0"/>
                        </a:spcBef>
                        <a:spcAft>
                          <a:spcPts val="0"/>
                        </a:spcAft>
                      </a:pPr>
                      <a:r>
                        <a:rPr lang="en-US" sz="1400" dirty="0">
                          <a:effectLst/>
                        </a:rPr>
                        <a:t>See upcoming slide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3479530"/>
                  </a:ext>
                </a:extLst>
              </a:tr>
            </a:tbl>
          </a:graphicData>
        </a:graphic>
      </p:graphicFrame>
    </p:spTree>
    <p:extLst>
      <p:ext uri="{BB962C8B-B14F-4D97-AF65-F5344CB8AC3E}">
        <p14:creationId xmlns:p14="http://schemas.microsoft.com/office/powerpoint/2010/main" val="273539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Basics: Stats Overview</a:t>
            </a:r>
          </a:p>
        </p:txBody>
      </p:sp>
      <p:graphicFrame>
        <p:nvGraphicFramePr>
          <p:cNvPr id="5" name="Content Placeholder 3"/>
          <p:cNvGraphicFramePr>
            <a:graphicFrameLocks/>
          </p:cNvGraphicFramePr>
          <p:nvPr>
            <p:extLst>
              <p:ext uri="{D42A27DB-BD31-4B8C-83A1-F6EECF244321}">
                <p14:modId xmlns:p14="http://schemas.microsoft.com/office/powerpoint/2010/main" val="2058589899"/>
              </p:ext>
            </p:extLst>
          </p:nvPr>
        </p:nvGraphicFramePr>
        <p:xfrm>
          <a:off x="304801" y="971550"/>
          <a:ext cx="8229600" cy="3886200"/>
        </p:xfrm>
        <a:graphic>
          <a:graphicData uri="http://schemas.openxmlformats.org/drawingml/2006/table">
            <a:tbl>
              <a:tblPr firstRow="1" firstCol="1" bandRow="1">
                <a:tableStyleId>{00A15C55-8517-42AA-B614-E9B94910E393}</a:tableStyleId>
              </a:tblPr>
              <a:tblGrid>
                <a:gridCol w="1579907">
                  <a:extLst>
                    <a:ext uri="{9D8B030D-6E8A-4147-A177-3AD203B41FA5}">
                      <a16:colId xmlns:a16="http://schemas.microsoft.com/office/drawing/2014/main" val="3561402620"/>
                    </a:ext>
                  </a:extLst>
                </a:gridCol>
                <a:gridCol w="3564693">
                  <a:extLst>
                    <a:ext uri="{9D8B030D-6E8A-4147-A177-3AD203B41FA5}">
                      <a16:colId xmlns:a16="http://schemas.microsoft.com/office/drawing/2014/main" val="2481819022"/>
                    </a:ext>
                  </a:extLst>
                </a:gridCol>
                <a:gridCol w="3085000">
                  <a:extLst>
                    <a:ext uri="{9D8B030D-6E8A-4147-A177-3AD203B41FA5}">
                      <a16:colId xmlns:a16="http://schemas.microsoft.com/office/drawing/2014/main" val="1680859754"/>
                    </a:ext>
                  </a:extLst>
                </a:gridCol>
              </a:tblGrid>
              <a:tr h="431800">
                <a:tc>
                  <a:txBody>
                    <a:bodyPr/>
                    <a:lstStyle/>
                    <a:p>
                      <a:pPr marL="0" marR="0" algn="ctr">
                        <a:spcBef>
                          <a:spcPts val="0"/>
                        </a:spcBef>
                        <a:spcAft>
                          <a:spcPts val="0"/>
                        </a:spcAft>
                      </a:pPr>
                      <a:r>
                        <a:rPr lang="en-US" sz="1600" dirty="0">
                          <a:solidFill>
                            <a:schemeClr val="tx1">
                              <a:lumMod val="75000"/>
                            </a:schemeClr>
                          </a:solidFill>
                          <a:effectLst/>
                        </a:rPr>
                        <a:t>Ecumenical Type</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Basic Definition</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solidFill>
                            <a:schemeClr val="tx1">
                              <a:lumMod val="75000"/>
                            </a:schemeClr>
                          </a:solidFill>
                          <a:effectLst/>
                        </a:rPr>
                        <a:t>How to Report Membership</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57121325"/>
                  </a:ext>
                </a:extLst>
              </a:tr>
              <a:tr h="863600">
                <a:tc>
                  <a:txBody>
                    <a:bodyPr/>
                    <a:lstStyle/>
                    <a:p>
                      <a:pPr marL="0" marR="0" algn="ctr">
                        <a:spcBef>
                          <a:spcPts val="0"/>
                        </a:spcBef>
                        <a:spcAft>
                          <a:spcPts val="0"/>
                        </a:spcAft>
                      </a:pPr>
                      <a:r>
                        <a:rPr lang="en-US" sz="1600" dirty="0">
                          <a:solidFill>
                            <a:schemeClr val="tx1">
                              <a:lumMod val="75000"/>
                            </a:schemeClr>
                          </a:solidFill>
                          <a:effectLst/>
                        </a:rPr>
                        <a:t>Federated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One congregation with at least two denominations. Members choose which denomination holds membership.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If church is holding two membership rolls, only report UMC membership and proportionally split expenses.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40472944"/>
                  </a:ext>
                </a:extLst>
              </a:tr>
              <a:tr h="1079500">
                <a:tc>
                  <a:txBody>
                    <a:bodyPr/>
                    <a:lstStyle/>
                    <a:p>
                      <a:pPr marL="0" marR="0" algn="ctr">
                        <a:spcBef>
                          <a:spcPts val="0"/>
                        </a:spcBef>
                        <a:spcAft>
                          <a:spcPts val="0"/>
                        </a:spcAft>
                      </a:pPr>
                      <a:r>
                        <a:rPr lang="en-US" sz="1600" dirty="0">
                          <a:solidFill>
                            <a:schemeClr val="tx1">
                              <a:lumMod val="75000"/>
                            </a:schemeClr>
                          </a:solidFill>
                          <a:effectLst/>
                        </a:rPr>
                        <a:t>Union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One congregation with one unified membership roll is related to two denominations.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This is left up to the conference as to whether full membership is included. If not, do not report. If so, report as if 100% UMC.</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58718279"/>
                  </a:ext>
                </a:extLst>
              </a:tr>
              <a:tr h="863600">
                <a:tc>
                  <a:txBody>
                    <a:bodyPr/>
                    <a:lstStyle/>
                    <a:p>
                      <a:pPr marL="0" marR="0" algn="ctr">
                        <a:spcBef>
                          <a:spcPts val="0"/>
                        </a:spcBef>
                        <a:spcAft>
                          <a:spcPts val="0"/>
                        </a:spcAft>
                      </a:pPr>
                      <a:r>
                        <a:rPr lang="en-US" sz="1600" dirty="0">
                          <a:solidFill>
                            <a:schemeClr val="tx1">
                              <a:lumMod val="75000"/>
                            </a:schemeClr>
                          </a:solidFill>
                          <a:effectLst/>
                        </a:rPr>
                        <a:t>Merged Church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Two or more congregations from different denominations form one congregation that only relate to one denomination.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If church chooses to relate to UMC, report 100%. If not, do not report.</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65711"/>
                  </a:ext>
                </a:extLst>
              </a:tr>
              <a:tr h="647700">
                <a:tc>
                  <a:txBody>
                    <a:bodyPr/>
                    <a:lstStyle/>
                    <a:p>
                      <a:pPr marL="0" marR="0" algn="ctr">
                        <a:spcBef>
                          <a:spcPts val="0"/>
                        </a:spcBef>
                        <a:spcAft>
                          <a:spcPts val="0"/>
                        </a:spcAft>
                      </a:pPr>
                      <a:r>
                        <a:rPr lang="en-US" sz="1600" dirty="0">
                          <a:solidFill>
                            <a:schemeClr val="tx1">
                              <a:lumMod val="75000"/>
                            </a:schemeClr>
                          </a:solidFill>
                          <a:effectLst/>
                        </a:rPr>
                        <a:t>Yoked Parish</a:t>
                      </a:r>
                      <a:endParaRPr lang="en-US" sz="1600" dirty="0">
                        <a:solidFill>
                          <a:schemeClr val="tx1">
                            <a:lumMod val="75000"/>
                          </a:schemeClr>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Congregations of different denominations share a pastor.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Only report the churches considered UMC regardless of pastor denomination. </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72026557"/>
                  </a:ext>
                </a:extLst>
              </a:tr>
            </a:tbl>
          </a:graphicData>
        </a:graphic>
      </p:graphicFrame>
    </p:spTree>
    <p:extLst>
      <p:ext uri="{BB962C8B-B14F-4D97-AF65-F5344CB8AC3E}">
        <p14:creationId xmlns:p14="http://schemas.microsoft.com/office/powerpoint/2010/main" val="67765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Membership Reporting </a:t>
            </a:r>
          </a:p>
        </p:txBody>
      </p:sp>
      <p:sp>
        <p:nvSpPr>
          <p:cNvPr id="4" name="TextBox 3"/>
          <p:cNvSpPr txBox="1"/>
          <p:nvPr/>
        </p:nvSpPr>
        <p:spPr>
          <a:xfrm>
            <a:off x="228600" y="1047750"/>
            <a:ext cx="8430926" cy="3416320"/>
          </a:xfrm>
          <a:prstGeom prst="rect">
            <a:avLst/>
          </a:prstGeom>
          <a:noFill/>
        </p:spPr>
        <p:txBody>
          <a:bodyPr wrap="square" rtlCol="0">
            <a:spAutoFit/>
          </a:bodyPr>
          <a:lstStyle/>
          <a:p>
            <a:pPr marL="285750" indent="-285750">
              <a:buFont typeface="Arial" panose="020B0604020202020204" pitchFamily="34" charset="0"/>
              <a:buChar char="•"/>
            </a:pPr>
            <a:r>
              <a:rPr lang="en-US" dirty="0"/>
              <a:t>New Church Starts (NCS) and Mission Churches – For new church starts holding their own membership roll, report membership under the church’s record.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General membership roll – Report any members held on the annual secretary’s general membership roll (¶259.3) under the annual conference record. This is also known as your At-Large Membership.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Satellite churches – Satellite church members may be reported as part of parent church or under the satellite church record.  Take great care to avoid double reporting. </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911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b="1" dirty="0">
                <a:solidFill>
                  <a:schemeClr val="bg1"/>
                </a:solidFill>
              </a:rPr>
              <a:t>Introductions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00396" y="2724150"/>
            <a:ext cx="7391400" cy="609600"/>
          </a:xfrm>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2562012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Online Worship </a:t>
            </a:r>
          </a:p>
        </p:txBody>
      </p:sp>
      <p:sp>
        <p:nvSpPr>
          <p:cNvPr id="4" name="TextBox 3"/>
          <p:cNvSpPr txBox="1"/>
          <p:nvPr/>
        </p:nvSpPr>
        <p:spPr>
          <a:xfrm>
            <a:off x="457200" y="971550"/>
            <a:ext cx="8077200" cy="3693319"/>
          </a:xfrm>
          <a:prstGeom prst="rect">
            <a:avLst/>
          </a:prstGeom>
          <a:noFill/>
        </p:spPr>
        <p:txBody>
          <a:bodyPr wrap="square" rtlCol="0">
            <a:spAutoFit/>
          </a:bodyPr>
          <a:lstStyle/>
          <a:p>
            <a:r>
              <a:rPr lang="en-US" b="1" dirty="0"/>
              <a:t>Number of persons who worship online:</a:t>
            </a:r>
            <a:br>
              <a:rPr lang="en-US" b="1" dirty="0"/>
            </a:br>
            <a:r>
              <a:rPr lang="en-US" dirty="0"/>
              <a:t>Report average weekly number of unique viewers who access worship online. This includes those live streamed online services using various platforms.  </a:t>
            </a:r>
          </a:p>
          <a:p>
            <a:r>
              <a:rPr lang="en-US" dirty="0"/>
              <a:t>See instructions from the platform to determine streaming your worship service and views/downloads of recorded worship services (audio or video), sermons, and/or podcasts. Do not include generic hits/visits to your website.</a:t>
            </a:r>
          </a:p>
          <a:p>
            <a:endParaRPr lang="en-US" dirty="0"/>
          </a:p>
          <a:p>
            <a:pPr marL="285750" indent="-285750">
              <a:buFont typeface="Arial" panose="020B0604020202020204" pitchFamily="34" charset="0"/>
              <a:buChar char="•"/>
            </a:pPr>
            <a:r>
              <a:rPr lang="en-US" dirty="0"/>
              <a:t>7:  In-Person Worship - the weeks that you had full in-person service.  </a:t>
            </a:r>
          </a:p>
          <a:p>
            <a:endParaRPr lang="en-US" dirty="0"/>
          </a:p>
          <a:p>
            <a:pPr marL="285750" indent="-285750">
              <a:buFont typeface="Arial" panose="020B0604020202020204" pitchFamily="34" charset="0"/>
              <a:buChar char="•"/>
            </a:pPr>
            <a:r>
              <a:rPr lang="en-US" dirty="0"/>
              <a:t>7a: Online Worship - many churches views that were hits or watches based upon viewing time (the length of time considered a watch may vary by conference)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05170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318437" y="1026895"/>
            <a:ext cx="8368363" cy="3830855"/>
          </a:xfrm>
        </p:spPr>
        <p:txBody>
          <a:bodyPr/>
          <a:lstStyle/>
          <a:p>
            <a:pPr marL="285750" indent="-285750">
              <a:buFont typeface="Arial" panose="020B0604020202020204" pitchFamily="34" charset="0"/>
              <a:buChar char="•"/>
            </a:pPr>
            <a:r>
              <a:rPr lang="en-US" sz="1800" dirty="0"/>
              <a:t>Run year-to-year comparisons.</a:t>
            </a:r>
          </a:p>
          <a:p>
            <a:pPr marL="285750" indent="-285750">
              <a:buFont typeface="Arial" panose="020B0604020202020204" pitchFamily="34" charset="0"/>
              <a:buChar char="•"/>
            </a:pPr>
            <a:r>
              <a:rPr lang="en-US" sz="1800" dirty="0"/>
              <a:t>Check for extra </a:t>
            </a:r>
            <a:r>
              <a:rPr lang="en-US" sz="1800" dirty="0" err="1"/>
              <a:t>0s</a:t>
            </a:r>
            <a:r>
              <a:rPr lang="en-US" sz="1800" dirty="0"/>
              <a:t>.</a:t>
            </a:r>
          </a:p>
          <a:p>
            <a:pPr marL="285750" indent="-285750">
              <a:buFont typeface="Arial" panose="020B0604020202020204" pitchFamily="34" charset="0"/>
              <a:buChar char="•"/>
            </a:pPr>
            <a:r>
              <a:rPr lang="en-US" sz="1800" dirty="0"/>
              <a:t>Are totaling lines totaling?</a:t>
            </a:r>
          </a:p>
          <a:p>
            <a:pPr marL="285750" indent="-285750">
              <a:buFont typeface="Arial" panose="020B0604020202020204" pitchFamily="34" charset="0"/>
              <a:buChar char="•"/>
            </a:pPr>
            <a:r>
              <a:rPr lang="en-US" sz="1800" dirty="0"/>
              <a:t>Is there any double-counting?</a:t>
            </a:r>
          </a:p>
          <a:p>
            <a:pPr marL="285750" indent="-285750">
              <a:buFont typeface="Arial" panose="020B0604020202020204" pitchFamily="34" charset="0"/>
              <a:buChar char="•"/>
            </a:pPr>
            <a:r>
              <a:rPr lang="en-US" sz="1800" dirty="0"/>
              <a:t>Is all data requested included?</a:t>
            </a:r>
          </a:p>
          <a:p>
            <a:pPr marL="285750" indent="-285750">
              <a:buFont typeface="Arial" panose="020B0604020202020204" pitchFamily="34" charset="0"/>
              <a:buChar char="•"/>
            </a:pPr>
            <a:r>
              <a:rPr lang="en-US" sz="1800" dirty="0"/>
              <a:t>Check net expense totals!</a:t>
            </a:r>
          </a:p>
          <a:p>
            <a:pPr marL="285750" indent="-285750">
              <a:buFont typeface="Arial" panose="020B0604020202020204" pitchFamily="34" charset="0"/>
              <a:buChar char="•"/>
            </a:pPr>
            <a:r>
              <a:rPr lang="en-US" sz="1800" dirty="0"/>
              <a:t>Is there any lingering membership?</a:t>
            </a:r>
          </a:p>
          <a:p>
            <a:pPr marL="285750" indent="-285750">
              <a:buFont typeface="Arial" panose="020B0604020202020204" pitchFamily="34" charset="0"/>
              <a:buChar char="•"/>
            </a:pPr>
            <a:r>
              <a:rPr lang="en-US" sz="1800" dirty="0"/>
              <a:t>How’s the Membership/Attendance ratio?</a:t>
            </a:r>
          </a:p>
          <a:p>
            <a:pPr marL="285750" indent="-285750">
              <a:buFont typeface="Arial" panose="020B0604020202020204" pitchFamily="34" charset="0"/>
              <a:buChar char="•"/>
            </a:pPr>
            <a:r>
              <a:rPr lang="en-US" sz="1800" dirty="0"/>
              <a:t>Are property values reasonable?</a:t>
            </a:r>
          </a:p>
          <a:p>
            <a:pPr marL="285750" indent="-285750">
              <a:buFont typeface="Arial" panose="020B0604020202020204" pitchFamily="34" charset="0"/>
              <a:buChar char="•"/>
            </a:pPr>
            <a:r>
              <a:rPr lang="en-US" sz="1800" dirty="0"/>
              <a:t>Are debt figures reasonable?</a:t>
            </a:r>
          </a:p>
          <a:p>
            <a:endParaRPr lang="en-US" dirty="0"/>
          </a:p>
        </p:txBody>
      </p:sp>
      <p:sp>
        <p:nvSpPr>
          <p:cNvPr id="3" name="Title 2"/>
          <p:cNvSpPr>
            <a:spLocks noGrp="1"/>
          </p:cNvSpPr>
          <p:nvPr>
            <p:ph type="title"/>
          </p:nvPr>
        </p:nvSpPr>
        <p:spPr/>
        <p:txBody>
          <a:bodyPr/>
          <a:lstStyle/>
          <a:p>
            <a:r>
              <a:rPr lang="en-US" dirty="0"/>
              <a:t>Checking for Accuracy</a:t>
            </a:r>
          </a:p>
        </p:txBody>
      </p:sp>
    </p:spTree>
    <p:extLst>
      <p:ext uri="{BB962C8B-B14F-4D97-AF65-F5344CB8AC3E}">
        <p14:creationId xmlns:p14="http://schemas.microsoft.com/office/powerpoint/2010/main" val="307365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Things to Remember </a:t>
            </a:r>
          </a:p>
        </p:txBody>
      </p:sp>
      <p:sp>
        <p:nvSpPr>
          <p:cNvPr id="4" name="Text Placeholder 3"/>
          <p:cNvSpPr>
            <a:spLocks noGrp="1"/>
          </p:cNvSpPr>
          <p:nvPr>
            <p:ph type="body" sz="quarter" idx="12"/>
          </p:nvPr>
        </p:nvSpPr>
        <p:spPr>
          <a:xfrm>
            <a:off x="303414" y="895350"/>
            <a:ext cx="8459586" cy="3962400"/>
          </a:xfrm>
        </p:spPr>
        <p:txBody>
          <a:bodyPr/>
          <a:lstStyle/>
          <a:p>
            <a:r>
              <a:rPr lang="en-US" sz="1500" dirty="0"/>
              <a:t>Lines </a:t>
            </a:r>
            <a:r>
              <a:rPr lang="en-US" sz="1500" dirty="0" err="1"/>
              <a:t>28a</a:t>
            </a:r>
            <a:r>
              <a:rPr lang="en-US" sz="1500" dirty="0"/>
              <a:t>-36 (apportionments and benevolent giving) should come directly from the conference treasurer and not self-reported.</a:t>
            </a:r>
          </a:p>
          <a:p>
            <a:r>
              <a:rPr lang="en-US" sz="1500" dirty="0"/>
              <a:t>Self-reported giving in lines 37-38 (giving to non-UMC and directly to UMC causes).</a:t>
            </a:r>
          </a:p>
          <a:p>
            <a:r>
              <a:rPr lang="en-US" sz="1500" dirty="0"/>
              <a:t>If Conference Apportionments are tithed, please include the amount expected based on your rules.</a:t>
            </a:r>
          </a:p>
          <a:p>
            <a:endParaRPr lang="en-US" sz="1600" dirty="0"/>
          </a:p>
          <a:p>
            <a:endParaRPr lang="en-US" sz="1600" dirty="0"/>
          </a:p>
          <a:p>
            <a:pPr marL="0" indent="0">
              <a:buNone/>
            </a:pPr>
            <a:endParaRPr lang="en-US" sz="1600" dirty="0"/>
          </a:p>
        </p:txBody>
      </p:sp>
    </p:spTree>
    <p:extLst>
      <p:ext uri="{BB962C8B-B14F-4D97-AF65-F5344CB8AC3E}">
        <p14:creationId xmlns:p14="http://schemas.microsoft.com/office/powerpoint/2010/main" val="3843044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Best Practices</a:t>
            </a:r>
          </a:p>
        </p:txBody>
      </p:sp>
      <p:sp>
        <p:nvSpPr>
          <p:cNvPr id="4" name="Text Placeholder 3"/>
          <p:cNvSpPr>
            <a:spLocks noGrp="1"/>
          </p:cNvSpPr>
          <p:nvPr>
            <p:ph type="body" sz="quarter" idx="12"/>
          </p:nvPr>
        </p:nvSpPr>
        <p:spPr>
          <a:xfrm>
            <a:off x="228600" y="862445"/>
            <a:ext cx="7924800" cy="3670415"/>
          </a:xfrm>
        </p:spPr>
        <p:txBody>
          <a:bodyPr/>
          <a:lstStyle/>
          <a:p>
            <a:r>
              <a:rPr lang="en-US" sz="1800" dirty="0"/>
              <a:t>Have churches verify apportionments (Special Report) based on Tables</a:t>
            </a:r>
          </a:p>
          <a:p>
            <a:r>
              <a:rPr lang="en-US" sz="1800" dirty="0"/>
              <a:t>Have meetings between churches and the DS</a:t>
            </a:r>
          </a:p>
          <a:p>
            <a:r>
              <a:rPr lang="en-US" sz="1800" dirty="0"/>
              <a:t>Give early deadline for churches and statisticians</a:t>
            </a:r>
          </a:p>
          <a:p>
            <a:r>
              <a:rPr lang="en-US" sz="1800" dirty="0"/>
              <a:t>Validate – Perform your own checks and balances to ensure the numbers you are submitting are correct. (Is it complete? Is it accurate?)</a:t>
            </a:r>
          </a:p>
          <a:p>
            <a:r>
              <a:rPr lang="en-US" sz="1800" dirty="0"/>
              <a:t>Pay close attention to the warnings/errors.  Ask questions. Verify. Correct them.  Pay attention to your data.  </a:t>
            </a:r>
          </a:p>
          <a:p>
            <a:pPr>
              <a:lnSpc>
                <a:spcPct val="100000"/>
              </a:lnSpc>
              <a:spcBef>
                <a:spcPts val="0"/>
              </a:spcBef>
            </a:pPr>
            <a:endParaRPr lang="en-US" sz="1400" dirty="0"/>
          </a:p>
        </p:txBody>
      </p:sp>
    </p:spTree>
    <p:extLst>
      <p:ext uri="{BB962C8B-B14F-4D97-AF65-F5344CB8AC3E}">
        <p14:creationId xmlns:p14="http://schemas.microsoft.com/office/powerpoint/2010/main" val="3469005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380999" y="1123950"/>
            <a:ext cx="8368363" cy="3733800"/>
          </a:xfrm>
        </p:spPr>
        <p:txBody>
          <a:bodyPr anchor="t"/>
          <a:lstStyle/>
          <a:p>
            <a:pPr marL="285750" indent="-285750">
              <a:lnSpc>
                <a:spcPct val="150000"/>
              </a:lnSpc>
              <a:buFont typeface="Arial" panose="020B0604020202020204" pitchFamily="34" charset="0"/>
              <a:buChar char="•"/>
            </a:pPr>
            <a:r>
              <a:rPr lang="en-US" sz="1800" dirty="0"/>
              <a:t>Not transferring membership out of closed/merged churches</a:t>
            </a:r>
          </a:p>
          <a:p>
            <a:pPr marL="285750" indent="-285750">
              <a:lnSpc>
                <a:spcPct val="150000"/>
              </a:lnSpc>
              <a:buFont typeface="Arial" panose="020B0604020202020204" pitchFamily="34" charset="0"/>
              <a:buChar char="•"/>
            </a:pPr>
            <a:r>
              <a:rPr lang="en-US" sz="1800" dirty="0"/>
              <a:t>A total line is off</a:t>
            </a:r>
          </a:p>
          <a:p>
            <a:pPr marL="742939" lvl="1" indent="-285750">
              <a:lnSpc>
                <a:spcPct val="150000"/>
              </a:lnSpc>
              <a:buFont typeface="Arial" panose="020B0604020202020204" pitchFamily="34" charset="0"/>
              <a:buChar char="•"/>
            </a:pPr>
            <a:r>
              <a:rPr lang="en-US" sz="1600" dirty="0"/>
              <a:t>Ex: line 4, 5, 6, 50, 55</a:t>
            </a:r>
          </a:p>
          <a:p>
            <a:pPr marL="285750" indent="-285750">
              <a:lnSpc>
                <a:spcPct val="150000"/>
              </a:lnSpc>
              <a:buFont typeface="Arial" panose="020B0604020202020204" pitchFamily="34" charset="0"/>
              <a:buChar char="•"/>
            </a:pPr>
            <a:r>
              <a:rPr lang="en-US" sz="1800" dirty="0"/>
              <a:t>Lines 24 and 25</a:t>
            </a:r>
          </a:p>
          <a:p>
            <a:pPr marL="742939" lvl="1" indent="-285750">
              <a:lnSpc>
                <a:spcPct val="150000"/>
              </a:lnSpc>
              <a:buFont typeface="Arial" panose="020B0604020202020204" pitchFamily="34" charset="0"/>
              <a:buChar char="•"/>
            </a:pPr>
            <a:r>
              <a:rPr lang="en-US" sz="1600" dirty="0"/>
              <a:t>Line 24 being insurance value and not market value</a:t>
            </a:r>
          </a:p>
          <a:p>
            <a:pPr marL="742939" lvl="1" indent="-285750">
              <a:lnSpc>
                <a:spcPct val="150000"/>
              </a:lnSpc>
              <a:buFont typeface="Arial" panose="020B0604020202020204" pitchFamily="34" charset="0"/>
              <a:buChar char="•"/>
            </a:pPr>
            <a:r>
              <a:rPr lang="en-US" sz="1600" dirty="0"/>
              <a:t>Don’t understand what it’s asking so just guesses</a:t>
            </a:r>
          </a:p>
          <a:p>
            <a:pPr marL="285750" indent="-285750">
              <a:lnSpc>
                <a:spcPct val="150000"/>
              </a:lnSpc>
              <a:buFont typeface="Arial" panose="020B0604020202020204" pitchFamily="34" charset="0"/>
              <a:buChar char="•"/>
            </a:pPr>
            <a:r>
              <a:rPr lang="en-US" sz="1800" dirty="0"/>
              <a:t>Leaving an important line blank</a:t>
            </a:r>
          </a:p>
          <a:p>
            <a:pPr marL="742939" lvl="1" indent="-285750">
              <a:lnSpc>
                <a:spcPct val="150000"/>
              </a:lnSpc>
              <a:buFont typeface="Arial" panose="020B0604020202020204" pitchFamily="34" charset="0"/>
              <a:buChar char="•"/>
            </a:pPr>
            <a:r>
              <a:rPr lang="en-US" sz="1600" dirty="0"/>
              <a:t>Line 1-7 (membership), 24, 28a-29b, 47, 52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Most Common Mistakes</a:t>
            </a:r>
          </a:p>
        </p:txBody>
      </p:sp>
    </p:spTree>
    <p:extLst>
      <p:ext uri="{BB962C8B-B14F-4D97-AF65-F5344CB8AC3E}">
        <p14:creationId xmlns:p14="http://schemas.microsoft.com/office/powerpoint/2010/main" val="3988431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2CACD6-3B33-D44D-AF18-7015C3FAED06}"/>
              </a:ext>
            </a:extLst>
          </p:cNvPr>
          <p:cNvSpPr>
            <a:spLocks noGrp="1"/>
          </p:cNvSpPr>
          <p:nvPr>
            <p:ph type="title"/>
          </p:nvPr>
        </p:nvSpPr>
        <p:spPr>
          <a:xfrm>
            <a:off x="405699" y="271155"/>
            <a:ext cx="8368363" cy="495383"/>
          </a:xfrm>
        </p:spPr>
        <p:txBody>
          <a:bodyPr/>
          <a:lstStyle/>
          <a:p>
            <a:r>
              <a:rPr lang="en-US" dirty="0"/>
              <a:t>Data Services Timeline </a:t>
            </a:r>
          </a:p>
        </p:txBody>
      </p:sp>
      <p:graphicFrame>
        <p:nvGraphicFramePr>
          <p:cNvPr id="10" name="Picture Placeholder 9"/>
          <p:cNvGraphicFramePr>
            <a:graphicFrameLocks noGrp="1"/>
          </p:cNvGraphicFramePr>
          <p:nvPr>
            <p:ph type="pic" sz="quarter" idx="11"/>
          </p:nvPr>
        </p:nvGraphicFramePr>
        <p:xfrm>
          <a:off x="412531" y="1276351"/>
          <a:ext cx="4191000" cy="3397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Down Arrow Callout 10"/>
          <p:cNvSpPr/>
          <p:nvPr/>
        </p:nvSpPr>
        <p:spPr>
          <a:xfrm rot="19297183">
            <a:off x="378402" y="1214425"/>
            <a:ext cx="1590317" cy="96824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Apportionments Calculated</a:t>
            </a:r>
          </a:p>
        </p:txBody>
      </p:sp>
      <p:sp>
        <p:nvSpPr>
          <p:cNvPr id="12" name="Down Arrow Callout 11"/>
          <p:cNvSpPr/>
          <p:nvPr/>
        </p:nvSpPr>
        <p:spPr>
          <a:xfrm rot="2963897">
            <a:off x="3290991" y="1393106"/>
            <a:ext cx="1527707" cy="740548"/>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January 1</a:t>
            </a:r>
          </a:p>
        </p:txBody>
      </p:sp>
      <p:sp>
        <p:nvSpPr>
          <p:cNvPr id="13" name="Text Placeholder 12"/>
          <p:cNvSpPr>
            <a:spLocks noGrp="1"/>
          </p:cNvSpPr>
          <p:nvPr>
            <p:ph type="body" sz="quarter" idx="12"/>
          </p:nvPr>
        </p:nvSpPr>
        <p:spPr>
          <a:xfrm>
            <a:off x="1638874" y="4331158"/>
            <a:ext cx="1942526" cy="694722"/>
          </a:xfrm>
          <a:prstGeom prst="up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t>AC Sessions: </a:t>
            </a:r>
          </a:p>
          <a:p>
            <a:pPr algn="ctr"/>
            <a:r>
              <a:rPr lang="en-US" sz="1050" b="1" dirty="0"/>
              <a:t>Set next year’s budget</a:t>
            </a:r>
          </a:p>
        </p:txBody>
      </p:sp>
      <p:sp>
        <p:nvSpPr>
          <p:cNvPr id="14" name="Text Placeholder 8">
            <a:extLst>
              <a:ext uri="{FF2B5EF4-FFF2-40B4-BE49-F238E27FC236}">
                <a16:creationId xmlns:a16="http://schemas.microsoft.com/office/drawing/2014/main" id="{1BABA510-FEA5-7644-84FF-EAE23F33FDEF}"/>
              </a:ext>
            </a:extLst>
          </p:cNvPr>
          <p:cNvSpPr>
            <a:spLocks noGrp="1"/>
          </p:cNvSpPr>
          <p:nvPr>
            <p:ph type="body" sz="quarter" idx="12"/>
          </p:nvPr>
        </p:nvSpPr>
        <p:spPr>
          <a:xfrm>
            <a:off x="4835861" y="969522"/>
            <a:ext cx="4106261" cy="3581400"/>
          </a:xfrm>
        </p:spPr>
        <p:txBody>
          <a:bodyPr/>
          <a:lstStyle/>
          <a:p>
            <a:r>
              <a:rPr lang="en-US" sz="1400" dirty="0"/>
              <a:t>First Submission :  May 3 (or earlier)</a:t>
            </a:r>
          </a:p>
          <a:p>
            <a:r>
              <a:rPr lang="en-US" sz="1400" dirty="0"/>
              <a:t>Corrections Due: June 14  </a:t>
            </a:r>
          </a:p>
          <a:p>
            <a:r>
              <a:rPr lang="en-US" sz="1400" dirty="0"/>
              <a:t>Training will begin October 2024 – ACStats</a:t>
            </a:r>
          </a:p>
          <a:p>
            <a:r>
              <a:rPr lang="en-US" sz="1400" dirty="0"/>
              <a:t>If the reason you are holding off on submitting is because you are waiting on churches, GO AHEAD AND SUBMIT.</a:t>
            </a:r>
          </a:p>
          <a:p>
            <a:r>
              <a:rPr lang="en-US" sz="1400" dirty="0"/>
              <a:t>That way, we can process the bulk of your report, and when you submit your corrections you can then submit the outstanding churches.</a:t>
            </a:r>
          </a:p>
          <a:p>
            <a:r>
              <a:rPr lang="en-US" sz="1400" dirty="0"/>
              <a:t>This will minimize scrambling at the last minute!!!</a:t>
            </a:r>
          </a:p>
        </p:txBody>
      </p:sp>
    </p:spTree>
    <p:extLst>
      <p:ext uri="{BB962C8B-B14F-4D97-AF65-F5344CB8AC3E}">
        <p14:creationId xmlns:p14="http://schemas.microsoft.com/office/powerpoint/2010/main" val="29821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2019300" y="1948821"/>
            <a:ext cx="4991100" cy="1537330"/>
          </a:xfrm>
        </p:spPr>
        <p:txBody>
          <a:bodyPr/>
          <a:lstStyle/>
          <a:p>
            <a:r>
              <a:rPr lang="en-US" dirty="0"/>
              <a:t>Records Forms Update</a:t>
            </a:r>
          </a:p>
        </p:txBody>
      </p:sp>
    </p:spTree>
    <p:extLst>
      <p:ext uri="{BB962C8B-B14F-4D97-AF65-F5344CB8AC3E}">
        <p14:creationId xmlns:p14="http://schemas.microsoft.com/office/powerpoint/2010/main" val="2105202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D258795-7D26-4F20-93E9-7370BE0699B3}"/>
              </a:ext>
            </a:extLst>
          </p:cNvPr>
          <p:cNvSpPr>
            <a:spLocks noGrp="1"/>
          </p:cNvSpPr>
          <p:nvPr>
            <p:ph type="body" sz="quarter" idx="10"/>
          </p:nvPr>
        </p:nvSpPr>
        <p:spPr/>
        <p:txBody>
          <a:bodyPr/>
          <a:lstStyle/>
          <a:p>
            <a:r>
              <a:rPr lang="en-US" dirty="0"/>
              <a:t>2024-2025 Record Reporting Year</a:t>
            </a:r>
          </a:p>
        </p:txBody>
      </p:sp>
      <p:sp>
        <p:nvSpPr>
          <p:cNvPr id="9" name="Text Placeholder 8">
            <a:extLst>
              <a:ext uri="{FF2B5EF4-FFF2-40B4-BE49-F238E27FC236}">
                <a16:creationId xmlns:a16="http://schemas.microsoft.com/office/drawing/2014/main" id="{74902971-FD59-4CDB-9A3B-EAFECB3571A9}"/>
              </a:ext>
            </a:extLst>
          </p:cNvPr>
          <p:cNvSpPr>
            <a:spLocks noGrp="1"/>
          </p:cNvSpPr>
          <p:nvPr>
            <p:ph type="body" sz="quarter" idx="12"/>
          </p:nvPr>
        </p:nvSpPr>
        <p:spPr>
          <a:xfrm>
            <a:off x="279862" y="971550"/>
            <a:ext cx="8367713" cy="3429000"/>
          </a:xfrm>
        </p:spPr>
        <p:txBody>
          <a:bodyPr/>
          <a:lstStyle/>
          <a:p>
            <a:r>
              <a:rPr lang="en-US" sz="1800" dirty="0"/>
              <a:t>Due some delays of Annual Conference Special Sessions being held,  Conferences were late reporting Appointment Changes and BAC information.</a:t>
            </a:r>
          </a:p>
          <a:p>
            <a:r>
              <a:rPr lang="en-US" sz="1800" dirty="0"/>
              <a:t>GCFA has worked diligently to get those updates into our new BRT system.  Updates to all appointment booklet changes have been completed and currently working on interim change form from conferences.   </a:t>
            </a:r>
          </a:p>
          <a:p>
            <a:r>
              <a:rPr lang="en-US" sz="1800" dirty="0"/>
              <a:t>Currently working on improving our process for obtaining and updating Appointments in a timely manner.  (this will be a great help for those conferences using GCFA Stats)</a:t>
            </a:r>
          </a:p>
          <a:p>
            <a:endParaRPr lang="en-US" dirty="0"/>
          </a:p>
          <a:p>
            <a:endParaRPr lang="en-US" dirty="0"/>
          </a:p>
        </p:txBody>
      </p:sp>
    </p:spTree>
    <p:extLst>
      <p:ext uri="{BB962C8B-B14F-4D97-AF65-F5344CB8AC3E}">
        <p14:creationId xmlns:p14="http://schemas.microsoft.com/office/powerpoint/2010/main" val="3132085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D258795-7D26-4F20-93E9-7370BE0699B3}"/>
              </a:ext>
            </a:extLst>
          </p:cNvPr>
          <p:cNvSpPr>
            <a:spLocks noGrp="1"/>
          </p:cNvSpPr>
          <p:nvPr>
            <p:ph type="body" sz="quarter" idx="10"/>
          </p:nvPr>
        </p:nvSpPr>
        <p:spPr/>
        <p:txBody>
          <a:bodyPr/>
          <a:lstStyle/>
          <a:p>
            <a:r>
              <a:rPr lang="en-US" dirty="0"/>
              <a:t>Forms </a:t>
            </a:r>
          </a:p>
        </p:txBody>
      </p:sp>
      <p:sp>
        <p:nvSpPr>
          <p:cNvPr id="9" name="Text Placeholder 8">
            <a:extLst>
              <a:ext uri="{FF2B5EF4-FFF2-40B4-BE49-F238E27FC236}">
                <a16:creationId xmlns:a16="http://schemas.microsoft.com/office/drawing/2014/main" id="{74902971-FD59-4CDB-9A3B-EAFECB3571A9}"/>
              </a:ext>
            </a:extLst>
          </p:cNvPr>
          <p:cNvSpPr>
            <a:spLocks noGrp="1"/>
          </p:cNvSpPr>
          <p:nvPr>
            <p:ph type="body" sz="quarter" idx="12"/>
          </p:nvPr>
        </p:nvSpPr>
        <p:spPr>
          <a:xfrm>
            <a:off x="304800" y="857250"/>
            <a:ext cx="8367713" cy="3429000"/>
          </a:xfrm>
        </p:spPr>
        <p:txBody>
          <a:bodyPr/>
          <a:lstStyle/>
          <a:p>
            <a:r>
              <a:rPr lang="en-US" sz="1800" dirty="0"/>
              <a:t>GCFA will be revamping all forms following the General Conference:  </a:t>
            </a:r>
          </a:p>
          <a:p>
            <a:pPr marL="742950" lvl="1" indent="-285750">
              <a:buFont typeface="Arial" panose="020B0604020202020204" pitchFamily="34" charset="0"/>
              <a:buChar char="•"/>
            </a:pPr>
            <a:r>
              <a:rPr lang="en-US" sz="1800" dirty="0">
                <a:solidFill>
                  <a:schemeClr val="tx1"/>
                </a:solidFill>
              </a:rPr>
              <a:t>BAC (GCFA, WesPath and </a:t>
            </a:r>
            <a:r>
              <a:rPr lang="en-US" sz="1800" dirty="0" err="1">
                <a:solidFill>
                  <a:schemeClr val="tx1"/>
                </a:solidFill>
              </a:rPr>
              <a:t>HigherED</a:t>
            </a:r>
            <a:r>
              <a:rPr lang="en-US" sz="1800" dirty="0">
                <a:solidFill>
                  <a:schemeClr val="tx1"/>
                </a:solidFill>
              </a:rPr>
              <a:t>)</a:t>
            </a:r>
          </a:p>
          <a:p>
            <a:pPr marL="742950" lvl="1" indent="-285750">
              <a:buFont typeface="Arial" panose="020B0604020202020204" pitchFamily="34" charset="0"/>
              <a:buChar char="•"/>
            </a:pPr>
            <a:r>
              <a:rPr lang="en-US" sz="1800" dirty="0">
                <a:solidFill>
                  <a:schemeClr val="tx1"/>
                </a:solidFill>
              </a:rPr>
              <a:t>Stats </a:t>
            </a:r>
          </a:p>
          <a:p>
            <a:pPr marL="742950" lvl="1" indent="-285750">
              <a:buFont typeface="Arial" panose="020B0604020202020204" pitchFamily="34" charset="0"/>
              <a:buChar char="•"/>
            </a:pPr>
            <a:r>
              <a:rPr lang="en-US" sz="1800" dirty="0">
                <a:solidFill>
                  <a:schemeClr val="tx1"/>
                </a:solidFill>
              </a:rPr>
              <a:t>Interims</a:t>
            </a:r>
          </a:p>
          <a:p>
            <a:pPr marL="742950" lvl="1" indent="-285750">
              <a:buFont typeface="Arial" panose="020B0604020202020204" pitchFamily="34" charset="0"/>
              <a:buChar char="•"/>
            </a:pPr>
            <a:r>
              <a:rPr lang="en-US" sz="1800" dirty="0">
                <a:solidFill>
                  <a:schemeClr val="tx1"/>
                </a:solidFill>
              </a:rPr>
              <a:t>Charge Conference Forms (with help from conferences)</a:t>
            </a:r>
          </a:p>
          <a:p>
            <a:pPr marL="742950" lvl="1" indent="-285750">
              <a:buFont typeface="Arial" panose="020B0604020202020204" pitchFamily="34" charset="0"/>
              <a:buChar char="•"/>
            </a:pPr>
            <a:r>
              <a:rPr lang="en-US" sz="1800" dirty="0">
                <a:solidFill>
                  <a:schemeClr val="tx1"/>
                </a:solidFill>
              </a:rPr>
              <a:t>Changes in Alignment</a:t>
            </a:r>
          </a:p>
          <a:p>
            <a:pPr marL="742950" lvl="1" indent="-285750">
              <a:buFont typeface="Arial" panose="020B0604020202020204" pitchFamily="34" charset="0"/>
              <a:buChar char="•"/>
            </a:pPr>
            <a:r>
              <a:rPr lang="en-US" sz="1800" dirty="0">
                <a:solidFill>
                  <a:schemeClr val="tx1"/>
                </a:solidFill>
              </a:rPr>
              <a:t>Request for New Church/People Numbers</a:t>
            </a:r>
          </a:p>
          <a:p>
            <a:pPr marL="742950" lvl="1" indent="-285750">
              <a:buFont typeface="Arial" panose="020B0604020202020204" pitchFamily="34" charset="0"/>
              <a:buChar char="•"/>
            </a:pPr>
            <a:r>
              <a:rPr lang="en-US" sz="1800" dirty="0">
                <a:solidFill>
                  <a:schemeClr val="tx1"/>
                </a:solidFill>
              </a:rPr>
              <a:t>Certifications</a:t>
            </a:r>
          </a:p>
          <a:p>
            <a:r>
              <a:rPr lang="en-US" sz="1800" dirty="0"/>
              <a:t>Looking at ways to improve so conferences are not required to submit so many forms to GCFA or becoming a more automated process. </a:t>
            </a:r>
          </a:p>
          <a:p>
            <a:pPr lvl="1"/>
            <a:endParaRPr lang="en-US" dirty="0"/>
          </a:p>
        </p:txBody>
      </p:sp>
      <p:sp>
        <p:nvSpPr>
          <p:cNvPr id="3" name="Title 2">
            <a:extLst>
              <a:ext uri="{FF2B5EF4-FFF2-40B4-BE49-F238E27FC236}">
                <a16:creationId xmlns:a16="http://schemas.microsoft.com/office/drawing/2014/main" id="{95CA117D-F8D3-4CCE-A9F2-FF14452ECC62}"/>
              </a:ext>
            </a:extLst>
          </p:cNvPr>
          <p:cNvSpPr>
            <a:spLocks noGrp="1"/>
          </p:cNvSpPr>
          <p:nvPr>
            <p:ph type="title" idx="4294967295"/>
          </p:nvPr>
        </p:nvSpPr>
        <p:spPr>
          <a:xfrm>
            <a:off x="0" y="285750"/>
            <a:ext cx="8367713" cy="495300"/>
          </a:xfrm>
          <a:prstGeom prst="rect">
            <a:avLst/>
          </a:prstGeom>
        </p:spPr>
        <p:txBody>
          <a:bodyPr/>
          <a:lstStyle/>
          <a:p>
            <a:r>
              <a:rPr lang="en-US" dirty="0"/>
              <a:t>	</a:t>
            </a:r>
          </a:p>
        </p:txBody>
      </p:sp>
    </p:spTree>
    <p:extLst>
      <p:ext uri="{BB962C8B-B14F-4D97-AF65-F5344CB8AC3E}">
        <p14:creationId xmlns:p14="http://schemas.microsoft.com/office/powerpoint/2010/main" val="162231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GCFA Uses Your Collected Data</a:t>
            </a:r>
          </a:p>
        </p:txBody>
      </p:sp>
      <p:sp>
        <p:nvSpPr>
          <p:cNvPr id="4" name="Text Placeholder 3"/>
          <p:cNvSpPr>
            <a:spLocks noGrp="1"/>
          </p:cNvSpPr>
          <p:nvPr>
            <p:ph type="body" sz="quarter" idx="12"/>
          </p:nvPr>
        </p:nvSpPr>
        <p:spPr>
          <a:xfrm>
            <a:off x="304800" y="1047750"/>
            <a:ext cx="8366760" cy="3429000"/>
          </a:xfrm>
        </p:spPr>
        <p:txBody>
          <a:bodyPr/>
          <a:lstStyle/>
          <a:p>
            <a:pPr>
              <a:spcBef>
                <a:spcPts val="0"/>
              </a:spcBef>
            </a:pPr>
            <a:r>
              <a:rPr lang="en-US" sz="1800" dirty="0"/>
              <a:t>To update records in Chronicles, the official UMC database</a:t>
            </a:r>
          </a:p>
          <a:p>
            <a:pPr>
              <a:spcBef>
                <a:spcPts val="0"/>
              </a:spcBef>
            </a:pPr>
            <a:r>
              <a:rPr lang="en-US" sz="1800" dirty="0"/>
              <a:t>Share data with general agencies to reduce duplication of reporting</a:t>
            </a:r>
          </a:p>
          <a:p>
            <a:pPr>
              <a:spcBef>
                <a:spcPts val="0"/>
              </a:spcBef>
            </a:pPr>
            <a:r>
              <a:rPr lang="en-US" sz="1800" dirty="0"/>
              <a:t>Denominational research</a:t>
            </a:r>
          </a:p>
          <a:p>
            <a:pPr>
              <a:spcBef>
                <a:spcPts val="0"/>
              </a:spcBef>
            </a:pPr>
            <a:r>
              <a:rPr lang="en-US" sz="1800" dirty="0"/>
              <a:t>Websites such as UMData.org, GCFA.org and www.umc.org’s Find-A-Church</a:t>
            </a:r>
          </a:p>
          <a:p>
            <a:pPr>
              <a:spcBef>
                <a:spcPts val="0"/>
              </a:spcBef>
            </a:pPr>
            <a:r>
              <a:rPr lang="en-US" sz="1800" dirty="0"/>
              <a:t>UMC Membership Reporting</a:t>
            </a:r>
          </a:p>
          <a:p>
            <a:pPr>
              <a:spcBef>
                <a:spcPts val="0"/>
              </a:spcBef>
            </a:pPr>
            <a:r>
              <a:rPr lang="en-US" sz="1800" dirty="0"/>
              <a:t>General Conference Delegate calculations (based on what printed in your Journals)</a:t>
            </a:r>
          </a:p>
          <a:p>
            <a:pPr>
              <a:spcBef>
                <a:spcPts val="0"/>
              </a:spcBef>
            </a:pPr>
            <a:r>
              <a:rPr lang="en-US" sz="1800" dirty="0"/>
              <a:t>Number of Bishops per jurisdiction (membership)</a:t>
            </a:r>
          </a:p>
          <a:p>
            <a:pPr>
              <a:spcBef>
                <a:spcPts val="0"/>
              </a:spcBef>
            </a:pPr>
            <a:endParaRPr lang="en-US" dirty="0"/>
          </a:p>
        </p:txBody>
      </p:sp>
    </p:spTree>
    <p:extLst>
      <p:ext uri="{BB962C8B-B14F-4D97-AF65-F5344CB8AC3E}">
        <p14:creationId xmlns:p14="http://schemas.microsoft.com/office/powerpoint/2010/main" val="27893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Introductions</a:t>
            </a:r>
          </a:p>
        </p:txBody>
      </p:sp>
      <p:sp>
        <p:nvSpPr>
          <p:cNvPr id="4" name="Text Placeholder 3"/>
          <p:cNvSpPr>
            <a:spLocks noGrp="1"/>
          </p:cNvSpPr>
          <p:nvPr>
            <p:ph type="body" sz="quarter" idx="12"/>
          </p:nvPr>
        </p:nvSpPr>
        <p:spPr>
          <a:xfrm>
            <a:off x="304800" y="845820"/>
            <a:ext cx="8366760" cy="3429000"/>
          </a:xfrm>
        </p:spPr>
        <p:txBody>
          <a:bodyPr/>
          <a:lstStyle/>
          <a:p>
            <a:pPr marL="0" indent="0">
              <a:spcBef>
                <a:spcPts val="0"/>
              </a:spcBef>
              <a:buNone/>
            </a:pPr>
            <a:r>
              <a:rPr lang="en-US" sz="2400" dirty="0"/>
              <a:t>Data Services Team</a:t>
            </a:r>
          </a:p>
          <a:p>
            <a:pPr marL="742950" lvl="1" indent="-285750">
              <a:spcBef>
                <a:spcPts val="0"/>
              </a:spcBef>
              <a:buFont typeface="Arial" panose="020B0604020202020204" pitchFamily="34" charset="0"/>
              <a:buChar char="•"/>
            </a:pPr>
            <a:r>
              <a:rPr lang="en-US" sz="1800" dirty="0"/>
              <a:t>Leslie Ohrin, Manager, Data Services and IT Projects</a:t>
            </a:r>
          </a:p>
          <a:p>
            <a:pPr marL="742950" lvl="1" indent="-285750">
              <a:buFont typeface="Arial" panose="020B0604020202020204" pitchFamily="34" charset="0"/>
              <a:buChar char="•"/>
            </a:pPr>
            <a:r>
              <a:rPr lang="en-US" sz="1800" dirty="0"/>
              <a:t>LaTarsha Sanchez, Data Management Specialist</a:t>
            </a:r>
          </a:p>
          <a:p>
            <a:pPr marL="742950" lvl="1" indent="-285750">
              <a:buFont typeface="Arial" panose="020B0604020202020204" pitchFamily="34" charset="0"/>
              <a:buChar char="•"/>
            </a:pPr>
            <a:r>
              <a:rPr lang="en-US" sz="1800" dirty="0"/>
              <a:t>Alee Yang, Data Management Specialist</a:t>
            </a:r>
          </a:p>
          <a:p>
            <a:pPr marL="742950" lvl="1" indent="-285750">
              <a:buFont typeface="Arial" panose="020B0604020202020204" pitchFamily="34" charset="0"/>
              <a:buChar char="•"/>
            </a:pPr>
            <a:r>
              <a:rPr lang="en-US" sz="1800" dirty="0"/>
              <a:t>Adam Shelton, Data Entry Analyst</a:t>
            </a:r>
          </a:p>
          <a:p>
            <a:pPr marL="742950" lvl="1" indent="-285750">
              <a:buFont typeface="Arial" panose="020B0604020202020204" pitchFamily="34" charset="0"/>
              <a:buChar char="•"/>
            </a:pPr>
            <a:endParaRPr lang="en-US" sz="1800" dirty="0"/>
          </a:p>
          <a:p>
            <a:pPr marL="742950" lvl="1" indent="-285750">
              <a:buFont typeface="Arial" panose="020B0604020202020204" pitchFamily="34" charset="0"/>
              <a:buChar char="•"/>
            </a:pPr>
            <a:endParaRPr lang="en-US" sz="1800" dirty="0"/>
          </a:p>
          <a:p>
            <a:pPr lvl="1"/>
            <a:r>
              <a:rPr lang="en-US" sz="1800" dirty="0">
                <a:hlinkClick r:id="rId2"/>
              </a:rPr>
              <a:t>DataServices@gcfa.org</a:t>
            </a:r>
            <a:endParaRPr lang="en-US" sz="1800" dirty="0"/>
          </a:p>
          <a:p>
            <a:pPr lvl="1"/>
            <a:endParaRPr lang="en-US" sz="1800" dirty="0"/>
          </a:p>
        </p:txBody>
      </p:sp>
    </p:spTree>
    <p:extLst>
      <p:ext uri="{BB962C8B-B14F-4D97-AF65-F5344CB8AC3E}">
        <p14:creationId xmlns:p14="http://schemas.microsoft.com/office/powerpoint/2010/main" val="172255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b="1" dirty="0">
                <a:solidFill>
                  <a:schemeClr val="bg1"/>
                </a:solidFill>
              </a:rPr>
              <a:t>Brick River Update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00396" y="2724150"/>
            <a:ext cx="7391400" cy="609600"/>
          </a:xfrm>
        </p:spPr>
        <p:txBody>
          <a:bodyPr lIns="91440" tIns="45720" rIns="91440" bIns="4572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Leslie Ohrin, Manager of Data Services and IT Projects</a:t>
            </a:r>
          </a:p>
        </p:txBody>
      </p:sp>
    </p:spTree>
    <p:extLst>
      <p:ext uri="{BB962C8B-B14F-4D97-AF65-F5344CB8AC3E}">
        <p14:creationId xmlns:p14="http://schemas.microsoft.com/office/powerpoint/2010/main" val="1205379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Brick River Update</a:t>
            </a:r>
          </a:p>
        </p:txBody>
      </p:sp>
      <p:sp>
        <p:nvSpPr>
          <p:cNvPr id="4" name="Text Placeholder 3"/>
          <p:cNvSpPr>
            <a:spLocks noGrp="1"/>
          </p:cNvSpPr>
          <p:nvPr>
            <p:ph type="body" sz="quarter" idx="12"/>
          </p:nvPr>
        </p:nvSpPr>
        <p:spPr>
          <a:xfrm>
            <a:off x="304800" y="845820"/>
            <a:ext cx="8366760" cy="3429000"/>
          </a:xfrm>
        </p:spPr>
        <p:txBody>
          <a:bodyPr/>
          <a:lstStyle/>
          <a:p>
            <a:pPr>
              <a:spcBef>
                <a:spcPts val="0"/>
              </a:spcBef>
            </a:pPr>
            <a:r>
              <a:rPr lang="en-US" sz="1600" dirty="0"/>
              <a:t>Chronicles is the master database for Records and Statistics</a:t>
            </a:r>
          </a:p>
          <a:p>
            <a:pPr>
              <a:spcBef>
                <a:spcPts val="0"/>
              </a:spcBef>
            </a:pPr>
            <a:r>
              <a:rPr lang="en-US" sz="1600" dirty="0"/>
              <a:t>Records are updated in the Brick River system by GCFA Data Services Team:</a:t>
            </a:r>
          </a:p>
          <a:p>
            <a:pPr marL="742950" lvl="1" indent="-285750">
              <a:spcBef>
                <a:spcPts val="0"/>
              </a:spcBef>
              <a:buFont typeface="Arial" panose="020B0604020202020204" pitchFamily="34" charset="0"/>
              <a:buChar char="•"/>
            </a:pPr>
            <a:r>
              <a:rPr lang="en-US" sz="1600" dirty="0">
                <a:solidFill>
                  <a:schemeClr val="tx2"/>
                </a:solidFill>
              </a:rPr>
              <a:t>Churches</a:t>
            </a:r>
          </a:p>
          <a:p>
            <a:pPr marL="742950" lvl="1" indent="-285750">
              <a:spcBef>
                <a:spcPts val="0"/>
              </a:spcBef>
              <a:buFont typeface="Arial" panose="020B0604020202020204" pitchFamily="34" charset="0"/>
              <a:buChar char="•"/>
            </a:pPr>
            <a:r>
              <a:rPr lang="en-US" sz="1600" dirty="0">
                <a:solidFill>
                  <a:schemeClr val="tx2"/>
                </a:solidFill>
              </a:rPr>
              <a:t>People</a:t>
            </a:r>
          </a:p>
          <a:p>
            <a:pPr marL="742950" lvl="1" indent="-285750">
              <a:spcBef>
                <a:spcPts val="0"/>
              </a:spcBef>
              <a:buFont typeface="Arial" panose="020B0604020202020204" pitchFamily="34" charset="0"/>
              <a:buChar char="•"/>
            </a:pPr>
            <a:r>
              <a:rPr lang="en-US" sz="1600" dirty="0">
                <a:solidFill>
                  <a:schemeClr val="tx2"/>
                </a:solidFill>
              </a:rPr>
              <a:t>Leadership</a:t>
            </a:r>
          </a:p>
          <a:p>
            <a:pPr>
              <a:spcBef>
                <a:spcPts val="0"/>
              </a:spcBef>
            </a:pPr>
            <a:r>
              <a:rPr lang="en-US" sz="1600"/>
              <a:t>Training </a:t>
            </a:r>
            <a:r>
              <a:rPr lang="en-US" sz="1600" dirty="0"/>
              <a:t>will begin in fall 2024 to the ACStats system in preparation for 2024 collection</a:t>
            </a:r>
          </a:p>
          <a:p>
            <a:pPr>
              <a:spcBef>
                <a:spcPts val="0"/>
              </a:spcBef>
            </a:pPr>
            <a:r>
              <a:rPr lang="en-US" sz="1600" dirty="0"/>
              <a:t>Training for Chronicles for conferences will be also be in the Fall 2024 – help to be ready for stats season 2024</a:t>
            </a:r>
          </a:p>
          <a:p>
            <a:pPr>
              <a:spcBef>
                <a:spcPts val="0"/>
              </a:spcBef>
            </a:pPr>
            <a:r>
              <a:rPr lang="en-US" sz="1600" dirty="0"/>
              <a:t>Currently in the testing phase for importing data from the conferences that are on Brick River</a:t>
            </a:r>
          </a:p>
        </p:txBody>
      </p:sp>
    </p:spTree>
    <p:extLst>
      <p:ext uri="{BB962C8B-B14F-4D97-AF65-F5344CB8AC3E}">
        <p14:creationId xmlns:p14="http://schemas.microsoft.com/office/powerpoint/2010/main" val="483388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Questions</a:t>
            </a:r>
          </a:p>
        </p:txBody>
      </p:sp>
      <p:pic>
        <p:nvPicPr>
          <p:cNvPr id="5" name="Picture 4">
            <a:extLst>
              <a:ext uri="{FF2B5EF4-FFF2-40B4-BE49-F238E27FC236}">
                <a16:creationId xmlns:a16="http://schemas.microsoft.com/office/drawing/2014/main" id="{44D1C9AD-4236-4890-96B6-FD67447AD91B}"/>
              </a:ext>
            </a:extLst>
          </p:cNvPr>
          <p:cNvPicPr>
            <a:picLocks noChangeAspect="1"/>
          </p:cNvPicPr>
          <p:nvPr/>
        </p:nvPicPr>
        <p:blipFill>
          <a:blip r:embed="rId2"/>
          <a:stretch>
            <a:fillRect/>
          </a:stretch>
        </p:blipFill>
        <p:spPr>
          <a:xfrm>
            <a:off x="3685309" y="1550568"/>
            <a:ext cx="1378527" cy="3350587"/>
          </a:xfrm>
          <a:prstGeom prst="rect">
            <a:avLst/>
          </a:prstGeom>
        </p:spPr>
      </p:pic>
    </p:spTree>
    <p:extLst>
      <p:ext uri="{BB962C8B-B14F-4D97-AF65-F5344CB8AC3E}">
        <p14:creationId xmlns:p14="http://schemas.microsoft.com/office/powerpoint/2010/main" val="2742120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5474971" y="2135194"/>
            <a:ext cx="3602832" cy="606155"/>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1908 Grand Ave</a:t>
            </a:r>
          </a:p>
          <a:p>
            <a:r>
              <a:rPr lang="en-US" dirty="0">
                <a:solidFill>
                  <a:schemeClr val="bg1"/>
                </a:solidFill>
              </a:rPr>
              <a:t>Nashville, TN 37212</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5474971" y="3539972"/>
            <a:ext cx="3456378" cy="379413"/>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DataServices@gcfa.org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5474971" y="4056970"/>
            <a:ext cx="2794502" cy="536295"/>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27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5901070" y="59917"/>
            <a:ext cx="2309924" cy="2309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72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a:lstStyle/>
          <a:p>
            <a:r>
              <a:rPr lang="en-US" dirty="0"/>
              <a:t>Data Services </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381000" y="2800350"/>
            <a:ext cx="8001000" cy="762000"/>
          </a:xfrm>
        </p:spPr>
        <p:txBody>
          <a:bodyPr/>
          <a:lstStyle/>
          <a:p>
            <a:r>
              <a:rPr lang="en-US" dirty="0"/>
              <a:t>LaTarsha Sanchez, </a:t>
            </a:r>
            <a:r>
              <a:rPr lang="en-US" sz="2400" dirty="0"/>
              <a:t>Data Management Specialist</a:t>
            </a:r>
            <a:endParaRPr lang="en-US" dirty="0"/>
          </a:p>
        </p:txBody>
      </p:sp>
    </p:spTree>
    <p:extLst>
      <p:ext uri="{BB962C8B-B14F-4D97-AF65-F5344CB8AC3E}">
        <p14:creationId xmlns:p14="http://schemas.microsoft.com/office/powerpoint/2010/main" val="178351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Data Services  - Areas of Focus </a:t>
            </a:r>
          </a:p>
        </p:txBody>
      </p:sp>
      <p:sp>
        <p:nvSpPr>
          <p:cNvPr id="4" name="TextBox 3"/>
          <p:cNvSpPr txBox="1"/>
          <p:nvPr/>
        </p:nvSpPr>
        <p:spPr>
          <a:xfrm>
            <a:off x="381000" y="1047750"/>
            <a:ext cx="80772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Official Data Forms</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Business of Annual Conference (BAC)</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Local Church &amp; Annual Conference Statistical Forms (Tables 1, 2 and 3)</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Charge Conference Forms </a:t>
            </a:r>
          </a:p>
          <a:p>
            <a:pPr marL="285750" indent="-285750">
              <a:buFont typeface="Arial" panose="020B0604020202020204" pitchFamily="34" charset="0"/>
              <a:buChar char="•"/>
            </a:pPr>
            <a:endParaRPr lang="en-US" dirty="0">
              <a:latin typeface="Franklin Gothic Book" panose="020B0503020102020204" pitchFamily="34" charset="0"/>
              <a:cs typeface="Calibri" panose="020F0502020204030204" pitchFamily="34" charset="0"/>
            </a:endParaRPr>
          </a:p>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Collection of official church records</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Church, clergy, appointments and leadership assignments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US local church and central conferences statistics. </a:t>
            </a:r>
          </a:p>
          <a:p>
            <a:pPr marL="285750" indent="-285750">
              <a:buFont typeface="Arial" panose="020B0604020202020204" pitchFamily="34" charset="0"/>
              <a:buChar char="•"/>
            </a:pPr>
            <a:endParaRPr lang="en-US" dirty="0">
              <a:latin typeface="Franklin Gothic Book" panose="020B0503020102020204" pitchFamily="34" charset="0"/>
              <a:cs typeface="Calibri" panose="020F0502020204030204" pitchFamily="34" charset="0"/>
            </a:endParaRPr>
          </a:p>
          <a:p>
            <a:pPr marL="285750"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Research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Research projects </a:t>
            </a:r>
          </a:p>
          <a:p>
            <a:pPr marL="742950" lvl="1" indent="-285750">
              <a:buFont typeface="Arial" panose="020B0604020202020204" pitchFamily="34" charset="0"/>
              <a:buChar char="•"/>
            </a:pPr>
            <a:r>
              <a:rPr lang="en-US" dirty="0">
                <a:latin typeface="Franklin Gothic Book" panose="020B0503020102020204" pitchFamily="34" charset="0"/>
                <a:cs typeface="Calibri" panose="020F0502020204030204" pitchFamily="34" charset="0"/>
              </a:rPr>
              <a:t>Provide data for other agencies, committees and UMC groups</a:t>
            </a:r>
          </a:p>
        </p:txBody>
      </p:sp>
    </p:spTree>
    <p:extLst>
      <p:ext uri="{BB962C8B-B14F-4D97-AF65-F5344CB8AC3E}">
        <p14:creationId xmlns:p14="http://schemas.microsoft.com/office/powerpoint/2010/main" val="425169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C8D7B7-29E7-8F4A-A5DE-6FD6C7E3E8A7}"/>
              </a:ext>
            </a:extLst>
          </p:cNvPr>
          <p:cNvSpPr>
            <a:spLocks noGrp="1"/>
          </p:cNvSpPr>
          <p:nvPr>
            <p:ph type="body" sz="quarter" idx="10"/>
          </p:nvPr>
        </p:nvSpPr>
        <p:spPr>
          <a:xfrm>
            <a:off x="533400" y="1200150"/>
            <a:ext cx="8001000" cy="2590800"/>
          </a:xfrm>
        </p:spPr>
        <p:txBody>
          <a:bodyPr/>
          <a:lstStyle/>
          <a:p>
            <a:r>
              <a:rPr lang="en-US" dirty="0"/>
              <a:t>Business of Annual Conference (BAC)</a:t>
            </a:r>
          </a:p>
          <a:p>
            <a:r>
              <a:rPr lang="en-US" dirty="0"/>
              <a:t>What does it mean to me? </a:t>
            </a:r>
          </a:p>
        </p:txBody>
      </p:sp>
    </p:spTree>
    <p:extLst>
      <p:ext uri="{BB962C8B-B14F-4D97-AF65-F5344CB8AC3E}">
        <p14:creationId xmlns:p14="http://schemas.microsoft.com/office/powerpoint/2010/main" val="109245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Business of Annual Conference</a:t>
            </a:r>
          </a:p>
        </p:txBody>
      </p:sp>
      <p:sp>
        <p:nvSpPr>
          <p:cNvPr id="4" name="TextBox 3"/>
          <p:cNvSpPr txBox="1"/>
          <p:nvPr/>
        </p:nvSpPr>
        <p:spPr>
          <a:xfrm>
            <a:off x="381000" y="1047750"/>
            <a:ext cx="8229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The BAC is a form that lists important questions about conference leadership, church, and clergy changes that happened during your Annual Conference Session.</a:t>
            </a:r>
          </a:p>
          <a:p>
            <a:endParaRPr lang="en-US" dirty="0"/>
          </a:p>
          <a:p>
            <a:pPr marL="285750" indent="-285750">
              <a:buFont typeface="Arial" panose="020B0604020202020204" pitchFamily="34" charset="0"/>
              <a:buChar char="•"/>
            </a:pPr>
            <a:r>
              <a:rPr lang="en-US" dirty="0"/>
              <a:t>The questions listed on the BAC are a collaboration between GCFA and other UMC agencies for important information that is needed to update official UMC records for churches, clergy and conference leadership. </a:t>
            </a:r>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398052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6A14C1-D44E-F840-B8AC-380836727F3A}"/>
              </a:ext>
            </a:extLst>
          </p:cNvPr>
          <p:cNvSpPr>
            <a:spLocks noGrp="1"/>
          </p:cNvSpPr>
          <p:nvPr>
            <p:ph type="title"/>
          </p:nvPr>
        </p:nvSpPr>
        <p:spPr/>
        <p:txBody>
          <a:bodyPr/>
          <a:lstStyle/>
          <a:p>
            <a:r>
              <a:rPr lang="en-US" dirty="0"/>
              <a:t>BAC and </a:t>
            </a:r>
            <a:r>
              <a:rPr lang="en-US" i="1" dirty="0"/>
              <a:t>Book of Discipline </a:t>
            </a:r>
            <a:r>
              <a:rPr lang="en-US" dirty="0"/>
              <a:t>(BOD)</a:t>
            </a:r>
          </a:p>
        </p:txBody>
      </p:sp>
      <p:sp>
        <p:nvSpPr>
          <p:cNvPr id="4" name="TextBox 3"/>
          <p:cNvSpPr txBox="1"/>
          <p:nvPr/>
        </p:nvSpPr>
        <p:spPr>
          <a:xfrm>
            <a:off x="344978" y="1047750"/>
            <a:ext cx="82296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The </a:t>
            </a:r>
            <a:r>
              <a:rPr lang="en-US" i="1" dirty="0"/>
              <a:t>BOD</a:t>
            </a:r>
            <a:r>
              <a:rPr lang="en-US" dirty="0"/>
              <a:t> mandates that Official Records of secretaries, statisticians, and treasurers shall be kept according to the forms prepared by the General Council on Finance and Administration (GCFA) so that official statistical and financial items shall be handled alike in all annual conferences.</a:t>
            </a:r>
          </a:p>
          <a:p>
            <a:endParaRPr lang="en-US" dirty="0"/>
          </a:p>
          <a:p>
            <a:pPr marL="285750" indent="-285750">
              <a:buFont typeface="Arial" panose="020B0604020202020204" pitchFamily="34" charset="0"/>
              <a:buChar char="•"/>
            </a:pPr>
            <a:r>
              <a:rPr lang="en-US" dirty="0"/>
              <a:t>The </a:t>
            </a:r>
            <a:r>
              <a:rPr lang="en-US" i="1" dirty="0"/>
              <a:t>BOD</a:t>
            </a:r>
            <a:r>
              <a:rPr lang="en-US" dirty="0"/>
              <a:t> also mandates that all records of candidates, ordained and diaconal ministry personnel maintained by the conference secretary, treasurer or other administrative officer(s) named by the annual conference …..are kept on behalf of the annual conference in conformity with guidelines provided by GCFA in consultation with GBHEM and GBPHB (Wespath).  </a:t>
            </a:r>
          </a:p>
          <a:p>
            <a:pPr marL="285750" indent="-285750">
              <a:buFont typeface="Arial" panose="020B0604020202020204" pitchFamily="34" charset="0"/>
              <a:buChar char="•"/>
            </a:pPr>
            <a:endParaRPr lang="en-US" dirty="0"/>
          </a:p>
          <a:p>
            <a:pPr lvl="4"/>
            <a:r>
              <a:rPr lang="en-US" dirty="0"/>
              <a:t>		 ¶ 606.8-9</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3189431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BAC Form  </a:t>
            </a:r>
          </a:p>
        </p:txBody>
      </p:sp>
      <p:sp>
        <p:nvSpPr>
          <p:cNvPr id="4" name="TextBox 3"/>
          <p:cNvSpPr txBox="1"/>
          <p:nvPr/>
        </p:nvSpPr>
        <p:spPr>
          <a:xfrm>
            <a:off x="259881" y="971550"/>
            <a:ext cx="8610600" cy="3754874"/>
          </a:xfrm>
          <a:prstGeom prst="rect">
            <a:avLst/>
          </a:prstGeom>
          <a:noFill/>
        </p:spPr>
        <p:txBody>
          <a:bodyPr wrap="square" rtlCol="0">
            <a:spAutoFit/>
          </a:bodyPr>
          <a:lstStyle/>
          <a:p>
            <a:pPr marL="285750" indent="-285750">
              <a:buFont typeface="Arial" panose="020B0604020202020204" pitchFamily="34" charset="0"/>
              <a:buChar char="•"/>
            </a:pPr>
            <a:r>
              <a:rPr lang="en-US" sz="1600" dirty="0"/>
              <a:t>Questions 1-9 deal with leadership positions in your Conference along with bonding, auditing and apportionment information.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Leadership rosters are shared between the general agencies to communicate to annual conferences about programs and resources available to leaders within the connection.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Questions 10-12 highlight changes that were made to your church's missions, new church starts, satellite, chartered and ecumenical shared ministries. (organized, continued, merged, discontinued/abandoned, closed, address changes, names, conference moves and alignment/charges).  </a:t>
            </a:r>
          </a:p>
          <a:p>
            <a:endParaRPr lang="en-US" sz="1600" dirty="0"/>
          </a:p>
          <a:p>
            <a:pPr marL="285750" indent="-285750">
              <a:buFont typeface="Arial" panose="020B0604020202020204" pitchFamily="34" charset="0"/>
              <a:buChar char="•"/>
            </a:pPr>
            <a:r>
              <a:rPr lang="en-US" sz="1600" dirty="0"/>
              <a:t>Do you need a GCNO?  It is needed for the BAC and Stats.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Questions 13-75 deal with clergy/lay members of your annual conference.    </a:t>
            </a:r>
          </a:p>
          <a:p>
            <a:endParaRPr lang="en-US" sz="1400" dirty="0"/>
          </a:p>
        </p:txBody>
      </p:sp>
    </p:spTree>
    <p:extLst>
      <p:ext uri="{BB962C8B-B14F-4D97-AF65-F5344CB8AC3E}">
        <p14:creationId xmlns:p14="http://schemas.microsoft.com/office/powerpoint/2010/main" val="2838861928"/>
      </p:ext>
    </p:extLst>
  </p:cSld>
  <p:clrMapOvr>
    <a:masterClrMapping/>
  </p:clrMapOvr>
</p:sld>
</file>

<file path=ppt/theme/theme1.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2.xml><?xml version="1.0" encoding="utf-8"?>
<a:theme xmlns:a="http://schemas.openxmlformats.org/drawingml/2006/main" name="1_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2_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9C4769A3399145BBC0DFA235FAFEBD" ma:contentTypeVersion="13" ma:contentTypeDescription="Create a new document." ma:contentTypeScope="" ma:versionID="bafceb8310d57d163cab7df8e29b183f">
  <xsd:schema xmlns:xsd="http://www.w3.org/2001/XMLSchema" xmlns:xs="http://www.w3.org/2001/XMLSchema" xmlns:p="http://schemas.microsoft.com/office/2006/metadata/properties" xmlns:ns2="0a852d99-5edd-433d-9dd9-65efb00962d8" xmlns:ns3="f56ac7f0-21c6-4f61-aab5-4d19ee9b42ec" targetNamespace="http://schemas.microsoft.com/office/2006/metadata/properties" ma:root="true" ma:fieldsID="f6ad7d1022763737396c3d745ac71d8c" ns2:_="" ns3:_="">
    <xsd:import namespace="0a852d99-5edd-433d-9dd9-65efb00962d8"/>
    <xsd:import namespace="f56ac7f0-21c6-4f61-aab5-4d19ee9b42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852d99-5edd-433d-9dd9-65efb00962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d42994f-1c13-4cfd-863f-b3077efb2fb3"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6ac7f0-21c6-4f61-aab5-4d19ee9b42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5c363ac-3eec-49b3-baa7-244d556b9fe1}" ma:internalName="TaxCatchAll" ma:showField="CatchAllData" ma:web="f56ac7f0-21c6-4f61-aab5-4d19ee9b42e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852d99-5edd-433d-9dd9-65efb00962d8">
      <Terms xmlns="http://schemas.microsoft.com/office/infopath/2007/PartnerControls"/>
    </lcf76f155ced4ddcb4097134ff3c332f>
    <TaxCatchAll xmlns="f56ac7f0-21c6-4f61-aab5-4d19ee9b42ec" xsi:nil="true"/>
  </documentManagement>
</p:properties>
</file>

<file path=customXml/itemProps1.xml><?xml version="1.0" encoding="utf-8"?>
<ds:datastoreItem xmlns:ds="http://schemas.openxmlformats.org/officeDocument/2006/customXml" ds:itemID="{65BB950B-7D52-41D2-A5E2-D9EF7B6EE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852d99-5edd-433d-9dd9-65efb00962d8"/>
    <ds:schemaRef ds:uri="f56ac7f0-21c6-4f61-aab5-4d19ee9b42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83039-7595-4847-895E-DD9890995A3D}">
  <ds:schemaRefs>
    <ds:schemaRef ds:uri="http://schemas.microsoft.com/sharepoint/v3/contenttype/forms"/>
  </ds:schemaRefs>
</ds:datastoreItem>
</file>

<file path=customXml/itemProps3.xml><?xml version="1.0" encoding="utf-8"?>
<ds:datastoreItem xmlns:ds="http://schemas.openxmlformats.org/officeDocument/2006/customXml" ds:itemID="{9E13F61D-8FAB-4F40-9FCE-606E02C614D5}">
  <ds:schemaRefs>
    <ds:schemaRef ds:uri="http://schemas.microsoft.com/office/2006/metadata/properties"/>
    <ds:schemaRef ds:uri="http://schemas.microsoft.com/office/infopath/2007/PartnerControls"/>
    <ds:schemaRef ds:uri="0a852d99-5edd-433d-9dd9-65efb00962d8"/>
    <ds:schemaRef ds:uri="f56ac7f0-21c6-4f61-aab5-4d19ee9b42ec"/>
  </ds:schemaRefs>
</ds:datastoreItem>
</file>

<file path=docProps/app.xml><?xml version="1.0" encoding="utf-8"?>
<Properties xmlns="http://schemas.openxmlformats.org/officeDocument/2006/extended-properties" xmlns:vt="http://schemas.openxmlformats.org/officeDocument/2006/docPropsVTypes">
  <TotalTime>22388</TotalTime>
  <Words>2293</Words>
  <Application>Microsoft Office PowerPoint</Application>
  <PresentationFormat>On-screen Show (16:9)</PresentationFormat>
  <Paragraphs>245</Paragraphs>
  <Slides>33</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33</vt:i4>
      </vt:variant>
    </vt:vector>
  </HeadingPairs>
  <TitlesOfParts>
    <vt:vector size="40" baseType="lpstr">
      <vt:lpstr>Arial</vt:lpstr>
      <vt:lpstr>Calibri</vt:lpstr>
      <vt:lpstr>Franklin Gothic Book</vt:lpstr>
      <vt:lpstr>Times New Roman</vt:lpstr>
      <vt:lpstr>Default Theme</vt:lpstr>
      <vt:lpstr>1_Default Theme</vt:lpstr>
      <vt:lpstr>2_Default Theme</vt:lpstr>
      <vt:lpstr>PowerPoint Presentation</vt:lpstr>
      <vt:lpstr>PowerPoint Presentation</vt:lpstr>
      <vt:lpstr>PowerPoint Presentation</vt:lpstr>
      <vt:lpstr>PowerPoint Presentation</vt:lpstr>
      <vt:lpstr>Data Services  - Areas of Focus </vt:lpstr>
      <vt:lpstr>PowerPoint Presentation</vt:lpstr>
      <vt:lpstr>Business of Annual Conference</vt:lpstr>
      <vt:lpstr>BAC and Book of Discipline (BOD)</vt:lpstr>
      <vt:lpstr>BAC Form  </vt:lpstr>
      <vt:lpstr>Things to Remember</vt:lpstr>
      <vt:lpstr>2024 Records Dates </vt:lpstr>
      <vt:lpstr>PowerPoint Presentation</vt:lpstr>
      <vt:lpstr>PowerPoint Presentation</vt:lpstr>
      <vt:lpstr>The Basics:</vt:lpstr>
      <vt:lpstr>The Basics:</vt:lpstr>
      <vt:lpstr>The Basics: Stats Overview</vt:lpstr>
      <vt:lpstr>The Basics: Stats Overview</vt:lpstr>
      <vt:lpstr>The Basics: Stats Overview</vt:lpstr>
      <vt:lpstr>Membership Reporting </vt:lpstr>
      <vt:lpstr>Online Worship </vt:lpstr>
      <vt:lpstr>Checking for Accuracy</vt:lpstr>
      <vt:lpstr>PowerPoint Presentation</vt:lpstr>
      <vt:lpstr>PowerPoint Presentation</vt:lpstr>
      <vt:lpstr>Most Common Mistakes</vt:lpstr>
      <vt:lpstr>Data Services Timeline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LaTarsha Sanchez</cp:lastModifiedBy>
  <cp:revision>1785</cp:revision>
  <cp:lastPrinted>2018-10-19T14:28:00Z</cp:lastPrinted>
  <dcterms:created xsi:type="dcterms:W3CDTF">2015-09-08T18:46:55Z</dcterms:created>
  <dcterms:modified xsi:type="dcterms:W3CDTF">2024-02-01T15:28:11Z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0x0101003F9C4769A3399145BBC0DFA235FAFEBD</vt:lpwstr>
  </property>
  <property fmtid="{D5CDD505-2E9C-101B-9397-08002B2CF9AE}" pid="3" name="Order">
    <vt:r8>394400</vt:r8>
  </property>
  <property fmtid="{D5CDD505-2E9C-101B-9397-08002B2CF9AE}" pid="4" name="MediaServiceImageTags">
    <vt:lpwstr/>
  </property>
</Properties>
</file>