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6" r:id="rId2"/>
    <p:sldId id="364" r:id="rId3"/>
    <p:sldId id="380" r:id="rId4"/>
    <p:sldId id="381" r:id="rId5"/>
    <p:sldId id="382" r:id="rId6"/>
    <p:sldId id="383" r:id="rId7"/>
    <p:sldId id="384" r:id="rId8"/>
    <p:sldId id="385" r:id="rId9"/>
    <p:sldId id="386" r:id="rId10"/>
    <p:sldId id="387" r:id="rId11"/>
    <p:sldId id="388" r:id="rId12"/>
    <p:sldId id="333" r:id="rId13"/>
    <p:sldId id="363" r:id="rId14"/>
    <p:sldId id="376" r:id="rId15"/>
    <p:sldId id="377" r:id="rId16"/>
    <p:sldId id="326" r:id="rId17"/>
    <p:sldId id="394" r:id="rId18"/>
    <p:sldId id="378" r:id="rId19"/>
    <p:sldId id="3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3D8"/>
    <a:srgbClr val="203965"/>
    <a:srgbClr val="EAB744"/>
    <a:srgbClr val="E3170D"/>
    <a:srgbClr val="B6B6B6"/>
    <a:srgbClr val="08986D"/>
    <a:srgbClr val="00688B"/>
    <a:srgbClr val="173456"/>
    <a:srgbClr val="32579A"/>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2" autoAdjust="0"/>
    <p:restoredTop sz="94715"/>
  </p:normalViewPr>
  <p:slideViewPr>
    <p:cSldViewPr snapToGrid="0">
      <p:cViewPr varScale="1">
        <p:scale>
          <a:sx n="98" d="100"/>
          <a:sy n="98" d="100"/>
        </p:scale>
        <p:origin x="21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Bivens" userId="fbce932f-956d-4bd8-afa0-344287722f38" providerId="ADAL" clId="{B415E3FB-8D9D-49C1-AC2B-6CEF2923B304}"/>
    <pc:docChg chg="custSel delSld modSld delMainMaster">
      <pc:chgData name="Brandy Bivens" userId="fbce932f-956d-4bd8-afa0-344287722f38" providerId="ADAL" clId="{B415E3FB-8D9D-49C1-AC2B-6CEF2923B304}" dt="2024-02-08T23:08:07.644" v="36" actId="47"/>
      <pc:docMkLst>
        <pc:docMk/>
      </pc:docMkLst>
      <pc:sldChg chg="del">
        <pc:chgData name="Brandy Bivens" userId="fbce932f-956d-4bd8-afa0-344287722f38" providerId="ADAL" clId="{B415E3FB-8D9D-49C1-AC2B-6CEF2923B304}" dt="2024-02-08T23:02:40.391" v="22" actId="47"/>
        <pc:sldMkLst>
          <pc:docMk/>
          <pc:sldMk cId="2639225840" sldId="341"/>
        </pc:sldMkLst>
      </pc:sldChg>
      <pc:sldChg chg="modSp mod">
        <pc:chgData name="Brandy Bivens" userId="fbce932f-956d-4bd8-afa0-344287722f38" providerId="ADAL" clId="{B415E3FB-8D9D-49C1-AC2B-6CEF2923B304}" dt="2024-02-08T23:02:31.981" v="15" actId="20577"/>
        <pc:sldMkLst>
          <pc:docMk/>
          <pc:sldMk cId="498007333" sldId="366"/>
        </pc:sldMkLst>
        <pc:spChg chg="mod">
          <ac:chgData name="Brandy Bivens" userId="fbce932f-956d-4bd8-afa0-344287722f38" providerId="ADAL" clId="{B415E3FB-8D9D-49C1-AC2B-6CEF2923B304}" dt="2024-02-08T23:02:31.981" v="15" actId="20577"/>
          <ac:spMkLst>
            <pc:docMk/>
            <pc:sldMk cId="498007333" sldId="366"/>
            <ac:spMk id="3" creationId="{0045302E-8601-4CA3-9329-900139A139F1}"/>
          </ac:spMkLst>
        </pc:spChg>
      </pc:sldChg>
      <pc:sldChg chg="del">
        <pc:chgData name="Brandy Bivens" userId="fbce932f-956d-4bd8-afa0-344287722f38" providerId="ADAL" clId="{B415E3FB-8D9D-49C1-AC2B-6CEF2923B304}" dt="2024-02-08T23:02:37.532" v="16" actId="47"/>
        <pc:sldMkLst>
          <pc:docMk/>
          <pc:sldMk cId="702789671" sldId="368"/>
        </pc:sldMkLst>
      </pc:sldChg>
      <pc:sldChg chg="del">
        <pc:chgData name="Brandy Bivens" userId="fbce932f-956d-4bd8-afa0-344287722f38" providerId="ADAL" clId="{B415E3FB-8D9D-49C1-AC2B-6CEF2923B304}" dt="2024-02-08T23:02:39.998" v="21" actId="47"/>
        <pc:sldMkLst>
          <pc:docMk/>
          <pc:sldMk cId="3586923070" sldId="369"/>
        </pc:sldMkLst>
      </pc:sldChg>
      <pc:sldChg chg="del">
        <pc:chgData name="Brandy Bivens" userId="fbce932f-956d-4bd8-afa0-344287722f38" providerId="ADAL" clId="{B415E3FB-8D9D-49C1-AC2B-6CEF2923B304}" dt="2024-02-08T23:02:40.730" v="23" actId="47"/>
        <pc:sldMkLst>
          <pc:docMk/>
          <pc:sldMk cId="3350604651" sldId="370"/>
        </pc:sldMkLst>
      </pc:sldChg>
      <pc:sldChg chg="del">
        <pc:chgData name="Brandy Bivens" userId="fbce932f-956d-4bd8-afa0-344287722f38" providerId="ADAL" clId="{B415E3FB-8D9D-49C1-AC2B-6CEF2923B304}" dt="2024-02-08T23:02:42.401" v="28" actId="47"/>
        <pc:sldMkLst>
          <pc:docMk/>
          <pc:sldMk cId="1094236831" sldId="371"/>
        </pc:sldMkLst>
      </pc:sldChg>
      <pc:sldChg chg="del">
        <pc:chgData name="Brandy Bivens" userId="fbce932f-956d-4bd8-afa0-344287722f38" providerId="ADAL" clId="{B415E3FB-8D9D-49C1-AC2B-6CEF2923B304}" dt="2024-02-08T23:02:42.629" v="29" actId="47"/>
        <pc:sldMkLst>
          <pc:docMk/>
          <pc:sldMk cId="4113178109" sldId="372"/>
        </pc:sldMkLst>
      </pc:sldChg>
      <pc:sldChg chg="del">
        <pc:chgData name="Brandy Bivens" userId="fbce932f-956d-4bd8-afa0-344287722f38" providerId="ADAL" clId="{B415E3FB-8D9D-49C1-AC2B-6CEF2923B304}" dt="2024-02-08T23:02:42.896" v="30" actId="47"/>
        <pc:sldMkLst>
          <pc:docMk/>
          <pc:sldMk cId="3535640322" sldId="373"/>
        </pc:sldMkLst>
      </pc:sldChg>
      <pc:sldChg chg="del">
        <pc:chgData name="Brandy Bivens" userId="fbce932f-956d-4bd8-afa0-344287722f38" providerId="ADAL" clId="{B415E3FB-8D9D-49C1-AC2B-6CEF2923B304}" dt="2024-02-08T23:02:43.692" v="31" actId="47"/>
        <pc:sldMkLst>
          <pc:docMk/>
          <pc:sldMk cId="1694208825" sldId="374"/>
        </pc:sldMkLst>
      </pc:sldChg>
      <pc:sldChg chg="del">
        <pc:chgData name="Brandy Bivens" userId="fbce932f-956d-4bd8-afa0-344287722f38" providerId="ADAL" clId="{B415E3FB-8D9D-49C1-AC2B-6CEF2923B304}" dt="2024-02-08T23:02:44.403" v="32" actId="47"/>
        <pc:sldMkLst>
          <pc:docMk/>
          <pc:sldMk cId="1755209885" sldId="375"/>
        </pc:sldMkLst>
      </pc:sldChg>
      <pc:sldChg chg="delSp modSp mod">
        <pc:chgData name="Brandy Bivens" userId="fbce932f-956d-4bd8-afa0-344287722f38" providerId="ADAL" clId="{B415E3FB-8D9D-49C1-AC2B-6CEF2923B304}" dt="2024-02-08T23:04:11.408" v="35" actId="6549"/>
        <pc:sldMkLst>
          <pc:docMk/>
          <pc:sldMk cId="2074634830" sldId="387"/>
        </pc:sldMkLst>
        <pc:spChg chg="mod">
          <ac:chgData name="Brandy Bivens" userId="fbce932f-956d-4bd8-afa0-344287722f38" providerId="ADAL" clId="{B415E3FB-8D9D-49C1-AC2B-6CEF2923B304}" dt="2024-02-08T23:04:11.408" v="35" actId="6549"/>
          <ac:spMkLst>
            <pc:docMk/>
            <pc:sldMk cId="2074634830" sldId="387"/>
            <ac:spMk id="7" creationId="{FEE9685F-812C-4A6F-94C8-21B7DB6B2534}"/>
          </ac:spMkLst>
        </pc:spChg>
        <pc:spChg chg="del">
          <ac:chgData name="Brandy Bivens" userId="fbce932f-956d-4bd8-afa0-344287722f38" providerId="ADAL" clId="{B415E3FB-8D9D-49C1-AC2B-6CEF2923B304}" dt="2024-02-08T23:04:06.791" v="34" actId="478"/>
          <ac:spMkLst>
            <pc:docMk/>
            <pc:sldMk cId="2074634830" sldId="387"/>
            <ac:spMk id="16" creationId="{46E99913-FA4F-EC80-A4F5-C2699E82CB82}"/>
          </ac:spMkLst>
        </pc:spChg>
        <pc:picChg chg="del">
          <ac:chgData name="Brandy Bivens" userId="fbce932f-956d-4bd8-afa0-344287722f38" providerId="ADAL" clId="{B415E3FB-8D9D-49C1-AC2B-6CEF2923B304}" dt="2024-02-08T23:04:01.259" v="33" actId="478"/>
          <ac:picMkLst>
            <pc:docMk/>
            <pc:sldMk cId="2074634830" sldId="387"/>
            <ac:picMk id="15" creationId="{189985DD-49E3-CD41-8D5D-BBF5949E782B}"/>
          </ac:picMkLst>
        </pc:picChg>
      </pc:sldChg>
      <pc:sldChg chg="del">
        <pc:chgData name="Brandy Bivens" userId="fbce932f-956d-4bd8-afa0-344287722f38" providerId="ADAL" clId="{B415E3FB-8D9D-49C1-AC2B-6CEF2923B304}" dt="2024-02-08T23:02:38.622" v="18" actId="47"/>
        <pc:sldMkLst>
          <pc:docMk/>
          <pc:sldMk cId="3361795866" sldId="390"/>
        </pc:sldMkLst>
      </pc:sldChg>
      <pc:sldChg chg="del">
        <pc:chgData name="Brandy Bivens" userId="fbce932f-956d-4bd8-afa0-344287722f38" providerId="ADAL" clId="{B415E3FB-8D9D-49C1-AC2B-6CEF2923B304}" dt="2024-02-08T23:02:39.204" v="19" actId="47"/>
        <pc:sldMkLst>
          <pc:docMk/>
          <pc:sldMk cId="4221898022" sldId="391"/>
        </pc:sldMkLst>
      </pc:sldChg>
      <pc:sldChg chg="del">
        <pc:chgData name="Brandy Bivens" userId="fbce932f-956d-4bd8-afa0-344287722f38" providerId="ADAL" clId="{B415E3FB-8D9D-49C1-AC2B-6CEF2923B304}" dt="2024-02-08T23:02:38.153" v="17" actId="47"/>
        <pc:sldMkLst>
          <pc:docMk/>
          <pc:sldMk cId="576263869" sldId="392"/>
        </pc:sldMkLst>
      </pc:sldChg>
      <pc:sldChg chg="del">
        <pc:chgData name="Brandy Bivens" userId="fbce932f-956d-4bd8-afa0-344287722f38" providerId="ADAL" clId="{B415E3FB-8D9D-49C1-AC2B-6CEF2923B304}" dt="2024-02-08T23:08:07.644" v="36" actId="47"/>
        <pc:sldMkLst>
          <pc:docMk/>
          <pc:sldMk cId="3340500770" sldId="393"/>
        </pc:sldMkLst>
      </pc:sldChg>
      <pc:sldChg chg="del">
        <pc:chgData name="Brandy Bivens" userId="fbce932f-956d-4bd8-afa0-344287722f38" providerId="ADAL" clId="{B415E3FB-8D9D-49C1-AC2B-6CEF2923B304}" dt="2024-02-08T23:02:41.446" v="25" actId="47"/>
        <pc:sldMkLst>
          <pc:docMk/>
          <pc:sldMk cId="3555809297" sldId="395"/>
        </pc:sldMkLst>
      </pc:sldChg>
      <pc:sldChg chg="del">
        <pc:chgData name="Brandy Bivens" userId="fbce932f-956d-4bd8-afa0-344287722f38" providerId="ADAL" clId="{B415E3FB-8D9D-49C1-AC2B-6CEF2923B304}" dt="2024-02-08T23:02:41.894" v="26" actId="47"/>
        <pc:sldMkLst>
          <pc:docMk/>
          <pc:sldMk cId="3603493224" sldId="396"/>
        </pc:sldMkLst>
      </pc:sldChg>
      <pc:sldChg chg="del">
        <pc:chgData name="Brandy Bivens" userId="fbce932f-956d-4bd8-afa0-344287722f38" providerId="ADAL" clId="{B415E3FB-8D9D-49C1-AC2B-6CEF2923B304}" dt="2024-02-08T23:02:41.087" v="24" actId="47"/>
        <pc:sldMkLst>
          <pc:docMk/>
          <pc:sldMk cId="342699948" sldId="397"/>
        </pc:sldMkLst>
      </pc:sldChg>
      <pc:sldChg chg="del">
        <pc:chgData name="Brandy Bivens" userId="fbce932f-956d-4bd8-afa0-344287722f38" providerId="ADAL" clId="{B415E3FB-8D9D-49C1-AC2B-6CEF2923B304}" dt="2024-02-08T23:02:42.149" v="27" actId="47"/>
        <pc:sldMkLst>
          <pc:docMk/>
          <pc:sldMk cId="1359569873" sldId="398"/>
        </pc:sldMkLst>
      </pc:sldChg>
      <pc:sldChg chg="del">
        <pc:chgData name="Brandy Bivens" userId="fbce932f-956d-4bd8-afa0-344287722f38" providerId="ADAL" clId="{B415E3FB-8D9D-49C1-AC2B-6CEF2923B304}" dt="2024-02-08T23:02:39.592" v="20" actId="47"/>
        <pc:sldMkLst>
          <pc:docMk/>
          <pc:sldMk cId="1088946823" sldId="2027"/>
        </pc:sldMkLst>
      </pc:sldChg>
      <pc:sldMasterChg chg="del delSldLayout">
        <pc:chgData name="Brandy Bivens" userId="fbce932f-956d-4bd8-afa0-344287722f38" providerId="ADAL" clId="{B415E3FB-8D9D-49C1-AC2B-6CEF2923B304}" dt="2024-02-08T23:02:39.592" v="20" actId="47"/>
        <pc:sldMasterMkLst>
          <pc:docMk/>
          <pc:sldMasterMk cId="1870836758" sldId="2147483673"/>
        </pc:sldMasterMkLst>
        <pc:sldLayoutChg chg="del">
          <pc:chgData name="Brandy Bivens" userId="fbce932f-956d-4bd8-afa0-344287722f38" providerId="ADAL" clId="{B415E3FB-8D9D-49C1-AC2B-6CEF2923B304}" dt="2024-02-08T23:02:39.592" v="20" actId="47"/>
          <pc:sldLayoutMkLst>
            <pc:docMk/>
            <pc:sldMasterMk cId="1870836758" sldId="2147483673"/>
            <pc:sldLayoutMk cId="2641064744" sldId="2147483674"/>
          </pc:sldLayoutMkLst>
        </pc:sldLayoutChg>
        <pc:sldLayoutChg chg="del">
          <pc:chgData name="Brandy Bivens" userId="fbce932f-956d-4bd8-afa0-344287722f38" providerId="ADAL" clId="{B415E3FB-8D9D-49C1-AC2B-6CEF2923B304}" dt="2024-02-08T23:02:39.592" v="20" actId="47"/>
          <pc:sldLayoutMkLst>
            <pc:docMk/>
            <pc:sldMasterMk cId="1870836758" sldId="2147483673"/>
            <pc:sldLayoutMk cId="2790079654" sldId="2147483675"/>
          </pc:sldLayoutMkLst>
        </pc:sldLayoutChg>
        <pc:sldLayoutChg chg="del">
          <pc:chgData name="Brandy Bivens" userId="fbce932f-956d-4bd8-afa0-344287722f38" providerId="ADAL" clId="{B415E3FB-8D9D-49C1-AC2B-6CEF2923B304}" dt="2024-02-08T23:02:39.592" v="20" actId="47"/>
          <pc:sldLayoutMkLst>
            <pc:docMk/>
            <pc:sldMasterMk cId="1870836758" sldId="2147483673"/>
            <pc:sldLayoutMk cId="969423297" sldId="2147483676"/>
          </pc:sldLayoutMkLst>
        </pc:sldLayoutChg>
        <pc:sldLayoutChg chg="del">
          <pc:chgData name="Brandy Bivens" userId="fbce932f-956d-4bd8-afa0-344287722f38" providerId="ADAL" clId="{B415E3FB-8D9D-49C1-AC2B-6CEF2923B304}" dt="2024-02-08T23:02:39.592" v="20" actId="47"/>
          <pc:sldLayoutMkLst>
            <pc:docMk/>
            <pc:sldMasterMk cId="1870836758" sldId="2147483673"/>
            <pc:sldLayoutMk cId="4102618087" sldId="2147483677"/>
          </pc:sldLayoutMkLst>
        </pc:sldLayoutChg>
        <pc:sldLayoutChg chg="del">
          <pc:chgData name="Brandy Bivens" userId="fbce932f-956d-4bd8-afa0-344287722f38" providerId="ADAL" clId="{B415E3FB-8D9D-49C1-AC2B-6CEF2923B304}" dt="2024-02-08T23:02:39.592" v="20" actId="47"/>
          <pc:sldLayoutMkLst>
            <pc:docMk/>
            <pc:sldMasterMk cId="1870836758" sldId="2147483673"/>
            <pc:sldLayoutMk cId="4232740163" sldId="2147483678"/>
          </pc:sldLayoutMkLst>
        </pc:sldLayoutChg>
        <pc:sldLayoutChg chg="del">
          <pc:chgData name="Brandy Bivens" userId="fbce932f-956d-4bd8-afa0-344287722f38" providerId="ADAL" clId="{B415E3FB-8D9D-49C1-AC2B-6CEF2923B304}" dt="2024-02-08T23:02:39.592" v="20" actId="47"/>
          <pc:sldLayoutMkLst>
            <pc:docMk/>
            <pc:sldMasterMk cId="1870836758" sldId="2147483673"/>
            <pc:sldLayoutMk cId="991134280" sldId="214748367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rgbClr val="173456"/>
              </a:solidFill>
              <a:ln w="19050">
                <a:solidFill>
                  <a:schemeClr val="lt1"/>
                </a:solidFill>
              </a:ln>
              <a:effectLst/>
            </c:spPr>
            <c:extLst>
              <c:ext xmlns:c16="http://schemas.microsoft.com/office/drawing/2014/chart" uri="{C3380CC4-5D6E-409C-BE32-E72D297353CC}">
                <c16:uniqueId val="{00000002-1EF3-2742-9378-DE7B3EFDB3F0}"/>
              </c:ext>
            </c:extLst>
          </c:dPt>
          <c:dPt>
            <c:idx val="1"/>
            <c:bubble3D val="0"/>
            <c:spPr>
              <a:solidFill>
                <a:srgbClr val="A4D3D8"/>
              </a:solidFill>
              <a:ln w="19050">
                <a:solidFill>
                  <a:schemeClr val="lt1"/>
                </a:solidFill>
              </a:ln>
              <a:effectLst/>
            </c:spPr>
            <c:extLst>
              <c:ext xmlns:c16="http://schemas.microsoft.com/office/drawing/2014/chart" uri="{C3380CC4-5D6E-409C-BE32-E72D297353CC}">
                <c16:uniqueId val="{00000003-1EF3-2742-9378-DE7B3EFDB3F0}"/>
              </c:ext>
            </c:extLst>
          </c:dPt>
          <c:dPt>
            <c:idx val="2"/>
            <c:bubble3D val="0"/>
            <c:spPr>
              <a:solidFill>
                <a:srgbClr val="00688B"/>
              </a:solidFill>
              <a:ln w="19050">
                <a:solidFill>
                  <a:schemeClr val="lt1"/>
                </a:solidFill>
              </a:ln>
              <a:effectLst/>
            </c:spPr>
            <c:extLst>
              <c:ext xmlns:c16="http://schemas.microsoft.com/office/drawing/2014/chart" uri="{C3380CC4-5D6E-409C-BE32-E72D297353CC}">
                <c16:uniqueId val="{00000004-1EF3-2742-9378-DE7B3EFDB3F0}"/>
              </c:ext>
            </c:extLst>
          </c:dPt>
          <c:dPt>
            <c:idx val="3"/>
            <c:bubble3D val="0"/>
            <c:spPr>
              <a:solidFill>
                <a:srgbClr val="08986D"/>
              </a:solidFill>
              <a:ln w="19050">
                <a:solidFill>
                  <a:schemeClr val="lt1"/>
                </a:solidFill>
              </a:ln>
              <a:effectLst/>
            </c:spPr>
            <c:extLst>
              <c:ext xmlns:c16="http://schemas.microsoft.com/office/drawing/2014/chart" uri="{C3380CC4-5D6E-409C-BE32-E72D297353CC}">
                <c16:uniqueId val="{00000005-1EF3-2742-9378-DE7B3EFDB3F0}"/>
              </c:ext>
            </c:extLst>
          </c:dPt>
          <c:dPt>
            <c:idx val="4"/>
            <c:bubble3D val="0"/>
            <c:spPr>
              <a:solidFill>
                <a:srgbClr val="B6B6B6"/>
              </a:solidFill>
              <a:ln w="19050">
                <a:solidFill>
                  <a:schemeClr val="lt1"/>
                </a:solidFill>
              </a:ln>
              <a:effectLst/>
            </c:spPr>
            <c:extLst>
              <c:ext xmlns:c16="http://schemas.microsoft.com/office/drawing/2014/chart" uri="{C3380CC4-5D6E-409C-BE32-E72D297353CC}">
                <c16:uniqueId val="{00000006-1EF3-2742-9378-DE7B3EFDB3F0}"/>
              </c:ext>
            </c:extLst>
          </c:dPt>
          <c:dPt>
            <c:idx val="5"/>
            <c:bubble3D val="0"/>
            <c:spPr>
              <a:solidFill>
                <a:srgbClr val="EAB744"/>
              </a:solidFill>
              <a:ln w="19050">
                <a:solidFill>
                  <a:schemeClr val="lt1"/>
                </a:solidFill>
              </a:ln>
              <a:effectLst/>
            </c:spPr>
            <c:extLst>
              <c:ext xmlns:c16="http://schemas.microsoft.com/office/drawing/2014/chart" uri="{C3380CC4-5D6E-409C-BE32-E72D297353CC}">
                <c16:uniqueId val="{0000000B-F3E7-334B-8164-BAE7FE2E4673}"/>
              </c:ext>
            </c:extLst>
          </c:dPt>
          <c:dPt>
            <c:idx val="6"/>
            <c:bubble3D val="0"/>
            <c:spPr>
              <a:solidFill>
                <a:srgbClr val="E3170D"/>
              </a:solidFill>
              <a:ln w="19050">
                <a:solidFill>
                  <a:schemeClr val="lt1"/>
                </a:solidFill>
              </a:ln>
              <a:effectLst/>
            </c:spPr>
            <c:extLst>
              <c:ext xmlns:c16="http://schemas.microsoft.com/office/drawing/2014/chart" uri="{C3380CC4-5D6E-409C-BE32-E72D297353CC}">
                <c16:uniqueId val="{0000000D-F3E7-334B-8164-BAE7FE2E467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3E7-334B-8164-BAE7FE2E4673}"/>
              </c:ext>
            </c:extLst>
          </c:dPt>
          <c:cat>
            <c:strRef>
              <c:f>Sheet1!$A$2:$A$9</c:f>
              <c:strCache>
                <c:ptCount val="2"/>
                <c:pt idx="0">
                  <c:v>Jurisdictional Conferences</c:v>
                </c:pt>
                <c:pt idx="1">
                  <c:v>Central Conferences</c:v>
                </c:pt>
              </c:strCache>
            </c:strRef>
          </c:cat>
          <c:val>
            <c:numRef>
              <c:f>Sheet1!$B$2:$B$9</c:f>
              <c:numCache>
                <c:formatCode>"$"#,##0_);[Red]\("$"#,##0\)</c:formatCode>
                <c:ptCount val="8"/>
                <c:pt idx="0">
                  <c:v>68607419</c:v>
                </c:pt>
                <c:pt idx="1">
                  <c:v>601245</c:v>
                </c:pt>
              </c:numCache>
            </c:numRef>
          </c:val>
          <c:extLst>
            <c:ext xmlns:c16="http://schemas.microsoft.com/office/drawing/2014/chart" uri="{C3380CC4-5D6E-409C-BE32-E72D297353CC}">
              <c16:uniqueId val="{00000000-1EF3-2742-9378-DE7B3EFDB3F0}"/>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AACAA-E4C5-4511-B7E9-E97D29CF428C}" type="datetimeFigureOut">
              <a:rPr lang="en-US" smtClean="0"/>
              <a:t>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6EEAE1-FDCF-4666-A9B6-9D0EFDE38EFA}" type="slidenum">
              <a:rPr lang="en-US" smtClean="0"/>
              <a:t>‹#›</a:t>
            </a:fld>
            <a:endParaRPr lang="en-US"/>
          </a:p>
        </p:txBody>
      </p:sp>
    </p:spTree>
    <p:extLst>
      <p:ext uri="{BB962C8B-B14F-4D97-AF65-F5344CB8AC3E}">
        <p14:creationId xmlns:p14="http://schemas.microsoft.com/office/powerpoint/2010/main" val="254865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6EEAE1-FDCF-4666-A9B6-9D0EFDE38EFA}" type="slidenum">
              <a:rPr lang="en-US" smtClean="0"/>
              <a:t>1</a:t>
            </a:fld>
            <a:endParaRPr lang="en-US"/>
          </a:p>
        </p:txBody>
      </p:sp>
    </p:spTree>
    <p:extLst>
      <p:ext uri="{BB962C8B-B14F-4D97-AF65-F5344CB8AC3E}">
        <p14:creationId xmlns:p14="http://schemas.microsoft.com/office/powerpoint/2010/main" val="95951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7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66CA9F8-C27B-41E2-8DEC-DC2815CD9CB2}"/>
              </a:ext>
            </a:extLst>
          </p:cNvPr>
          <p:cNvSpPr>
            <a:spLocks noGrp="1"/>
          </p:cNvSpPr>
          <p:nvPr>
            <p:ph type="pic" sz="quarter" idx="11"/>
          </p:nvPr>
        </p:nvSpPr>
        <p:spPr>
          <a:xfrm>
            <a:off x="0" y="0"/>
            <a:ext cx="5465603" cy="3962398"/>
          </a:xfrm>
          <a:custGeom>
            <a:avLst/>
            <a:gdLst>
              <a:gd name="connsiteX0" fmla="*/ 0 w 5465603"/>
              <a:gd name="connsiteY0" fmla="*/ 0 h 3962398"/>
              <a:gd name="connsiteX1" fmla="*/ 5301811 w 5465603"/>
              <a:gd name="connsiteY1" fmla="*/ 0 h 3962398"/>
              <a:gd name="connsiteX2" fmla="*/ 5331063 w 5465603"/>
              <a:gd name="connsiteY2" fmla="*/ 79923 h 3962398"/>
              <a:gd name="connsiteX3" fmla="*/ 5465603 w 5465603"/>
              <a:gd name="connsiteY3" fmla="*/ 969823 h 3962398"/>
              <a:gd name="connsiteX4" fmla="*/ 2473028 w 5465603"/>
              <a:gd name="connsiteY4" fmla="*/ 3962398 h 3962398"/>
              <a:gd name="connsiteX5" fmla="*/ 163812 w 5465603"/>
              <a:gd name="connsiteY5" fmla="*/ 2873379 h 3962398"/>
              <a:gd name="connsiteX6" fmla="*/ 0 w 5465603"/>
              <a:gd name="connsiteY6" fmla="*/ 2654317 h 396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603" h="3962398">
                <a:moveTo>
                  <a:pt x="0" y="0"/>
                </a:moveTo>
                <a:lnTo>
                  <a:pt x="5301811" y="0"/>
                </a:lnTo>
                <a:lnTo>
                  <a:pt x="5331063" y="79923"/>
                </a:lnTo>
                <a:cubicBezTo>
                  <a:pt x="5418500" y="361042"/>
                  <a:pt x="5465603" y="659932"/>
                  <a:pt x="5465603" y="969823"/>
                </a:cubicBezTo>
                <a:cubicBezTo>
                  <a:pt x="5465603" y="2622577"/>
                  <a:pt x="4125782" y="3962398"/>
                  <a:pt x="2473028" y="3962398"/>
                </a:cubicBezTo>
                <a:cubicBezTo>
                  <a:pt x="1543354" y="3962398"/>
                  <a:pt x="712694" y="3538470"/>
                  <a:pt x="163812" y="2873379"/>
                </a:cubicBezTo>
                <a:lnTo>
                  <a:pt x="0" y="2654317"/>
                </a:lnTo>
                <a:close/>
              </a:path>
            </a:pathLst>
          </a:custGeom>
        </p:spPr>
        <p:txBody>
          <a:bodyPr wrap="square">
            <a:noAutofit/>
          </a:bodyPr>
          <a:lstStyle>
            <a:lvl1pPr>
              <a:defRPr sz="1200"/>
            </a:lvl1pPr>
          </a:lstStyle>
          <a:p>
            <a:endParaRPr lang="en-ID"/>
          </a:p>
        </p:txBody>
      </p:sp>
      <p:sp>
        <p:nvSpPr>
          <p:cNvPr id="9" name="Picture Placeholder 8">
            <a:extLst>
              <a:ext uri="{FF2B5EF4-FFF2-40B4-BE49-F238E27FC236}">
                <a16:creationId xmlns:a16="http://schemas.microsoft.com/office/drawing/2014/main" id="{A96B7B85-BF48-4AA5-ACC1-BA825069A025}"/>
              </a:ext>
            </a:extLst>
          </p:cNvPr>
          <p:cNvSpPr>
            <a:spLocks noGrp="1"/>
          </p:cNvSpPr>
          <p:nvPr>
            <p:ph type="pic" sz="quarter" idx="10"/>
          </p:nvPr>
        </p:nvSpPr>
        <p:spPr>
          <a:xfrm>
            <a:off x="7176655" y="3290450"/>
            <a:ext cx="5015347" cy="3567551"/>
          </a:xfrm>
          <a:custGeom>
            <a:avLst/>
            <a:gdLst>
              <a:gd name="connsiteX0" fmla="*/ 2992574 w 5015347"/>
              <a:gd name="connsiteY0" fmla="*/ 0 h 3567551"/>
              <a:gd name="connsiteX1" fmla="*/ 4896130 w 5015347"/>
              <a:gd name="connsiteY1" fmla="*/ 683359 h 3567551"/>
              <a:gd name="connsiteX2" fmla="*/ 5015347 w 5015347"/>
              <a:gd name="connsiteY2" fmla="*/ 791711 h 3567551"/>
              <a:gd name="connsiteX3" fmla="*/ 5015347 w 5015347"/>
              <a:gd name="connsiteY3" fmla="*/ 3567551 h 3567551"/>
              <a:gd name="connsiteX4" fmla="*/ 56505 w 5015347"/>
              <a:gd name="connsiteY4" fmla="*/ 3567551 h 3567551"/>
              <a:gd name="connsiteX5" fmla="*/ 15451 w 5015347"/>
              <a:gd name="connsiteY5" fmla="*/ 3298549 h 3567551"/>
              <a:gd name="connsiteX6" fmla="*/ 0 w 5015347"/>
              <a:gd name="connsiteY6" fmla="*/ 2992575 h 3567551"/>
              <a:gd name="connsiteX7" fmla="*/ 2992574 w 5015347"/>
              <a:gd name="connsiteY7" fmla="*/ 0 h 356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5347" h="3567551">
                <a:moveTo>
                  <a:pt x="2992574" y="0"/>
                </a:moveTo>
                <a:cubicBezTo>
                  <a:pt x="3715654" y="0"/>
                  <a:pt x="4378837" y="256450"/>
                  <a:pt x="4896130" y="683359"/>
                </a:cubicBezTo>
                <a:lnTo>
                  <a:pt x="5015347" y="791711"/>
                </a:lnTo>
                <a:lnTo>
                  <a:pt x="5015347" y="3567551"/>
                </a:lnTo>
                <a:lnTo>
                  <a:pt x="56505" y="3567551"/>
                </a:lnTo>
                <a:lnTo>
                  <a:pt x="15451" y="3298549"/>
                </a:lnTo>
                <a:cubicBezTo>
                  <a:pt x="5234" y="3197947"/>
                  <a:pt x="0" y="3095872"/>
                  <a:pt x="0" y="2992575"/>
                </a:cubicBezTo>
                <a:cubicBezTo>
                  <a:pt x="0" y="1339821"/>
                  <a:pt x="1339820" y="0"/>
                  <a:pt x="2992574" y="0"/>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56588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1"/>
            <a:ext cx="12192000" cy="3417292"/>
          </a:xfrm>
        </p:spPr>
        <p:txBody>
          <a:bodyPr>
            <a:normAutofit/>
          </a:bodyPr>
          <a:lstStyle>
            <a:lvl1pPr>
              <a:defRPr sz="1200"/>
            </a:lvl1pPr>
          </a:lstStyle>
          <a:p>
            <a:endParaRPr lang="en-ID"/>
          </a:p>
        </p:txBody>
      </p:sp>
    </p:spTree>
    <p:extLst>
      <p:ext uri="{BB962C8B-B14F-4D97-AF65-F5344CB8AC3E}">
        <p14:creationId xmlns:p14="http://schemas.microsoft.com/office/powerpoint/2010/main" val="746945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5789054" y="1"/>
            <a:ext cx="6402944" cy="6858000"/>
          </a:xfrm>
        </p:spPr>
        <p:txBody>
          <a:bodyPr>
            <a:normAutofit/>
          </a:bodyPr>
          <a:lstStyle>
            <a:lvl1pPr>
              <a:defRPr sz="1200"/>
            </a:lvl1pPr>
          </a:lstStyle>
          <a:p>
            <a:endParaRPr lang="en-ID"/>
          </a:p>
        </p:txBody>
      </p:sp>
      <p:sp>
        <p:nvSpPr>
          <p:cNvPr id="6" name="Picture Placeholder 5">
            <a:extLst>
              <a:ext uri="{FF2B5EF4-FFF2-40B4-BE49-F238E27FC236}">
                <a16:creationId xmlns:a16="http://schemas.microsoft.com/office/drawing/2014/main" id="{3A9EA452-E25E-457E-A158-3958A4CBCF41}"/>
              </a:ext>
            </a:extLst>
          </p:cNvPr>
          <p:cNvSpPr>
            <a:spLocks noGrp="1"/>
          </p:cNvSpPr>
          <p:nvPr>
            <p:ph type="pic" sz="quarter" idx="11"/>
          </p:nvPr>
        </p:nvSpPr>
        <p:spPr>
          <a:xfrm>
            <a:off x="6880188" y="895350"/>
            <a:ext cx="4220678" cy="5067300"/>
          </a:xfrm>
          <a:custGeom>
            <a:avLst/>
            <a:gdLst>
              <a:gd name="connsiteX0" fmla="*/ 1420143 w 4220678"/>
              <a:gd name="connsiteY0" fmla="*/ 0 h 5067300"/>
              <a:gd name="connsiteX1" fmla="*/ 2795522 w 4220678"/>
              <a:gd name="connsiteY1" fmla="*/ 0 h 5067300"/>
              <a:gd name="connsiteX2" fmla="*/ 2929368 w 4220678"/>
              <a:gd name="connsiteY2" fmla="*/ 31079 h 5067300"/>
              <a:gd name="connsiteX3" fmla="*/ 2950276 w 4220678"/>
              <a:gd name="connsiteY3" fmla="*/ 47292 h 5067300"/>
              <a:gd name="connsiteX4" fmla="*/ 2975208 w 4220678"/>
              <a:gd name="connsiteY4" fmla="*/ 51626 h 5067300"/>
              <a:gd name="connsiteX5" fmla="*/ 3092044 w 4220678"/>
              <a:gd name="connsiteY5" fmla="*/ 132898 h 5067300"/>
              <a:gd name="connsiteX6" fmla="*/ 4104774 w 4220678"/>
              <a:gd name="connsiteY6" fmla="*/ 1203212 h 5067300"/>
              <a:gd name="connsiteX7" fmla="*/ 4185043 w 4220678"/>
              <a:gd name="connsiteY7" fmla="*/ 1330251 h 5067300"/>
              <a:gd name="connsiteX8" fmla="*/ 4188245 w 4220678"/>
              <a:gd name="connsiteY8" fmla="*/ 1345672 h 5067300"/>
              <a:gd name="connsiteX9" fmla="*/ 4200514 w 4220678"/>
              <a:gd name="connsiteY9" fmla="*/ 1366600 h 5067300"/>
              <a:gd name="connsiteX10" fmla="*/ 4220678 w 4220678"/>
              <a:gd name="connsiteY10" fmla="*/ 1481471 h 5067300"/>
              <a:gd name="connsiteX11" fmla="*/ 4220678 w 4220678"/>
              <a:gd name="connsiteY11" fmla="*/ 3585829 h 5067300"/>
              <a:gd name="connsiteX12" fmla="*/ 4200514 w 4220678"/>
              <a:gd name="connsiteY12" fmla="*/ 3700700 h 5067300"/>
              <a:gd name="connsiteX13" fmla="*/ 4188249 w 4220678"/>
              <a:gd name="connsiteY13" fmla="*/ 3721620 h 5067300"/>
              <a:gd name="connsiteX14" fmla="*/ 4185045 w 4220678"/>
              <a:gd name="connsiteY14" fmla="*/ 3737052 h 5067300"/>
              <a:gd name="connsiteX15" fmla="*/ 4104776 w 4220678"/>
              <a:gd name="connsiteY15" fmla="*/ 3864094 h 5067300"/>
              <a:gd name="connsiteX16" fmla="*/ 3092046 w 4220678"/>
              <a:gd name="connsiteY16" fmla="*/ 4934405 h 5067300"/>
              <a:gd name="connsiteX17" fmla="*/ 2975210 w 4220678"/>
              <a:gd name="connsiteY17" fmla="*/ 5015677 h 5067300"/>
              <a:gd name="connsiteX18" fmla="*/ 2950272 w 4220678"/>
              <a:gd name="connsiteY18" fmla="*/ 5020011 h 5067300"/>
              <a:gd name="connsiteX19" fmla="*/ 2929368 w 4220678"/>
              <a:gd name="connsiteY19" fmla="*/ 5036221 h 5067300"/>
              <a:gd name="connsiteX20" fmla="*/ 2795522 w 4220678"/>
              <a:gd name="connsiteY20" fmla="*/ 5067300 h 5067300"/>
              <a:gd name="connsiteX21" fmla="*/ 1420143 w 4220678"/>
              <a:gd name="connsiteY21" fmla="*/ 5067300 h 5067300"/>
              <a:gd name="connsiteX22" fmla="*/ 1286299 w 4220678"/>
              <a:gd name="connsiteY22" fmla="*/ 5036221 h 5067300"/>
              <a:gd name="connsiteX23" fmla="*/ 1265391 w 4220678"/>
              <a:gd name="connsiteY23" fmla="*/ 5020008 h 5067300"/>
              <a:gd name="connsiteX24" fmla="*/ 1240455 w 4220678"/>
              <a:gd name="connsiteY24" fmla="*/ 5015675 h 5067300"/>
              <a:gd name="connsiteX25" fmla="*/ 1123619 w 4220678"/>
              <a:gd name="connsiteY25" fmla="*/ 4934402 h 5067300"/>
              <a:gd name="connsiteX26" fmla="*/ 110889 w 4220678"/>
              <a:gd name="connsiteY26" fmla="*/ 3864091 h 5067300"/>
              <a:gd name="connsiteX27" fmla="*/ 0 w 4220678"/>
              <a:gd name="connsiteY27" fmla="*/ 3589589 h 5067300"/>
              <a:gd name="connsiteX28" fmla="*/ 3680 w 4220678"/>
              <a:gd name="connsiteY28" fmla="*/ 3561585 h 5067300"/>
              <a:gd name="connsiteX29" fmla="*/ 3680 w 4220678"/>
              <a:gd name="connsiteY29" fmla="*/ 1505700 h 5067300"/>
              <a:gd name="connsiteX30" fmla="*/ 3 w 4220678"/>
              <a:gd name="connsiteY30" fmla="*/ 1477714 h 5067300"/>
              <a:gd name="connsiteX31" fmla="*/ 110891 w 4220678"/>
              <a:gd name="connsiteY31" fmla="*/ 1203212 h 5067300"/>
              <a:gd name="connsiteX32" fmla="*/ 1123621 w 4220678"/>
              <a:gd name="connsiteY32" fmla="*/ 132901 h 5067300"/>
              <a:gd name="connsiteX33" fmla="*/ 1240457 w 4220678"/>
              <a:gd name="connsiteY33" fmla="*/ 51628 h 5067300"/>
              <a:gd name="connsiteX34" fmla="*/ 1265386 w 4220678"/>
              <a:gd name="connsiteY34" fmla="*/ 47295 h 5067300"/>
              <a:gd name="connsiteX35" fmla="*/ 1286299 w 4220678"/>
              <a:gd name="connsiteY35" fmla="*/ 31079 h 5067300"/>
              <a:gd name="connsiteX36" fmla="*/ 1420143 w 4220678"/>
              <a:gd name="connsiteY36" fmla="*/ 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20678" h="5067300">
                <a:moveTo>
                  <a:pt x="1420143" y="0"/>
                </a:moveTo>
                <a:lnTo>
                  <a:pt x="2795522" y="0"/>
                </a:lnTo>
                <a:cubicBezTo>
                  <a:pt x="2843000" y="0"/>
                  <a:pt x="2888228" y="11067"/>
                  <a:pt x="2929368" y="31079"/>
                </a:cubicBezTo>
                <a:lnTo>
                  <a:pt x="2950276" y="47292"/>
                </a:lnTo>
                <a:lnTo>
                  <a:pt x="2975208" y="51626"/>
                </a:lnTo>
                <a:cubicBezTo>
                  <a:pt x="3017272" y="68903"/>
                  <a:pt x="3057086" y="95952"/>
                  <a:pt x="3092044" y="132898"/>
                </a:cubicBezTo>
                <a:lnTo>
                  <a:pt x="4104774" y="1203212"/>
                </a:lnTo>
                <a:cubicBezTo>
                  <a:pt x="4139732" y="1240158"/>
                  <a:pt x="4166524" y="1283503"/>
                  <a:pt x="4185043" y="1330251"/>
                </a:cubicBezTo>
                <a:lnTo>
                  <a:pt x="4188245" y="1345672"/>
                </a:lnTo>
                <a:lnTo>
                  <a:pt x="4200514" y="1366600"/>
                </a:lnTo>
                <a:cubicBezTo>
                  <a:pt x="4213499" y="1401909"/>
                  <a:pt x="4220678" y="1440726"/>
                  <a:pt x="4220678" y="1481471"/>
                </a:cubicBezTo>
                <a:lnTo>
                  <a:pt x="4220678" y="3585829"/>
                </a:lnTo>
                <a:cubicBezTo>
                  <a:pt x="4220678" y="3626574"/>
                  <a:pt x="4213499" y="3665394"/>
                  <a:pt x="4200514" y="3700700"/>
                </a:cubicBezTo>
                <a:lnTo>
                  <a:pt x="4188249" y="3721620"/>
                </a:lnTo>
                <a:lnTo>
                  <a:pt x="4185045" y="3737052"/>
                </a:lnTo>
                <a:cubicBezTo>
                  <a:pt x="4166526" y="3783802"/>
                  <a:pt x="4139734" y="3827148"/>
                  <a:pt x="4104776" y="3864094"/>
                </a:cubicBezTo>
                <a:lnTo>
                  <a:pt x="3092046" y="4934405"/>
                </a:lnTo>
                <a:cubicBezTo>
                  <a:pt x="3057088" y="4971351"/>
                  <a:pt x="3017275" y="4998400"/>
                  <a:pt x="2975210" y="5015677"/>
                </a:cubicBezTo>
                <a:lnTo>
                  <a:pt x="2950272" y="5020011"/>
                </a:lnTo>
                <a:lnTo>
                  <a:pt x="2929368" y="5036221"/>
                </a:lnTo>
                <a:cubicBezTo>
                  <a:pt x="2888228" y="5056233"/>
                  <a:pt x="2843000" y="5067300"/>
                  <a:pt x="2795522" y="5067300"/>
                </a:cubicBezTo>
                <a:lnTo>
                  <a:pt x="1420143" y="5067300"/>
                </a:lnTo>
                <a:cubicBezTo>
                  <a:pt x="1372667" y="5067300"/>
                  <a:pt x="1327437" y="5056233"/>
                  <a:pt x="1286299" y="5036221"/>
                </a:cubicBezTo>
                <a:lnTo>
                  <a:pt x="1265391" y="5020008"/>
                </a:lnTo>
                <a:lnTo>
                  <a:pt x="1240455" y="5015675"/>
                </a:lnTo>
                <a:cubicBezTo>
                  <a:pt x="1198390" y="4998398"/>
                  <a:pt x="1158577" y="4971348"/>
                  <a:pt x="1123619" y="4934402"/>
                </a:cubicBezTo>
                <a:lnTo>
                  <a:pt x="110889" y="3864091"/>
                </a:lnTo>
                <a:cubicBezTo>
                  <a:pt x="40971" y="3790199"/>
                  <a:pt x="3716" y="3690710"/>
                  <a:pt x="0" y="3589589"/>
                </a:cubicBezTo>
                <a:lnTo>
                  <a:pt x="3680" y="3561585"/>
                </a:lnTo>
                <a:lnTo>
                  <a:pt x="3680" y="1505700"/>
                </a:lnTo>
                <a:lnTo>
                  <a:pt x="3" y="1477714"/>
                </a:lnTo>
                <a:cubicBezTo>
                  <a:pt x="3719" y="1376596"/>
                  <a:pt x="40975" y="1277104"/>
                  <a:pt x="110891" y="1203212"/>
                </a:cubicBezTo>
                <a:lnTo>
                  <a:pt x="1123621" y="132901"/>
                </a:lnTo>
                <a:cubicBezTo>
                  <a:pt x="1158579" y="95955"/>
                  <a:pt x="1198392" y="68905"/>
                  <a:pt x="1240457" y="51628"/>
                </a:cubicBezTo>
                <a:lnTo>
                  <a:pt x="1265386" y="47295"/>
                </a:lnTo>
                <a:lnTo>
                  <a:pt x="1286299" y="31079"/>
                </a:lnTo>
                <a:cubicBezTo>
                  <a:pt x="1327437" y="11067"/>
                  <a:pt x="1372667" y="0"/>
                  <a:pt x="1420143" y="0"/>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424791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E613FBE-46E5-406C-9738-06E98BD39158}"/>
              </a:ext>
            </a:extLst>
          </p:cNvPr>
          <p:cNvSpPr>
            <a:spLocks noGrp="1"/>
          </p:cNvSpPr>
          <p:nvPr>
            <p:ph type="pic" sz="quarter" idx="11"/>
          </p:nvPr>
        </p:nvSpPr>
        <p:spPr>
          <a:xfrm>
            <a:off x="4689573" y="1759186"/>
            <a:ext cx="3010438" cy="3555938"/>
          </a:xfrm>
          <a:custGeom>
            <a:avLst/>
            <a:gdLst>
              <a:gd name="connsiteX0" fmla="*/ 640109 w 3010438"/>
              <a:gd name="connsiteY0" fmla="*/ 0 h 3555938"/>
              <a:gd name="connsiteX1" fmla="*/ 2370329 w 3010438"/>
              <a:gd name="connsiteY1" fmla="*/ 0 h 3555938"/>
              <a:gd name="connsiteX2" fmla="*/ 3010438 w 3010438"/>
              <a:gd name="connsiteY2" fmla="*/ 640109 h 3555938"/>
              <a:gd name="connsiteX3" fmla="*/ 3010438 w 3010438"/>
              <a:gd name="connsiteY3" fmla="*/ 2915829 h 3555938"/>
              <a:gd name="connsiteX4" fmla="*/ 2370329 w 3010438"/>
              <a:gd name="connsiteY4" fmla="*/ 3555938 h 3555938"/>
              <a:gd name="connsiteX5" fmla="*/ 640109 w 3010438"/>
              <a:gd name="connsiteY5" fmla="*/ 3555938 h 3555938"/>
              <a:gd name="connsiteX6" fmla="*/ 0 w 3010438"/>
              <a:gd name="connsiteY6" fmla="*/ 2915829 h 3555938"/>
              <a:gd name="connsiteX7" fmla="*/ 0 w 3010438"/>
              <a:gd name="connsiteY7" fmla="*/ 640109 h 3555938"/>
              <a:gd name="connsiteX8" fmla="*/ 640109 w 3010438"/>
              <a:gd name="connsiteY8" fmla="*/ 0 h 3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438" h="3555938">
                <a:moveTo>
                  <a:pt x="640109" y="0"/>
                </a:moveTo>
                <a:lnTo>
                  <a:pt x="2370329" y="0"/>
                </a:lnTo>
                <a:cubicBezTo>
                  <a:pt x="2723851" y="0"/>
                  <a:pt x="3010438" y="286587"/>
                  <a:pt x="3010438" y="640109"/>
                </a:cubicBezTo>
                <a:lnTo>
                  <a:pt x="3010438" y="2915829"/>
                </a:lnTo>
                <a:cubicBezTo>
                  <a:pt x="3010438" y="3269351"/>
                  <a:pt x="2723851" y="3555938"/>
                  <a:pt x="2370329" y="3555938"/>
                </a:cubicBezTo>
                <a:lnTo>
                  <a:pt x="640109" y="3555938"/>
                </a:lnTo>
                <a:cubicBezTo>
                  <a:pt x="286587" y="3555938"/>
                  <a:pt x="0" y="3269351"/>
                  <a:pt x="0" y="2915829"/>
                </a:cubicBezTo>
                <a:lnTo>
                  <a:pt x="0" y="640109"/>
                </a:lnTo>
                <a:cubicBezTo>
                  <a:pt x="0" y="286587"/>
                  <a:pt x="286587" y="0"/>
                  <a:pt x="640109" y="0"/>
                </a:cubicBezTo>
                <a:close/>
              </a:path>
            </a:pathLst>
          </a:custGeom>
        </p:spPr>
        <p:txBody>
          <a:bodyPr wrap="square">
            <a:noAutofit/>
          </a:bodyPr>
          <a:lstStyle>
            <a:lvl1pPr>
              <a:defRPr sz="1200"/>
            </a:lvl1pPr>
          </a:lstStyle>
          <a:p>
            <a:endParaRPr lang="en-ID"/>
          </a:p>
        </p:txBody>
      </p:sp>
      <p:sp>
        <p:nvSpPr>
          <p:cNvPr id="9" name="Picture Placeholder 8">
            <a:extLst>
              <a:ext uri="{FF2B5EF4-FFF2-40B4-BE49-F238E27FC236}">
                <a16:creationId xmlns:a16="http://schemas.microsoft.com/office/drawing/2014/main" id="{E44B7977-26E7-4CFE-844C-566188D0DF46}"/>
              </a:ext>
            </a:extLst>
          </p:cNvPr>
          <p:cNvSpPr>
            <a:spLocks noGrp="1"/>
          </p:cNvSpPr>
          <p:nvPr>
            <p:ph type="pic" sz="quarter" idx="12"/>
          </p:nvPr>
        </p:nvSpPr>
        <p:spPr>
          <a:xfrm>
            <a:off x="8274783" y="1759186"/>
            <a:ext cx="3010438" cy="3555938"/>
          </a:xfrm>
          <a:custGeom>
            <a:avLst/>
            <a:gdLst>
              <a:gd name="connsiteX0" fmla="*/ 640109 w 3010438"/>
              <a:gd name="connsiteY0" fmla="*/ 0 h 3555938"/>
              <a:gd name="connsiteX1" fmla="*/ 2370329 w 3010438"/>
              <a:gd name="connsiteY1" fmla="*/ 0 h 3555938"/>
              <a:gd name="connsiteX2" fmla="*/ 3010438 w 3010438"/>
              <a:gd name="connsiteY2" fmla="*/ 640109 h 3555938"/>
              <a:gd name="connsiteX3" fmla="*/ 3010438 w 3010438"/>
              <a:gd name="connsiteY3" fmla="*/ 2915829 h 3555938"/>
              <a:gd name="connsiteX4" fmla="*/ 2370329 w 3010438"/>
              <a:gd name="connsiteY4" fmla="*/ 3555938 h 3555938"/>
              <a:gd name="connsiteX5" fmla="*/ 640109 w 3010438"/>
              <a:gd name="connsiteY5" fmla="*/ 3555938 h 3555938"/>
              <a:gd name="connsiteX6" fmla="*/ 0 w 3010438"/>
              <a:gd name="connsiteY6" fmla="*/ 2915829 h 3555938"/>
              <a:gd name="connsiteX7" fmla="*/ 0 w 3010438"/>
              <a:gd name="connsiteY7" fmla="*/ 640109 h 3555938"/>
              <a:gd name="connsiteX8" fmla="*/ 640109 w 3010438"/>
              <a:gd name="connsiteY8" fmla="*/ 0 h 3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438" h="3555938">
                <a:moveTo>
                  <a:pt x="640109" y="0"/>
                </a:moveTo>
                <a:lnTo>
                  <a:pt x="2370329" y="0"/>
                </a:lnTo>
                <a:cubicBezTo>
                  <a:pt x="2723851" y="0"/>
                  <a:pt x="3010438" y="286587"/>
                  <a:pt x="3010438" y="640109"/>
                </a:cubicBezTo>
                <a:lnTo>
                  <a:pt x="3010438" y="2915829"/>
                </a:lnTo>
                <a:cubicBezTo>
                  <a:pt x="3010438" y="3269351"/>
                  <a:pt x="2723851" y="3555938"/>
                  <a:pt x="2370329" y="3555938"/>
                </a:cubicBezTo>
                <a:lnTo>
                  <a:pt x="640109" y="3555938"/>
                </a:lnTo>
                <a:cubicBezTo>
                  <a:pt x="286587" y="3555938"/>
                  <a:pt x="0" y="3269351"/>
                  <a:pt x="0" y="2915829"/>
                </a:cubicBezTo>
                <a:lnTo>
                  <a:pt x="0" y="640109"/>
                </a:lnTo>
                <a:cubicBezTo>
                  <a:pt x="0" y="286587"/>
                  <a:pt x="286587" y="0"/>
                  <a:pt x="640109" y="0"/>
                </a:cubicBezTo>
                <a:close/>
              </a:path>
            </a:pathLst>
          </a:custGeom>
        </p:spPr>
        <p:txBody>
          <a:bodyPr wrap="square">
            <a:noAutofit/>
          </a:bodyPr>
          <a:lstStyle>
            <a:lvl1pPr>
              <a:defRPr sz="1200"/>
            </a:lvl1pPr>
          </a:lstStyle>
          <a:p>
            <a:endParaRPr lang="en-ID"/>
          </a:p>
        </p:txBody>
      </p:sp>
      <p:sp>
        <p:nvSpPr>
          <p:cNvPr id="6" name="Picture Placeholder 5">
            <a:extLst>
              <a:ext uri="{FF2B5EF4-FFF2-40B4-BE49-F238E27FC236}">
                <a16:creationId xmlns:a16="http://schemas.microsoft.com/office/drawing/2014/main" id="{8177F93E-CDD5-45A3-AAC4-2EA8FA44A98F}"/>
              </a:ext>
            </a:extLst>
          </p:cNvPr>
          <p:cNvSpPr>
            <a:spLocks noGrp="1"/>
          </p:cNvSpPr>
          <p:nvPr>
            <p:ph type="pic" sz="quarter" idx="10"/>
          </p:nvPr>
        </p:nvSpPr>
        <p:spPr>
          <a:xfrm>
            <a:off x="1104363" y="1759186"/>
            <a:ext cx="3010438" cy="3555938"/>
          </a:xfrm>
          <a:custGeom>
            <a:avLst/>
            <a:gdLst>
              <a:gd name="connsiteX0" fmla="*/ 640109 w 3010438"/>
              <a:gd name="connsiteY0" fmla="*/ 0 h 3555938"/>
              <a:gd name="connsiteX1" fmla="*/ 2370329 w 3010438"/>
              <a:gd name="connsiteY1" fmla="*/ 0 h 3555938"/>
              <a:gd name="connsiteX2" fmla="*/ 3010438 w 3010438"/>
              <a:gd name="connsiteY2" fmla="*/ 640109 h 3555938"/>
              <a:gd name="connsiteX3" fmla="*/ 3010438 w 3010438"/>
              <a:gd name="connsiteY3" fmla="*/ 2915829 h 3555938"/>
              <a:gd name="connsiteX4" fmla="*/ 2370329 w 3010438"/>
              <a:gd name="connsiteY4" fmla="*/ 3555938 h 3555938"/>
              <a:gd name="connsiteX5" fmla="*/ 640109 w 3010438"/>
              <a:gd name="connsiteY5" fmla="*/ 3555938 h 3555938"/>
              <a:gd name="connsiteX6" fmla="*/ 0 w 3010438"/>
              <a:gd name="connsiteY6" fmla="*/ 2915829 h 3555938"/>
              <a:gd name="connsiteX7" fmla="*/ 0 w 3010438"/>
              <a:gd name="connsiteY7" fmla="*/ 640109 h 3555938"/>
              <a:gd name="connsiteX8" fmla="*/ 640109 w 3010438"/>
              <a:gd name="connsiteY8" fmla="*/ 0 h 35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438" h="3555938">
                <a:moveTo>
                  <a:pt x="640109" y="0"/>
                </a:moveTo>
                <a:lnTo>
                  <a:pt x="2370329" y="0"/>
                </a:lnTo>
                <a:cubicBezTo>
                  <a:pt x="2723851" y="0"/>
                  <a:pt x="3010438" y="286587"/>
                  <a:pt x="3010438" y="640109"/>
                </a:cubicBezTo>
                <a:lnTo>
                  <a:pt x="3010438" y="2915829"/>
                </a:lnTo>
                <a:cubicBezTo>
                  <a:pt x="3010438" y="3269351"/>
                  <a:pt x="2723851" y="3555938"/>
                  <a:pt x="2370329" y="3555938"/>
                </a:cubicBezTo>
                <a:lnTo>
                  <a:pt x="640109" y="3555938"/>
                </a:lnTo>
                <a:cubicBezTo>
                  <a:pt x="286587" y="3555938"/>
                  <a:pt x="0" y="3269351"/>
                  <a:pt x="0" y="2915829"/>
                </a:cubicBezTo>
                <a:lnTo>
                  <a:pt x="0" y="640109"/>
                </a:lnTo>
                <a:cubicBezTo>
                  <a:pt x="0" y="286587"/>
                  <a:pt x="286587" y="0"/>
                  <a:pt x="640109" y="0"/>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652073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214C81-6B6C-474C-AE01-47119C1C8E7D}"/>
              </a:ext>
            </a:extLst>
          </p:cNvPr>
          <p:cNvSpPr>
            <a:spLocks noGrp="1"/>
          </p:cNvSpPr>
          <p:nvPr>
            <p:ph type="pic" sz="quarter" idx="10"/>
          </p:nvPr>
        </p:nvSpPr>
        <p:spPr>
          <a:xfrm>
            <a:off x="7576455" y="-1"/>
            <a:ext cx="4615543" cy="6858001"/>
          </a:xfrm>
          <a:custGeom>
            <a:avLst/>
            <a:gdLst>
              <a:gd name="connsiteX0" fmla="*/ 0 w 4615543"/>
              <a:gd name="connsiteY0" fmla="*/ 0 h 6858001"/>
              <a:gd name="connsiteX1" fmla="*/ 4615543 w 4615543"/>
              <a:gd name="connsiteY1" fmla="*/ 0 h 6858001"/>
              <a:gd name="connsiteX2" fmla="*/ 4615543 w 4615543"/>
              <a:gd name="connsiteY2" fmla="*/ 6515298 h 6858001"/>
              <a:gd name="connsiteX3" fmla="*/ 3849291 w 4615543"/>
              <a:gd name="connsiteY3" fmla="*/ 6823492 h 6858001"/>
              <a:gd name="connsiteX4" fmla="*/ 3690213 w 4615543"/>
              <a:gd name="connsiteY4" fmla="*/ 6858001 h 6858001"/>
              <a:gd name="connsiteX5" fmla="*/ 3077455 w 4615543"/>
              <a:gd name="connsiteY5" fmla="*/ 6858001 h 6858001"/>
              <a:gd name="connsiteX6" fmla="*/ 2987257 w 4615543"/>
              <a:gd name="connsiteY6" fmla="*/ 6838502 h 6858001"/>
              <a:gd name="connsiteX7" fmla="*/ 0 w 4615543"/>
              <a:gd name="connsiteY7" fmla="*/ 559478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5543" h="6858001">
                <a:moveTo>
                  <a:pt x="0" y="0"/>
                </a:moveTo>
                <a:lnTo>
                  <a:pt x="4615543" y="0"/>
                </a:lnTo>
                <a:lnTo>
                  <a:pt x="4615543" y="6515298"/>
                </a:lnTo>
                <a:cubicBezTo>
                  <a:pt x="4327072" y="6666698"/>
                  <a:pt x="4074659" y="6765865"/>
                  <a:pt x="3849291" y="6823492"/>
                </a:cubicBezTo>
                <a:lnTo>
                  <a:pt x="3690213" y="6858001"/>
                </a:lnTo>
                <a:lnTo>
                  <a:pt x="3077455" y="6858001"/>
                </a:lnTo>
                <a:lnTo>
                  <a:pt x="2987257" y="6838502"/>
                </a:lnTo>
                <a:cubicBezTo>
                  <a:pt x="2082403" y="6602353"/>
                  <a:pt x="1586593" y="5594784"/>
                  <a:pt x="0" y="5594784"/>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6715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67DF640-CE9A-4939-BCB4-6AB290391A0B}"/>
              </a:ext>
            </a:extLst>
          </p:cNvPr>
          <p:cNvSpPr>
            <a:spLocks noGrp="1"/>
          </p:cNvSpPr>
          <p:nvPr>
            <p:ph type="pic" sz="quarter" idx="12"/>
          </p:nvPr>
        </p:nvSpPr>
        <p:spPr>
          <a:xfrm>
            <a:off x="6970329" y="4518813"/>
            <a:ext cx="1402428" cy="1402428"/>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txBody>
          <a:bodyPr wrap="square">
            <a:noAutofit/>
          </a:bodyPr>
          <a:lstStyle>
            <a:lvl1pPr>
              <a:defRPr sz="1200"/>
            </a:lvl1pPr>
          </a:lstStyle>
          <a:p>
            <a:endParaRPr lang="en-ID"/>
          </a:p>
        </p:txBody>
      </p:sp>
      <p:sp>
        <p:nvSpPr>
          <p:cNvPr id="9" name="Picture Placeholder 8">
            <a:extLst>
              <a:ext uri="{FF2B5EF4-FFF2-40B4-BE49-F238E27FC236}">
                <a16:creationId xmlns:a16="http://schemas.microsoft.com/office/drawing/2014/main" id="{35C19A63-CD8E-416A-8617-F942E4AE041E}"/>
              </a:ext>
            </a:extLst>
          </p:cNvPr>
          <p:cNvSpPr>
            <a:spLocks noGrp="1"/>
          </p:cNvSpPr>
          <p:nvPr>
            <p:ph type="pic" sz="quarter" idx="11"/>
          </p:nvPr>
        </p:nvSpPr>
        <p:spPr>
          <a:xfrm>
            <a:off x="6970329" y="2792856"/>
            <a:ext cx="1402428" cy="1402428"/>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txBody>
          <a:bodyPr wrap="square">
            <a:noAutofit/>
          </a:bodyPr>
          <a:lstStyle>
            <a:lvl1pPr>
              <a:defRPr sz="1200"/>
            </a:lvl1pPr>
          </a:lstStyle>
          <a:p>
            <a:endParaRPr lang="en-ID"/>
          </a:p>
        </p:txBody>
      </p:sp>
      <p:sp>
        <p:nvSpPr>
          <p:cNvPr id="7" name="Picture Placeholder 6">
            <a:extLst>
              <a:ext uri="{FF2B5EF4-FFF2-40B4-BE49-F238E27FC236}">
                <a16:creationId xmlns:a16="http://schemas.microsoft.com/office/drawing/2014/main" id="{FE4EDB87-0DF1-4A27-99A1-3A23E2412DCA}"/>
              </a:ext>
            </a:extLst>
          </p:cNvPr>
          <p:cNvSpPr>
            <a:spLocks noGrp="1"/>
          </p:cNvSpPr>
          <p:nvPr>
            <p:ph type="pic" sz="quarter" idx="10"/>
          </p:nvPr>
        </p:nvSpPr>
        <p:spPr>
          <a:xfrm>
            <a:off x="-1" y="0"/>
            <a:ext cx="5846301" cy="5507220"/>
          </a:xfrm>
          <a:custGeom>
            <a:avLst/>
            <a:gdLst>
              <a:gd name="connsiteX0" fmla="*/ 0 w 5846301"/>
              <a:gd name="connsiteY0" fmla="*/ 0 h 5507220"/>
              <a:gd name="connsiteX1" fmla="*/ 5757811 w 5846301"/>
              <a:gd name="connsiteY1" fmla="*/ 0 h 5507220"/>
              <a:gd name="connsiteX2" fmla="*/ 5781184 w 5846301"/>
              <a:gd name="connsiteY2" fmla="*/ 53926 h 5507220"/>
              <a:gd name="connsiteX3" fmla="*/ 4763539 w 5846301"/>
              <a:gd name="connsiteY3" fmla="*/ 3562944 h 5507220"/>
              <a:gd name="connsiteX4" fmla="*/ 2988792 w 5846301"/>
              <a:gd name="connsiteY4" fmla="*/ 4967415 h 5507220"/>
              <a:gd name="connsiteX5" fmla="*/ 19442 w 5846301"/>
              <a:gd name="connsiteY5" fmla="*/ 5294832 h 5507220"/>
              <a:gd name="connsiteX6" fmla="*/ 0 w 5846301"/>
              <a:gd name="connsiteY6" fmla="*/ 5277483 h 550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6301" h="5507220">
                <a:moveTo>
                  <a:pt x="0" y="0"/>
                </a:moveTo>
                <a:lnTo>
                  <a:pt x="5757811" y="0"/>
                </a:lnTo>
                <a:lnTo>
                  <a:pt x="5781184" y="53926"/>
                </a:lnTo>
                <a:cubicBezTo>
                  <a:pt x="6104464" y="943335"/>
                  <a:pt x="5138244" y="2800321"/>
                  <a:pt x="4763539" y="3562944"/>
                </a:cubicBezTo>
                <a:cubicBezTo>
                  <a:pt x="4335304" y="4434513"/>
                  <a:pt x="3805529" y="4713415"/>
                  <a:pt x="2988792" y="4967415"/>
                </a:cubicBezTo>
                <a:cubicBezTo>
                  <a:pt x="2248624" y="5197602"/>
                  <a:pt x="703524" y="5836824"/>
                  <a:pt x="19442" y="5294832"/>
                </a:cubicBezTo>
                <a:lnTo>
                  <a:pt x="0" y="5277483"/>
                </a:lnTo>
                <a:close/>
              </a:path>
            </a:pathLst>
          </a:custGeom>
        </p:spPr>
        <p:txBody>
          <a:bodyPr wrap="square">
            <a:noAutofit/>
          </a:bodyPr>
          <a:lstStyle>
            <a:lvl1pPr>
              <a:defRPr sz="1200"/>
            </a:lvl1pPr>
          </a:lstStyle>
          <a:p>
            <a:endParaRPr lang="en-ID"/>
          </a:p>
        </p:txBody>
      </p:sp>
      <p:sp>
        <p:nvSpPr>
          <p:cNvPr id="6" name="Picture Placeholder 8">
            <a:extLst>
              <a:ext uri="{FF2B5EF4-FFF2-40B4-BE49-F238E27FC236}">
                <a16:creationId xmlns:a16="http://schemas.microsoft.com/office/drawing/2014/main" id="{06462C90-8E8F-4DC0-931A-874CE67DEC23}"/>
              </a:ext>
            </a:extLst>
          </p:cNvPr>
          <p:cNvSpPr>
            <a:spLocks noGrp="1"/>
          </p:cNvSpPr>
          <p:nvPr>
            <p:ph type="pic" sz="quarter" idx="13"/>
          </p:nvPr>
        </p:nvSpPr>
        <p:spPr>
          <a:xfrm>
            <a:off x="6970329" y="1059810"/>
            <a:ext cx="1402428" cy="1402428"/>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txBody>
          <a:bodyPr wrap="square">
            <a:noAutofit/>
          </a:bodyPr>
          <a:lstStyle>
            <a:lvl1pPr>
              <a:defRPr sz="1200"/>
            </a:lvl1pPr>
          </a:lstStyle>
          <a:p>
            <a:endParaRPr lang="en-ID"/>
          </a:p>
        </p:txBody>
      </p:sp>
    </p:spTree>
    <p:extLst>
      <p:ext uri="{BB962C8B-B14F-4D97-AF65-F5344CB8AC3E}">
        <p14:creationId xmlns:p14="http://schemas.microsoft.com/office/powerpoint/2010/main" val="1319466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0F58628-BF4A-419E-8419-8356F8497042}"/>
              </a:ext>
            </a:extLst>
          </p:cNvPr>
          <p:cNvSpPr>
            <a:spLocks noGrp="1"/>
          </p:cNvSpPr>
          <p:nvPr>
            <p:ph type="pic" sz="quarter" idx="10"/>
          </p:nvPr>
        </p:nvSpPr>
        <p:spPr>
          <a:xfrm>
            <a:off x="-197743" y="2"/>
            <a:ext cx="11884200" cy="5030435"/>
          </a:xfrm>
          <a:custGeom>
            <a:avLst/>
            <a:gdLst>
              <a:gd name="connsiteX0" fmla="*/ 0 w 11884200"/>
              <a:gd name="connsiteY0" fmla="*/ 0 h 5030435"/>
              <a:gd name="connsiteX1" fmla="*/ 11884200 w 11884200"/>
              <a:gd name="connsiteY1" fmla="*/ 0 h 5030435"/>
              <a:gd name="connsiteX2" fmla="*/ 4600264 w 11884200"/>
              <a:gd name="connsiteY2" fmla="*/ 4837283 h 5030435"/>
              <a:gd name="connsiteX3" fmla="*/ 2997621 w 11884200"/>
              <a:gd name="connsiteY3" fmla="*/ 4513791 h 5030435"/>
            </a:gdLst>
            <a:ahLst/>
            <a:cxnLst>
              <a:cxn ang="0">
                <a:pos x="connsiteX0" y="connsiteY0"/>
              </a:cxn>
              <a:cxn ang="0">
                <a:pos x="connsiteX1" y="connsiteY1"/>
              </a:cxn>
              <a:cxn ang="0">
                <a:pos x="connsiteX2" y="connsiteY2"/>
              </a:cxn>
              <a:cxn ang="0">
                <a:pos x="connsiteX3" y="connsiteY3"/>
              </a:cxn>
            </a:cxnLst>
            <a:rect l="l" t="t" r="r" b="b"/>
            <a:pathLst>
              <a:path w="11884200" h="5030435">
                <a:moveTo>
                  <a:pt x="0" y="0"/>
                </a:moveTo>
                <a:lnTo>
                  <a:pt x="11884200" y="0"/>
                </a:lnTo>
                <a:lnTo>
                  <a:pt x="4600264" y="4837283"/>
                </a:lnTo>
                <a:cubicBezTo>
                  <a:pt x="4068377" y="5190511"/>
                  <a:pt x="3350849" y="5045679"/>
                  <a:pt x="2997621" y="4513791"/>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616821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B682264C-3E2F-4FA3-90D1-0E21E21EA569}"/>
              </a:ext>
            </a:extLst>
          </p:cNvPr>
          <p:cNvSpPr>
            <a:spLocks noGrp="1"/>
          </p:cNvSpPr>
          <p:nvPr>
            <p:ph type="pic" sz="quarter" idx="11"/>
          </p:nvPr>
        </p:nvSpPr>
        <p:spPr>
          <a:xfrm>
            <a:off x="9878786" y="0"/>
            <a:ext cx="2313214" cy="6858000"/>
          </a:xfrm>
        </p:spPr>
        <p:txBody>
          <a:bodyPr>
            <a:normAutofit/>
          </a:bodyPr>
          <a:lstStyle>
            <a:lvl1pPr>
              <a:defRPr sz="1200"/>
            </a:lvl1pPr>
          </a:lstStyle>
          <a:p>
            <a:endParaRPr lang="en-ID"/>
          </a:p>
        </p:txBody>
      </p:sp>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451505"/>
            <a:ext cx="3644550" cy="5851323"/>
          </a:xfrm>
        </p:spPr>
        <p:txBody>
          <a:bodyPr>
            <a:normAutofit/>
          </a:bodyPr>
          <a:lstStyle>
            <a:lvl1pPr>
              <a:defRPr sz="1200"/>
            </a:lvl1pPr>
          </a:lstStyle>
          <a:p>
            <a:endParaRPr lang="en-ID"/>
          </a:p>
        </p:txBody>
      </p:sp>
    </p:spTree>
    <p:extLst>
      <p:ext uri="{BB962C8B-B14F-4D97-AF65-F5344CB8AC3E}">
        <p14:creationId xmlns:p14="http://schemas.microsoft.com/office/powerpoint/2010/main" val="208315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1549387" y="454921"/>
            <a:ext cx="3132664" cy="4585756"/>
          </a:xfrm>
        </p:spPr>
        <p:txBody>
          <a:bodyPr>
            <a:normAutofit/>
          </a:bodyPr>
          <a:lstStyle>
            <a:lvl1pPr>
              <a:defRPr sz="1200"/>
            </a:lvl1pPr>
          </a:lstStyle>
          <a:p>
            <a:endParaRPr lang="en-ID"/>
          </a:p>
        </p:txBody>
      </p:sp>
      <p:sp>
        <p:nvSpPr>
          <p:cNvPr id="5" name="Picture Placeholder 7">
            <a:extLst>
              <a:ext uri="{FF2B5EF4-FFF2-40B4-BE49-F238E27FC236}">
                <a16:creationId xmlns:a16="http://schemas.microsoft.com/office/drawing/2014/main" id="{A11FB542-F584-423B-8099-EE8A39945276}"/>
              </a:ext>
            </a:extLst>
          </p:cNvPr>
          <p:cNvSpPr>
            <a:spLocks noGrp="1"/>
          </p:cNvSpPr>
          <p:nvPr>
            <p:ph type="pic" sz="quarter" idx="11"/>
          </p:nvPr>
        </p:nvSpPr>
        <p:spPr>
          <a:xfrm>
            <a:off x="4784870" y="454920"/>
            <a:ext cx="3132664" cy="4585756"/>
          </a:xfrm>
        </p:spPr>
        <p:txBody>
          <a:bodyPr>
            <a:normAutofit/>
          </a:bodyPr>
          <a:lstStyle>
            <a:lvl1pPr>
              <a:defRPr sz="1200"/>
            </a:lvl1pPr>
          </a:lstStyle>
          <a:p>
            <a:endParaRPr lang="en-ID"/>
          </a:p>
        </p:txBody>
      </p:sp>
    </p:spTree>
    <p:extLst>
      <p:ext uri="{BB962C8B-B14F-4D97-AF65-F5344CB8AC3E}">
        <p14:creationId xmlns:p14="http://schemas.microsoft.com/office/powerpoint/2010/main" val="116214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C163F972-C71C-4F0A-B47A-6D47C488BDC0}"/>
              </a:ext>
            </a:extLst>
          </p:cNvPr>
          <p:cNvSpPr>
            <a:spLocks noGrp="1"/>
          </p:cNvSpPr>
          <p:nvPr>
            <p:ph type="pic" sz="quarter" idx="13"/>
          </p:nvPr>
        </p:nvSpPr>
        <p:spPr>
          <a:xfrm>
            <a:off x="3984171" y="3608611"/>
            <a:ext cx="3624943" cy="2188027"/>
          </a:xfrm>
        </p:spPr>
        <p:txBody>
          <a:bodyPr>
            <a:normAutofit/>
          </a:bodyPr>
          <a:lstStyle>
            <a:lvl1pPr>
              <a:defRPr sz="1200"/>
            </a:lvl1pPr>
          </a:lstStyle>
          <a:p>
            <a:endParaRPr lang="en-ID"/>
          </a:p>
        </p:txBody>
      </p:sp>
      <p:sp>
        <p:nvSpPr>
          <p:cNvPr id="9" name="Picture Placeholder 7">
            <a:extLst>
              <a:ext uri="{FF2B5EF4-FFF2-40B4-BE49-F238E27FC236}">
                <a16:creationId xmlns:a16="http://schemas.microsoft.com/office/drawing/2014/main" id="{838F4C5E-B355-406C-B273-B6A965838D22}"/>
              </a:ext>
            </a:extLst>
          </p:cNvPr>
          <p:cNvSpPr>
            <a:spLocks noGrp="1"/>
          </p:cNvSpPr>
          <p:nvPr>
            <p:ph type="pic" sz="quarter" idx="12"/>
          </p:nvPr>
        </p:nvSpPr>
        <p:spPr>
          <a:xfrm>
            <a:off x="3984171" y="1632857"/>
            <a:ext cx="2710542" cy="1845124"/>
          </a:xfrm>
        </p:spPr>
        <p:txBody>
          <a:bodyPr>
            <a:normAutofit/>
          </a:bodyPr>
          <a:lstStyle>
            <a:lvl1pPr>
              <a:defRPr sz="1200"/>
            </a:lvl1pPr>
          </a:lstStyle>
          <a:p>
            <a:endParaRPr lang="en-ID"/>
          </a:p>
        </p:txBody>
      </p:sp>
      <p:sp>
        <p:nvSpPr>
          <p:cNvPr id="7" name="Picture Placeholder 7">
            <a:extLst>
              <a:ext uri="{FF2B5EF4-FFF2-40B4-BE49-F238E27FC236}">
                <a16:creationId xmlns:a16="http://schemas.microsoft.com/office/drawing/2014/main" id="{52CA70A7-5F23-4CE4-A504-E6E3025FDD26}"/>
              </a:ext>
            </a:extLst>
          </p:cNvPr>
          <p:cNvSpPr>
            <a:spLocks noGrp="1"/>
          </p:cNvSpPr>
          <p:nvPr>
            <p:ph type="pic" sz="quarter" idx="11"/>
          </p:nvPr>
        </p:nvSpPr>
        <p:spPr>
          <a:xfrm>
            <a:off x="1616528" y="4278084"/>
            <a:ext cx="2253342" cy="1926772"/>
          </a:xfrm>
        </p:spPr>
        <p:txBody>
          <a:bodyPr>
            <a:normAutofit/>
          </a:bodyPr>
          <a:lstStyle>
            <a:lvl1pPr>
              <a:defRPr sz="1200"/>
            </a:lvl1pPr>
          </a:lstStyle>
          <a:p>
            <a:endParaRPr lang="en-ID"/>
          </a:p>
        </p:txBody>
      </p:sp>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734785" y="653144"/>
            <a:ext cx="3135085" cy="3494314"/>
          </a:xfrm>
        </p:spPr>
        <p:txBody>
          <a:bodyPr>
            <a:normAutofit/>
          </a:bodyPr>
          <a:lstStyle>
            <a:lvl1pPr>
              <a:defRPr sz="1200"/>
            </a:lvl1pPr>
          </a:lstStyle>
          <a:p>
            <a:endParaRPr lang="en-ID"/>
          </a:p>
        </p:txBody>
      </p:sp>
    </p:spTree>
    <p:extLst>
      <p:ext uri="{BB962C8B-B14F-4D97-AF65-F5344CB8AC3E}">
        <p14:creationId xmlns:p14="http://schemas.microsoft.com/office/powerpoint/2010/main" val="199965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1"/>
            <a:ext cx="12192000" cy="6858000"/>
          </a:xfrm>
        </p:spPr>
        <p:txBody>
          <a:bodyPr>
            <a:normAutofit/>
          </a:bodyPr>
          <a:lstStyle>
            <a:lvl1pPr>
              <a:defRPr sz="1200"/>
            </a:lvl1pPr>
          </a:lstStyle>
          <a:p>
            <a:endParaRPr lang="en-ID"/>
          </a:p>
        </p:txBody>
      </p:sp>
    </p:spTree>
    <p:extLst>
      <p:ext uri="{BB962C8B-B14F-4D97-AF65-F5344CB8AC3E}">
        <p14:creationId xmlns:p14="http://schemas.microsoft.com/office/powerpoint/2010/main" val="572847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07A01724-31E5-4E50-9E8C-D3D813F6385B}"/>
              </a:ext>
            </a:extLst>
          </p:cNvPr>
          <p:cNvSpPr>
            <a:spLocks noGrp="1"/>
          </p:cNvSpPr>
          <p:nvPr>
            <p:ph type="pic" sz="quarter" idx="14"/>
          </p:nvPr>
        </p:nvSpPr>
        <p:spPr>
          <a:xfrm>
            <a:off x="8639906" y="1059685"/>
            <a:ext cx="2198078" cy="2194722"/>
          </a:xfrm>
        </p:spPr>
        <p:txBody>
          <a:bodyPr>
            <a:normAutofit/>
          </a:bodyPr>
          <a:lstStyle>
            <a:lvl1pPr>
              <a:defRPr sz="1200"/>
            </a:lvl1pPr>
          </a:lstStyle>
          <a:p>
            <a:endParaRPr lang="en-ID"/>
          </a:p>
        </p:txBody>
      </p:sp>
      <p:sp>
        <p:nvSpPr>
          <p:cNvPr id="15" name="Picture Placeholder 7">
            <a:extLst>
              <a:ext uri="{FF2B5EF4-FFF2-40B4-BE49-F238E27FC236}">
                <a16:creationId xmlns:a16="http://schemas.microsoft.com/office/drawing/2014/main" id="{AEB48C54-27A1-4FE2-8364-B77096EFFEEE}"/>
              </a:ext>
            </a:extLst>
          </p:cNvPr>
          <p:cNvSpPr>
            <a:spLocks noGrp="1"/>
          </p:cNvSpPr>
          <p:nvPr>
            <p:ph type="pic" sz="quarter" idx="15"/>
          </p:nvPr>
        </p:nvSpPr>
        <p:spPr>
          <a:xfrm>
            <a:off x="6095998" y="3600237"/>
            <a:ext cx="2198078" cy="2194722"/>
          </a:xfrm>
        </p:spPr>
        <p:txBody>
          <a:bodyPr>
            <a:normAutofit/>
          </a:bodyPr>
          <a:lstStyle>
            <a:lvl1pPr>
              <a:defRPr sz="1200"/>
            </a:lvl1pPr>
          </a:lstStyle>
          <a:p>
            <a:endParaRPr lang="en-ID"/>
          </a:p>
        </p:txBody>
      </p:sp>
      <p:sp>
        <p:nvSpPr>
          <p:cNvPr id="16" name="Picture Placeholder 7">
            <a:extLst>
              <a:ext uri="{FF2B5EF4-FFF2-40B4-BE49-F238E27FC236}">
                <a16:creationId xmlns:a16="http://schemas.microsoft.com/office/drawing/2014/main" id="{2A0D24CA-1A6F-4AD0-BF4E-91401EE263E4}"/>
              </a:ext>
            </a:extLst>
          </p:cNvPr>
          <p:cNvSpPr>
            <a:spLocks noGrp="1"/>
          </p:cNvSpPr>
          <p:nvPr>
            <p:ph type="pic" sz="quarter" idx="16"/>
          </p:nvPr>
        </p:nvSpPr>
        <p:spPr>
          <a:xfrm>
            <a:off x="8639906" y="3600237"/>
            <a:ext cx="2198078" cy="2194722"/>
          </a:xfrm>
        </p:spPr>
        <p:txBody>
          <a:bodyPr>
            <a:normAutofit/>
          </a:bodyPr>
          <a:lstStyle>
            <a:lvl1pPr>
              <a:defRPr sz="1200"/>
            </a:lvl1pPr>
          </a:lstStyle>
          <a:p>
            <a:endParaRPr lang="en-ID"/>
          </a:p>
        </p:txBody>
      </p:sp>
      <p:sp>
        <p:nvSpPr>
          <p:cNvPr id="9" name="Picture Placeholder 7">
            <a:extLst>
              <a:ext uri="{FF2B5EF4-FFF2-40B4-BE49-F238E27FC236}">
                <a16:creationId xmlns:a16="http://schemas.microsoft.com/office/drawing/2014/main" id="{838F4C5E-B355-406C-B273-B6A965838D22}"/>
              </a:ext>
            </a:extLst>
          </p:cNvPr>
          <p:cNvSpPr>
            <a:spLocks noGrp="1"/>
          </p:cNvSpPr>
          <p:nvPr>
            <p:ph type="pic" sz="quarter" idx="12"/>
          </p:nvPr>
        </p:nvSpPr>
        <p:spPr>
          <a:xfrm>
            <a:off x="6095998" y="1059685"/>
            <a:ext cx="2198078" cy="2194722"/>
          </a:xfrm>
        </p:spPr>
        <p:txBody>
          <a:bodyPr>
            <a:normAutofit/>
          </a:bodyPr>
          <a:lstStyle>
            <a:lvl1pPr>
              <a:defRPr sz="1200"/>
            </a:lvl1pPr>
          </a:lstStyle>
          <a:p>
            <a:endParaRPr lang="en-ID"/>
          </a:p>
        </p:txBody>
      </p:sp>
    </p:spTree>
    <p:extLst>
      <p:ext uri="{BB962C8B-B14F-4D97-AF65-F5344CB8AC3E}">
        <p14:creationId xmlns:p14="http://schemas.microsoft.com/office/powerpoint/2010/main" val="24383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209548" y="1"/>
            <a:ext cx="3783617" cy="6858000"/>
          </a:xfrm>
        </p:spPr>
        <p:txBody>
          <a:bodyPr>
            <a:normAutofit/>
          </a:bodyPr>
          <a:lstStyle>
            <a:lvl1pPr>
              <a:defRPr sz="1200"/>
            </a:lvl1pPr>
          </a:lstStyle>
          <a:p>
            <a:endParaRPr lang="en-ID"/>
          </a:p>
        </p:txBody>
      </p:sp>
    </p:spTree>
    <p:extLst>
      <p:ext uri="{BB962C8B-B14F-4D97-AF65-F5344CB8AC3E}">
        <p14:creationId xmlns:p14="http://schemas.microsoft.com/office/powerpoint/2010/main" val="169045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1" y="1"/>
            <a:ext cx="4114799" cy="6858000"/>
          </a:xfrm>
        </p:spPr>
        <p:txBody>
          <a:bodyPr>
            <a:normAutofit/>
          </a:bodyPr>
          <a:lstStyle>
            <a:lvl1pPr>
              <a:defRPr sz="1200"/>
            </a:lvl1pPr>
          </a:lstStyle>
          <a:p>
            <a:endParaRPr lang="en-ID"/>
          </a:p>
        </p:txBody>
      </p:sp>
    </p:spTree>
    <p:extLst>
      <p:ext uri="{BB962C8B-B14F-4D97-AF65-F5344CB8AC3E}">
        <p14:creationId xmlns:p14="http://schemas.microsoft.com/office/powerpoint/2010/main" val="3265345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7629054" y="1406356"/>
            <a:ext cx="3869871" cy="4702628"/>
          </a:xfrm>
        </p:spPr>
        <p:txBody>
          <a:bodyPr>
            <a:normAutofit/>
          </a:bodyPr>
          <a:lstStyle>
            <a:lvl1pPr>
              <a:defRPr sz="1200"/>
            </a:lvl1pPr>
          </a:lstStyle>
          <a:p>
            <a:endParaRPr lang="en-ID"/>
          </a:p>
        </p:txBody>
      </p:sp>
    </p:spTree>
    <p:extLst>
      <p:ext uri="{BB962C8B-B14F-4D97-AF65-F5344CB8AC3E}">
        <p14:creationId xmlns:p14="http://schemas.microsoft.com/office/powerpoint/2010/main" val="359763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C8E9CE9-C57C-450B-A53D-A2D187B6D275}"/>
              </a:ext>
            </a:extLst>
          </p:cNvPr>
          <p:cNvSpPr>
            <a:spLocks noGrp="1"/>
          </p:cNvSpPr>
          <p:nvPr>
            <p:ph type="pic" sz="quarter" idx="10"/>
          </p:nvPr>
        </p:nvSpPr>
        <p:spPr>
          <a:xfrm>
            <a:off x="5157600" y="0"/>
            <a:ext cx="7034401" cy="6170247"/>
          </a:xfrm>
          <a:custGeom>
            <a:avLst/>
            <a:gdLst>
              <a:gd name="connsiteX0" fmla="*/ 471021 w 7034401"/>
              <a:gd name="connsiteY0" fmla="*/ 0 h 6170247"/>
              <a:gd name="connsiteX1" fmla="*/ 7034401 w 7034401"/>
              <a:gd name="connsiteY1" fmla="*/ 0 h 6170247"/>
              <a:gd name="connsiteX2" fmla="*/ 7034401 w 7034401"/>
              <a:gd name="connsiteY2" fmla="*/ 5102110 h 6170247"/>
              <a:gd name="connsiteX3" fmla="*/ 6922170 w 7034401"/>
              <a:gd name="connsiteY3" fmla="*/ 5204112 h 6170247"/>
              <a:gd name="connsiteX4" fmla="*/ 4230915 w 7034401"/>
              <a:gd name="connsiteY4" fmla="*/ 6170247 h 6170247"/>
              <a:gd name="connsiteX5" fmla="*/ 0 w 7034401"/>
              <a:gd name="connsiteY5" fmla="*/ 1939332 h 6170247"/>
              <a:gd name="connsiteX6" fmla="*/ 417215 w 7034401"/>
              <a:gd name="connsiteY6" fmla="*/ 105055 h 617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4401" h="6170247">
                <a:moveTo>
                  <a:pt x="471021" y="0"/>
                </a:moveTo>
                <a:lnTo>
                  <a:pt x="7034401" y="0"/>
                </a:lnTo>
                <a:lnTo>
                  <a:pt x="7034401" y="5102110"/>
                </a:lnTo>
                <a:lnTo>
                  <a:pt x="6922170" y="5204112"/>
                </a:lnTo>
                <a:cubicBezTo>
                  <a:pt x="6190818" y="5807677"/>
                  <a:pt x="5253208" y="6170247"/>
                  <a:pt x="4230915" y="6170247"/>
                </a:cubicBezTo>
                <a:cubicBezTo>
                  <a:pt x="1894245" y="6170247"/>
                  <a:pt x="0" y="4276002"/>
                  <a:pt x="0" y="1939332"/>
                </a:cubicBezTo>
                <a:cubicBezTo>
                  <a:pt x="0" y="1282144"/>
                  <a:pt x="149838" y="659952"/>
                  <a:pt x="417215" y="105055"/>
                </a:cubicBezTo>
                <a:close/>
              </a:path>
            </a:pathLst>
          </a:custGeom>
        </p:spPr>
        <p:txBody>
          <a:bodyPr wrap="square">
            <a:noAutofit/>
          </a:bodyPr>
          <a:lstStyle>
            <a:lvl1pPr>
              <a:defRPr sz="1200"/>
            </a:lvl1pPr>
          </a:lstStyle>
          <a:p>
            <a:endParaRPr lang="en-ID"/>
          </a:p>
        </p:txBody>
      </p:sp>
      <p:sp>
        <p:nvSpPr>
          <p:cNvPr id="6" name="Picture Placeholder 5">
            <a:extLst>
              <a:ext uri="{FF2B5EF4-FFF2-40B4-BE49-F238E27FC236}">
                <a16:creationId xmlns:a16="http://schemas.microsoft.com/office/drawing/2014/main" id="{2CFE499E-5F35-46AA-BA92-079350595AF5}"/>
              </a:ext>
            </a:extLst>
          </p:cNvPr>
          <p:cNvSpPr>
            <a:spLocks noGrp="1"/>
          </p:cNvSpPr>
          <p:nvPr>
            <p:ph type="pic" sz="quarter" idx="11"/>
          </p:nvPr>
        </p:nvSpPr>
        <p:spPr>
          <a:xfrm>
            <a:off x="1581352" y="1110686"/>
            <a:ext cx="1974437" cy="1974437"/>
          </a:xfrm>
          <a:custGeom>
            <a:avLst/>
            <a:gdLst>
              <a:gd name="connsiteX0" fmla="*/ 998580 w 1974437"/>
              <a:gd name="connsiteY0" fmla="*/ 18 h 1974437"/>
              <a:gd name="connsiteX1" fmla="*/ 1180050 w 1974437"/>
              <a:gd name="connsiteY1" fmla="*/ 77644 h 1974437"/>
              <a:gd name="connsiteX2" fmla="*/ 1900991 w 1974437"/>
              <a:gd name="connsiteY2" fmla="*/ 815372 h 1974437"/>
              <a:gd name="connsiteX3" fmla="*/ 1896795 w 1974437"/>
              <a:gd name="connsiteY3" fmla="*/ 1180050 h 1974437"/>
              <a:gd name="connsiteX4" fmla="*/ 1159066 w 1974437"/>
              <a:gd name="connsiteY4" fmla="*/ 1900991 h 1974437"/>
              <a:gd name="connsiteX5" fmla="*/ 794388 w 1974437"/>
              <a:gd name="connsiteY5" fmla="*/ 1896795 h 1974437"/>
              <a:gd name="connsiteX6" fmla="*/ 73447 w 1974437"/>
              <a:gd name="connsiteY6" fmla="*/ 1159066 h 1974437"/>
              <a:gd name="connsiteX7" fmla="*/ 77643 w 1974437"/>
              <a:gd name="connsiteY7" fmla="*/ 794389 h 1974437"/>
              <a:gd name="connsiteX8" fmla="*/ 815372 w 1974437"/>
              <a:gd name="connsiteY8" fmla="*/ 73447 h 1974437"/>
              <a:gd name="connsiteX9" fmla="*/ 998580 w 1974437"/>
              <a:gd name="connsiteY9" fmla="*/ 18 h 197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437" h="1974437">
                <a:moveTo>
                  <a:pt x="998580" y="18"/>
                </a:moveTo>
                <a:cubicBezTo>
                  <a:pt x="1064574" y="777"/>
                  <a:pt x="1130278" y="26713"/>
                  <a:pt x="1180050" y="77644"/>
                </a:cubicBezTo>
                <a:lnTo>
                  <a:pt x="1900991" y="815372"/>
                </a:lnTo>
                <a:cubicBezTo>
                  <a:pt x="2000535" y="917234"/>
                  <a:pt x="1998656" y="1080506"/>
                  <a:pt x="1896795" y="1180050"/>
                </a:cubicBezTo>
                <a:lnTo>
                  <a:pt x="1159066" y="1900991"/>
                </a:lnTo>
                <a:cubicBezTo>
                  <a:pt x="1057204" y="2000536"/>
                  <a:pt x="893932" y="1998657"/>
                  <a:pt x="794388" y="1896795"/>
                </a:cubicBezTo>
                <a:lnTo>
                  <a:pt x="73447" y="1159066"/>
                </a:lnTo>
                <a:cubicBezTo>
                  <a:pt x="-26097" y="1057204"/>
                  <a:pt x="-24218" y="893933"/>
                  <a:pt x="77643" y="794389"/>
                </a:cubicBezTo>
                <a:lnTo>
                  <a:pt x="815372" y="73447"/>
                </a:lnTo>
                <a:cubicBezTo>
                  <a:pt x="866303" y="23675"/>
                  <a:pt x="932587" y="-742"/>
                  <a:pt x="998580" y="18"/>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51970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0" y="704851"/>
            <a:ext cx="5413900" cy="5448299"/>
          </a:xfrm>
        </p:spPr>
        <p:txBody>
          <a:bodyPr>
            <a:normAutofit/>
          </a:bodyPr>
          <a:lstStyle>
            <a:lvl1pPr>
              <a:defRPr sz="1200"/>
            </a:lvl1pPr>
          </a:lstStyle>
          <a:p>
            <a:endParaRPr lang="en-ID"/>
          </a:p>
        </p:txBody>
      </p:sp>
    </p:spTree>
    <p:extLst>
      <p:ext uri="{BB962C8B-B14F-4D97-AF65-F5344CB8AC3E}">
        <p14:creationId xmlns:p14="http://schemas.microsoft.com/office/powerpoint/2010/main" val="58009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C6DEEA3-DC12-4C6C-8B9D-BEBED6319D6D}"/>
              </a:ext>
            </a:extLst>
          </p:cNvPr>
          <p:cNvSpPr>
            <a:spLocks noGrp="1"/>
          </p:cNvSpPr>
          <p:nvPr>
            <p:ph type="pic" sz="quarter" idx="10"/>
          </p:nvPr>
        </p:nvSpPr>
        <p:spPr>
          <a:xfrm>
            <a:off x="-46654" y="0"/>
            <a:ext cx="6009980" cy="6858000"/>
          </a:xfrm>
          <a:custGeom>
            <a:avLst/>
            <a:gdLst>
              <a:gd name="connsiteX0" fmla="*/ 2384652 w 6009980"/>
              <a:gd name="connsiteY0" fmla="*/ 451569 h 6858000"/>
              <a:gd name="connsiteX1" fmla="*/ 2618316 w 6009980"/>
              <a:gd name="connsiteY1" fmla="*/ 531231 h 6858000"/>
              <a:gd name="connsiteX2" fmla="*/ 2111554 w 6009980"/>
              <a:gd name="connsiteY2" fmla="*/ 3116162 h 6858000"/>
              <a:gd name="connsiteX3" fmla="*/ 1014099 w 6009980"/>
              <a:gd name="connsiteY3" fmla="*/ 3541867 h 6858000"/>
              <a:gd name="connsiteX4" fmla="*/ 749596 w 6009980"/>
              <a:gd name="connsiteY4" fmla="*/ 1326662 h 6858000"/>
              <a:gd name="connsiteX5" fmla="*/ 2384652 w 6009980"/>
              <a:gd name="connsiteY5" fmla="*/ 451569 h 6858000"/>
              <a:gd name="connsiteX6" fmla="*/ 3236368 w 6009980"/>
              <a:gd name="connsiteY6" fmla="*/ 0 h 6858000"/>
              <a:gd name="connsiteX7" fmla="*/ 6009980 w 6009980"/>
              <a:gd name="connsiteY7" fmla="*/ 1 h 6858000"/>
              <a:gd name="connsiteX8" fmla="*/ 6002034 w 6009980"/>
              <a:gd name="connsiteY8" fmla="*/ 138033 h 6858000"/>
              <a:gd name="connsiteX9" fmla="*/ 5185644 w 6009980"/>
              <a:gd name="connsiteY9" fmla="*/ 4028742 h 6858000"/>
              <a:gd name="connsiteX10" fmla="*/ 3610387 w 6009980"/>
              <a:gd name="connsiteY10" fmla="*/ 6541126 h 6858000"/>
              <a:gd name="connsiteX11" fmla="*/ 3300105 w 6009980"/>
              <a:gd name="connsiteY11" fmla="*/ 6772374 h 6858000"/>
              <a:gd name="connsiteX12" fmla="*/ 3175323 w 6009980"/>
              <a:gd name="connsiteY12" fmla="*/ 6858000 h 6858000"/>
              <a:gd name="connsiteX13" fmla="*/ 0 w 6009980"/>
              <a:gd name="connsiteY13" fmla="*/ 6858000 h 6858000"/>
              <a:gd name="connsiteX14" fmla="*/ 1 w 6009980"/>
              <a:gd name="connsiteY14" fmla="*/ 3807185 h 6858000"/>
              <a:gd name="connsiteX15" fmla="*/ 58315 w 6009980"/>
              <a:gd name="connsiteY15" fmla="*/ 3807482 h 6858000"/>
              <a:gd name="connsiteX16" fmla="*/ 2105660 w 6009980"/>
              <a:gd name="connsiteY16" fmla="*/ 3541916 h 6858000"/>
              <a:gd name="connsiteX17" fmla="*/ 3218112 w 6009980"/>
              <a:gd name="connsiteY17" fmla="*/ 37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980" h="6858000">
                <a:moveTo>
                  <a:pt x="2384652" y="451569"/>
                </a:moveTo>
                <a:cubicBezTo>
                  <a:pt x="2492927" y="450962"/>
                  <a:pt x="2575754" y="475309"/>
                  <a:pt x="2618316" y="531231"/>
                </a:cubicBezTo>
                <a:cubicBezTo>
                  <a:pt x="2845309" y="829481"/>
                  <a:pt x="2378923" y="2614389"/>
                  <a:pt x="2111554" y="3116162"/>
                </a:cubicBezTo>
                <a:cubicBezTo>
                  <a:pt x="1844185" y="3617934"/>
                  <a:pt x="1241093" y="3840118"/>
                  <a:pt x="1014099" y="3541867"/>
                </a:cubicBezTo>
                <a:cubicBezTo>
                  <a:pt x="787107" y="3243618"/>
                  <a:pt x="480244" y="1820481"/>
                  <a:pt x="749596" y="1326662"/>
                </a:cubicBezTo>
                <a:cubicBezTo>
                  <a:pt x="968445" y="925434"/>
                  <a:pt x="1915461" y="454201"/>
                  <a:pt x="2384652" y="451569"/>
                </a:cubicBezTo>
                <a:close/>
                <a:moveTo>
                  <a:pt x="3236368" y="0"/>
                </a:moveTo>
                <a:lnTo>
                  <a:pt x="6009980" y="1"/>
                </a:lnTo>
                <a:lnTo>
                  <a:pt x="6002034" y="138033"/>
                </a:lnTo>
                <a:cubicBezTo>
                  <a:pt x="5921515" y="1296624"/>
                  <a:pt x="5477110" y="3118458"/>
                  <a:pt x="5185644" y="4028742"/>
                </a:cubicBezTo>
                <a:cubicBezTo>
                  <a:pt x="4797022" y="5242456"/>
                  <a:pt x="4554629" y="5908885"/>
                  <a:pt x="3610387" y="6541126"/>
                </a:cubicBezTo>
                <a:cubicBezTo>
                  <a:pt x="3522037" y="6611360"/>
                  <a:pt x="3417259" y="6689753"/>
                  <a:pt x="3300105" y="6772374"/>
                </a:cubicBezTo>
                <a:lnTo>
                  <a:pt x="3175323" y="6858000"/>
                </a:lnTo>
                <a:lnTo>
                  <a:pt x="0" y="6858000"/>
                </a:lnTo>
                <a:lnTo>
                  <a:pt x="1" y="3807185"/>
                </a:lnTo>
                <a:lnTo>
                  <a:pt x="58315" y="3807482"/>
                </a:lnTo>
                <a:cubicBezTo>
                  <a:pt x="750983" y="3828603"/>
                  <a:pt x="1665165" y="4000696"/>
                  <a:pt x="2105660" y="3541916"/>
                </a:cubicBezTo>
                <a:cubicBezTo>
                  <a:pt x="2722356" y="2899625"/>
                  <a:pt x="2783986" y="984198"/>
                  <a:pt x="3218112" y="37157"/>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59939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1262711-4568-435C-8715-9D47C94DDE14}"/>
              </a:ext>
            </a:extLst>
          </p:cNvPr>
          <p:cNvSpPr>
            <a:spLocks noGrp="1"/>
          </p:cNvSpPr>
          <p:nvPr>
            <p:ph type="pic" sz="quarter" idx="10"/>
          </p:nvPr>
        </p:nvSpPr>
        <p:spPr>
          <a:xfrm>
            <a:off x="-323850" y="-381000"/>
            <a:ext cx="5305425" cy="7239000"/>
          </a:xfrm>
          <a:custGeom>
            <a:avLst/>
            <a:gdLst>
              <a:gd name="connsiteX0" fmla="*/ 4248142 w 5305425"/>
              <a:gd name="connsiteY0" fmla="*/ 2305050 h 7239000"/>
              <a:gd name="connsiteX1" fmla="*/ 5305425 w 5305425"/>
              <a:gd name="connsiteY1" fmla="*/ 2305050 h 7239000"/>
              <a:gd name="connsiteX2" fmla="*/ 3581408 w 5305425"/>
              <a:gd name="connsiteY2" fmla="*/ 7239000 h 7239000"/>
              <a:gd name="connsiteX3" fmla="*/ 2524125 w 5305425"/>
              <a:gd name="connsiteY3" fmla="*/ 7239000 h 7239000"/>
              <a:gd name="connsiteX4" fmla="*/ 2409817 w 5305425"/>
              <a:gd name="connsiteY4" fmla="*/ 1200150 h 7239000"/>
              <a:gd name="connsiteX5" fmla="*/ 3467100 w 5305425"/>
              <a:gd name="connsiteY5" fmla="*/ 1200150 h 7239000"/>
              <a:gd name="connsiteX6" fmla="*/ 1743083 w 5305425"/>
              <a:gd name="connsiteY6" fmla="*/ 6134100 h 7239000"/>
              <a:gd name="connsiteX7" fmla="*/ 685800 w 5305425"/>
              <a:gd name="connsiteY7" fmla="*/ 6134100 h 7239000"/>
              <a:gd name="connsiteX8" fmla="*/ 3667117 w 5305425"/>
              <a:gd name="connsiteY8" fmla="*/ 781050 h 7239000"/>
              <a:gd name="connsiteX9" fmla="*/ 4724400 w 5305425"/>
              <a:gd name="connsiteY9" fmla="*/ 781050 h 7239000"/>
              <a:gd name="connsiteX10" fmla="*/ 3000383 w 5305425"/>
              <a:gd name="connsiteY10" fmla="*/ 5715000 h 7239000"/>
              <a:gd name="connsiteX11" fmla="*/ 1943100 w 5305425"/>
              <a:gd name="connsiteY11" fmla="*/ 5715000 h 7239000"/>
              <a:gd name="connsiteX12" fmla="*/ 1724017 w 5305425"/>
              <a:gd name="connsiteY12" fmla="*/ 0 h 7239000"/>
              <a:gd name="connsiteX13" fmla="*/ 2781300 w 5305425"/>
              <a:gd name="connsiteY13" fmla="*/ 0 h 7239000"/>
              <a:gd name="connsiteX14" fmla="*/ 1057283 w 5305425"/>
              <a:gd name="connsiteY14" fmla="*/ 4933950 h 7239000"/>
              <a:gd name="connsiteX15" fmla="*/ 0 w 5305425"/>
              <a:gd name="connsiteY15" fmla="*/ 4933950 h 72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5425" h="7239000">
                <a:moveTo>
                  <a:pt x="4248142" y="2305050"/>
                </a:moveTo>
                <a:lnTo>
                  <a:pt x="5305425" y="2305050"/>
                </a:lnTo>
                <a:lnTo>
                  <a:pt x="3581408" y="7239000"/>
                </a:lnTo>
                <a:lnTo>
                  <a:pt x="2524125" y="7239000"/>
                </a:lnTo>
                <a:close/>
                <a:moveTo>
                  <a:pt x="2409817" y="1200150"/>
                </a:moveTo>
                <a:lnTo>
                  <a:pt x="3467100" y="1200150"/>
                </a:lnTo>
                <a:lnTo>
                  <a:pt x="1743083" y="6134100"/>
                </a:lnTo>
                <a:lnTo>
                  <a:pt x="685800" y="6134100"/>
                </a:lnTo>
                <a:close/>
                <a:moveTo>
                  <a:pt x="3667117" y="781050"/>
                </a:moveTo>
                <a:lnTo>
                  <a:pt x="4724400" y="781050"/>
                </a:lnTo>
                <a:lnTo>
                  <a:pt x="3000383" y="5715000"/>
                </a:lnTo>
                <a:lnTo>
                  <a:pt x="1943100" y="5715000"/>
                </a:lnTo>
                <a:close/>
                <a:moveTo>
                  <a:pt x="1724017" y="0"/>
                </a:moveTo>
                <a:lnTo>
                  <a:pt x="2781300" y="0"/>
                </a:lnTo>
                <a:lnTo>
                  <a:pt x="1057283" y="4933950"/>
                </a:lnTo>
                <a:lnTo>
                  <a:pt x="0" y="4933950"/>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44326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FE6347-9C0C-46F6-864F-A1358A979B91}"/>
              </a:ext>
            </a:extLst>
          </p:cNvPr>
          <p:cNvSpPr>
            <a:spLocks noGrp="1"/>
          </p:cNvSpPr>
          <p:nvPr>
            <p:ph type="pic" sz="quarter" idx="10"/>
          </p:nvPr>
        </p:nvSpPr>
        <p:spPr>
          <a:xfrm>
            <a:off x="149846" y="-454933"/>
            <a:ext cx="4842881" cy="7763740"/>
          </a:xfrm>
          <a:custGeom>
            <a:avLst/>
            <a:gdLst>
              <a:gd name="connsiteX0" fmla="*/ 2594473 w 4842881"/>
              <a:gd name="connsiteY0" fmla="*/ 3718702 h 7763740"/>
              <a:gd name="connsiteX1" fmla="*/ 2709535 w 4842881"/>
              <a:gd name="connsiteY1" fmla="*/ 3734311 h 7763740"/>
              <a:gd name="connsiteX2" fmla="*/ 2889911 w 4842881"/>
              <a:gd name="connsiteY2" fmla="*/ 4106434 h 7763740"/>
              <a:gd name="connsiteX3" fmla="*/ 1688860 w 4842881"/>
              <a:gd name="connsiteY3" fmla="*/ 7567122 h 7763740"/>
              <a:gd name="connsiteX4" fmla="*/ 1316737 w 4842881"/>
              <a:gd name="connsiteY4" fmla="*/ 7747497 h 7763740"/>
              <a:gd name="connsiteX5" fmla="*/ 1136362 w 4842881"/>
              <a:gd name="connsiteY5" fmla="*/ 7375374 h 7763740"/>
              <a:gd name="connsiteX6" fmla="*/ 2337413 w 4842881"/>
              <a:gd name="connsiteY6" fmla="*/ 3914686 h 7763740"/>
              <a:gd name="connsiteX7" fmla="*/ 2594473 w 4842881"/>
              <a:gd name="connsiteY7" fmla="*/ 3718702 h 7763740"/>
              <a:gd name="connsiteX8" fmla="*/ 2881170 w 4842881"/>
              <a:gd name="connsiteY8" fmla="*/ 951911 h 7763740"/>
              <a:gd name="connsiteX9" fmla="*/ 2996232 w 4842881"/>
              <a:gd name="connsiteY9" fmla="*/ 967520 h 7763740"/>
              <a:gd name="connsiteX10" fmla="*/ 3176608 w 4842881"/>
              <a:gd name="connsiteY10" fmla="*/ 1339643 h 7763740"/>
              <a:gd name="connsiteX11" fmla="*/ 1475947 w 4842881"/>
              <a:gd name="connsiteY11" fmla="*/ 6239899 h 7763740"/>
              <a:gd name="connsiteX12" fmla="*/ 1103824 w 4842881"/>
              <a:gd name="connsiteY12" fmla="*/ 6420274 h 7763740"/>
              <a:gd name="connsiteX13" fmla="*/ 923448 w 4842881"/>
              <a:gd name="connsiteY13" fmla="*/ 6048151 h 7763740"/>
              <a:gd name="connsiteX14" fmla="*/ 2624109 w 4842881"/>
              <a:gd name="connsiteY14" fmla="*/ 1147896 h 7763740"/>
              <a:gd name="connsiteX15" fmla="*/ 2881170 w 4842881"/>
              <a:gd name="connsiteY15" fmla="*/ 951911 h 7763740"/>
              <a:gd name="connsiteX16" fmla="*/ 3637945 w 4842881"/>
              <a:gd name="connsiteY16" fmla="*/ 729659 h 7763740"/>
              <a:gd name="connsiteX17" fmla="*/ 3753008 w 4842881"/>
              <a:gd name="connsiteY17" fmla="*/ 745269 h 7763740"/>
              <a:gd name="connsiteX18" fmla="*/ 3933383 w 4842881"/>
              <a:gd name="connsiteY18" fmla="*/ 1117392 h 7763740"/>
              <a:gd name="connsiteX19" fmla="*/ 3125978 w 4842881"/>
              <a:gd name="connsiteY19" fmla="*/ 3443836 h 7763740"/>
              <a:gd name="connsiteX20" fmla="*/ 2753855 w 4842881"/>
              <a:gd name="connsiteY20" fmla="*/ 3624211 h 7763740"/>
              <a:gd name="connsiteX21" fmla="*/ 2573479 w 4842881"/>
              <a:gd name="connsiteY21" fmla="*/ 3252089 h 7763740"/>
              <a:gd name="connsiteX22" fmla="*/ 3380885 w 4842881"/>
              <a:gd name="connsiteY22" fmla="*/ 925644 h 7763740"/>
              <a:gd name="connsiteX23" fmla="*/ 3637945 w 4842881"/>
              <a:gd name="connsiteY23" fmla="*/ 729659 h 7763740"/>
              <a:gd name="connsiteX24" fmla="*/ 4531199 w 4842881"/>
              <a:gd name="connsiteY24" fmla="*/ 89450 h 7763740"/>
              <a:gd name="connsiteX25" fmla="*/ 4646262 w 4842881"/>
              <a:gd name="connsiteY25" fmla="*/ 105060 h 7763740"/>
              <a:gd name="connsiteX26" fmla="*/ 4826638 w 4842881"/>
              <a:gd name="connsiteY26" fmla="*/ 477183 h 7763740"/>
              <a:gd name="connsiteX27" fmla="*/ 4221604 w 4842881"/>
              <a:gd name="connsiteY27" fmla="*/ 2220515 h 7763740"/>
              <a:gd name="connsiteX28" fmla="*/ 4235527 w 4842881"/>
              <a:gd name="connsiteY28" fmla="*/ 2201620 h 7763740"/>
              <a:gd name="connsiteX29" fmla="*/ 4548622 w 4842881"/>
              <a:gd name="connsiteY29" fmla="*/ 2121240 h 7763740"/>
              <a:gd name="connsiteX30" fmla="*/ 4728998 w 4842881"/>
              <a:gd name="connsiteY30" fmla="*/ 2493363 h 7763740"/>
              <a:gd name="connsiteX31" fmla="*/ 3296834 w 4842881"/>
              <a:gd name="connsiteY31" fmla="*/ 6619973 h 7763740"/>
              <a:gd name="connsiteX32" fmla="*/ 2924711 w 4842881"/>
              <a:gd name="connsiteY32" fmla="*/ 6800348 h 7763740"/>
              <a:gd name="connsiteX33" fmla="*/ 2744336 w 4842881"/>
              <a:gd name="connsiteY33" fmla="*/ 6428225 h 7763740"/>
              <a:gd name="connsiteX34" fmla="*/ 3080871 w 4842881"/>
              <a:gd name="connsiteY34" fmla="*/ 5458540 h 7763740"/>
              <a:gd name="connsiteX35" fmla="*/ 3066949 w 4842881"/>
              <a:gd name="connsiteY35" fmla="*/ 5477433 h 7763740"/>
              <a:gd name="connsiteX36" fmla="*/ 2753853 w 4842881"/>
              <a:gd name="connsiteY36" fmla="*/ 5557815 h 7763740"/>
              <a:gd name="connsiteX37" fmla="*/ 2573478 w 4842881"/>
              <a:gd name="connsiteY37" fmla="*/ 5185692 h 7763740"/>
              <a:gd name="connsiteX38" fmla="*/ 4274139 w 4842881"/>
              <a:gd name="connsiteY38" fmla="*/ 285435 h 7763740"/>
              <a:gd name="connsiteX39" fmla="*/ 4531199 w 4842881"/>
              <a:gd name="connsiteY39" fmla="*/ 89450 h 7763740"/>
              <a:gd name="connsiteX40" fmla="*/ 2543195 w 4842881"/>
              <a:gd name="connsiteY40" fmla="*/ 635 h 7763740"/>
              <a:gd name="connsiteX41" fmla="*/ 2658258 w 4842881"/>
              <a:gd name="connsiteY41" fmla="*/ 16243 h 7763740"/>
              <a:gd name="connsiteX42" fmla="*/ 2838634 w 4842881"/>
              <a:gd name="connsiteY42" fmla="*/ 388366 h 7763740"/>
              <a:gd name="connsiteX43" fmla="*/ 1406471 w 4842881"/>
              <a:gd name="connsiteY43" fmla="*/ 4514975 h 7763740"/>
              <a:gd name="connsiteX44" fmla="*/ 1034348 w 4842881"/>
              <a:gd name="connsiteY44" fmla="*/ 4695351 h 7763740"/>
              <a:gd name="connsiteX45" fmla="*/ 867091 w 4842881"/>
              <a:gd name="connsiteY45" fmla="*/ 4546647 h 7763740"/>
              <a:gd name="connsiteX46" fmla="*/ 867084 w 4842881"/>
              <a:gd name="connsiteY46" fmla="*/ 4546627 h 7763740"/>
              <a:gd name="connsiteX47" fmla="*/ 692545 w 4842881"/>
              <a:gd name="connsiteY47" fmla="*/ 5049541 h 7763740"/>
              <a:gd name="connsiteX48" fmla="*/ 320422 w 4842881"/>
              <a:gd name="connsiteY48" fmla="*/ 5229916 h 7763740"/>
              <a:gd name="connsiteX49" fmla="*/ 140047 w 4842881"/>
              <a:gd name="connsiteY49" fmla="*/ 4857793 h 7763740"/>
              <a:gd name="connsiteX50" fmla="*/ 480958 w 4842881"/>
              <a:gd name="connsiteY50" fmla="*/ 3875498 h 7763740"/>
              <a:gd name="connsiteX51" fmla="*/ 467959 w 4842881"/>
              <a:gd name="connsiteY51" fmla="*/ 3887354 h 7763740"/>
              <a:gd name="connsiteX52" fmla="*/ 196619 w 4842881"/>
              <a:gd name="connsiteY52" fmla="*/ 3929649 h 7763740"/>
              <a:gd name="connsiteX53" fmla="*/ 16244 w 4842881"/>
              <a:gd name="connsiteY53" fmla="*/ 3557526 h 7763740"/>
              <a:gd name="connsiteX54" fmla="*/ 543264 w 4842881"/>
              <a:gd name="connsiteY54" fmla="*/ 2038982 h 7763740"/>
              <a:gd name="connsiteX55" fmla="*/ 476275 w 4842881"/>
              <a:gd name="connsiteY55" fmla="*/ 2089226 h 7763740"/>
              <a:gd name="connsiteX56" fmla="*/ 292332 w 4842881"/>
              <a:gd name="connsiteY56" fmla="*/ 2100027 h 7763740"/>
              <a:gd name="connsiteX57" fmla="*/ 143827 w 4842881"/>
              <a:gd name="connsiteY57" fmla="*/ 1793654 h 7763740"/>
              <a:gd name="connsiteX58" fmla="*/ 701804 w 4842881"/>
              <a:gd name="connsiteY58" fmla="*/ 185909 h 7763740"/>
              <a:gd name="connsiteX59" fmla="*/ 913445 w 4842881"/>
              <a:gd name="connsiteY59" fmla="*/ 24552 h 7763740"/>
              <a:gd name="connsiteX60" fmla="*/ 1008177 w 4842881"/>
              <a:gd name="connsiteY60" fmla="*/ 37404 h 7763740"/>
              <a:gd name="connsiteX61" fmla="*/ 1156683 w 4842881"/>
              <a:gd name="connsiteY61" fmla="*/ 343777 h 7763740"/>
              <a:gd name="connsiteX62" fmla="*/ 883795 w 4842881"/>
              <a:gd name="connsiteY62" fmla="*/ 1130067 h 7763740"/>
              <a:gd name="connsiteX63" fmla="*/ 924432 w 4842881"/>
              <a:gd name="connsiteY63" fmla="*/ 1093003 h 7763740"/>
              <a:gd name="connsiteX64" fmla="*/ 1195772 w 4842881"/>
              <a:gd name="connsiteY64" fmla="*/ 1050708 h 7763740"/>
              <a:gd name="connsiteX65" fmla="*/ 1382572 w 4842881"/>
              <a:gd name="connsiteY65" fmla="*/ 1252003 h 7763740"/>
              <a:gd name="connsiteX66" fmla="*/ 1385432 w 4842881"/>
              <a:gd name="connsiteY66" fmla="*/ 1269363 h 7763740"/>
              <a:gd name="connsiteX67" fmla="*/ 1572210 w 4842881"/>
              <a:gd name="connsiteY67" fmla="*/ 731183 h 7763740"/>
              <a:gd name="connsiteX68" fmla="*/ 1944333 w 4842881"/>
              <a:gd name="connsiteY68" fmla="*/ 550808 h 7763740"/>
              <a:gd name="connsiteX69" fmla="*/ 2111589 w 4842881"/>
              <a:gd name="connsiteY69" fmla="*/ 699513 h 7763740"/>
              <a:gd name="connsiteX70" fmla="*/ 2111596 w 4842881"/>
              <a:gd name="connsiteY70" fmla="*/ 699533 h 7763740"/>
              <a:gd name="connsiteX71" fmla="*/ 2286135 w 4842881"/>
              <a:gd name="connsiteY71" fmla="*/ 196618 h 7763740"/>
              <a:gd name="connsiteX72" fmla="*/ 2543195 w 4842881"/>
              <a:gd name="connsiteY72" fmla="*/ 635 h 776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42881" h="7763740">
                <a:moveTo>
                  <a:pt x="2594473" y="3718702"/>
                </a:moveTo>
                <a:cubicBezTo>
                  <a:pt x="2632375" y="3716193"/>
                  <a:pt x="2671393" y="3721074"/>
                  <a:pt x="2709535" y="3734311"/>
                </a:cubicBezTo>
                <a:cubicBezTo>
                  <a:pt x="2862103" y="3787261"/>
                  <a:pt x="2942861" y="3953865"/>
                  <a:pt x="2889911" y="4106434"/>
                </a:cubicBezTo>
                <a:lnTo>
                  <a:pt x="1688860" y="7567122"/>
                </a:lnTo>
                <a:cubicBezTo>
                  <a:pt x="1635910" y="7719690"/>
                  <a:pt x="1469305" y="7800447"/>
                  <a:pt x="1316737" y="7747497"/>
                </a:cubicBezTo>
                <a:cubicBezTo>
                  <a:pt x="1164169" y="7694547"/>
                  <a:pt x="1083412" y="7527943"/>
                  <a:pt x="1136362" y="7375374"/>
                </a:cubicBezTo>
                <a:lnTo>
                  <a:pt x="2337413" y="3914686"/>
                </a:lnTo>
                <a:cubicBezTo>
                  <a:pt x="2377125" y="3800260"/>
                  <a:pt x="2480768" y="3726228"/>
                  <a:pt x="2594473" y="3718702"/>
                </a:cubicBezTo>
                <a:close/>
                <a:moveTo>
                  <a:pt x="2881170" y="951911"/>
                </a:moveTo>
                <a:cubicBezTo>
                  <a:pt x="2919071" y="949402"/>
                  <a:pt x="2958090" y="954283"/>
                  <a:pt x="2996232" y="967520"/>
                </a:cubicBezTo>
                <a:cubicBezTo>
                  <a:pt x="3148800" y="1020470"/>
                  <a:pt x="3229557" y="1187075"/>
                  <a:pt x="3176608" y="1339643"/>
                </a:cubicBezTo>
                <a:lnTo>
                  <a:pt x="1475947" y="6239899"/>
                </a:lnTo>
                <a:cubicBezTo>
                  <a:pt x="1422997" y="6392467"/>
                  <a:pt x="1256392" y="6473224"/>
                  <a:pt x="1103824" y="6420274"/>
                </a:cubicBezTo>
                <a:cubicBezTo>
                  <a:pt x="951256" y="6367325"/>
                  <a:pt x="870499" y="6200719"/>
                  <a:pt x="923448" y="6048151"/>
                </a:cubicBezTo>
                <a:lnTo>
                  <a:pt x="2624109" y="1147896"/>
                </a:lnTo>
                <a:cubicBezTo>
                  <a:pt x="2663821" y="1033470"/>
                  <a:pt x="2767465" y="959437"/>
                  <a:pt x="2881170" y="951911"/>
                </a:cubicBezTo>
                <a:close/>
                <a:moveTo>
                  <a:pt x="3637945" y="729659"/>
                </a:moveTo>
                <a:cubicBezTo>
                  <a:pt x="3675847" y="727151"/>
                  <a:pt x="3714866" y="732031"/>
                  <a:pt x="3753008" y="745269"/>
                </a:cubicBezTo>
                <a:cubicBezTo>
                  <a:pt x="3905576" y="798218"/>
                  <a:pt x="3986333" y="964824"/>
                  <a:pt x="3933383" y="1117392"/>
                </a:cubicBezTo>
                <a:lnTo>
                  <a:pt x="3125978" y="3443836"/>
                </a:lnTo>
                <a:cubicBezTo>
                  <a:pt x="3073028" y="3596404"/>
                  <a:pt x="2906423" y="3677161"/>
                  <a:pt x="2753855" y="3624211"/>
                </a:cubicBezTo>
                <a:cubicBezTo>
                  <a:pt x="2601287" y="3571262"/>
                  <a:pt x="2520530" y="3404656"/>
                  <a:pt x="2573479" y="3252089"/>
                </a:cubicBezTo>
                <a:lnTo>
                  <a:pt x="3380885" y="925644"/>
                </a:lnTo>
                <a:cubicBezTo>
                  <a:pt x="3420597" y="811218"/>
                  <a:pt x="3524240" y="737186"/>
                  <a:pt x="3637945" y="729659"/>
                </a:cubicBezTo>
                <a:close/>
                <a:moveTo>
                  <a:pt x="4531199" y="89450"/>
                </a:moveTo>
                <a:cubicBezTo>
                  <a:pt x="4569101" y="86941"/>
                  <a:pt x="4608121" y="91823"/>
                  <a:pt x="4646262" y="105060"/>
                </a:cubicBezTo>
                <a:cubicBezTo>
                  <a:pt x="4798830" y="158009"/>
                  <a:pt x="4879588" y="324615"/>
                  <a:pt x="4826638" y="477183"/>
                </a:cubicBezTo>
                <a:lnTo>
                  <a:pt x="4221604" y="2220515"/>
                </a:lnTo>
                <a:lnTo>
                  <a:pt x="4235527" y="2201620"/>
                </a:lnTo>
                <a:cubicBezTo>
                  <a:pt x="4311874" y="2117025"/>
                  <a:pt x="4434196" y="2081528"/>
                  <a:pt x="4548622" y="2121240"/>
                </a:cubicBezTo>
                <a:cubicBezTo>
                  <a:pt x="4701190" y="2174190"/>
                  <a:pt x="4781947" y="2340795"/>
                  <a:pt x="4728998" y="2493363"/>
                </a:cubicBezTo>
                <a:lnTo>
                  <a:pt x="3296834" y="6619973"/>
                </a:lnTo>
                <a:cubicBezTo>
                  <a:pt x="3243885" y="6772540"/>
                  <a:pt x="3077280" y="6853297"/>
                  <a:pt x="2924711" y="6800348"/>
                </a:cubicBezTo>
                <a:cubicBezTo>
                  <a:pt x="2772144" y="6747399"/>
                  <a:pt x="2691387" y="6580793"/>
                  <a:pt x="2744336" y="6428225"/>
                </a:cubicBezTo>
                <a:lnTo>
                  <a:pt x="3080871" y="5458540"/>
                </a:lnTo>
                <a:lnTo>
                  <a:pt x="3066949" y="5477433"/>
                </a:lnTo>
                <a:cubicBezTo>
                  <a:pt x="2990601" y="5562028"/>
                  <a:pt x="2868280" y="5597527"/>
                  <a:pt x="2753853" y="5557815"/>
                </a:cubicBezTo>
                <a:cubicBezTo>
                  <a:pt x="2601285" y="5504864"/>
                  <a:pt x="2520528" y="5338260"/>
                  <a:pt x="2573478" y="5185692"/>
                </a:cubicBezTo>
                <a:lnTo>
                  <a:pt x="4274139" y="285435"/>
                </a:lnTo>
                <a:cubicBezTo>
                  <a:pt x="4313851" y="171009"/>
                  <a:pt x="4417495" y="96977"/>
                  <a:pt x="4531199" y="89450"/>
                </a:cubicBezTo>
                <a:close/>
                <a:moveTo>
                  <a:pt x="2543195" y="635"/>
                </a:moveTo>
                <a:cubicBezTo>
                  <a:pt x="2581097" y="-1874"/>
                  <a:pt x="2620116" y="3006"/>
                  <a:pt x="2658258" y="16243"/>
                </a:cubicBezTo>
                <a:cubicBezTo>
                  <a:pt x="2810826" y="69193"/>
                  <a:pt x="2891583" y="235798"/>
                  <a:pt x="2838634" y="388366"/>
                </a:cubicBezTo>
                <a:lnTo>
                  <a:pt x="1406471" y="4514975"/>
                </a:lnTo>
                <a:cubicBezTo>
                  <a:pt x="1353521" y="4667543"/>
                  <a:pt x="1186916" y="4748300"/>
                  <a:pt x="1034348" y="4695351"/>
                </a:cubicBezTo>
                <a:cubicBezTo>
                  <a:pt x="958063" y="4668877"/>
                  <a:pt x="899732" y="4613987"/>
                  <a:pt x="867091" y="4546647"/>
                </a:cubicBezTo>
                <a:lnTo>
                  <a:pt x="867084" y="4546627"/>
                </a:lnTo>
                <a:lnTo>
                  <a:pt x="692545" y="5049541"/>
                </a:lnTo>
                <a:cubicBezTo>
                  <a:pt x="639596" y="5202109"/>
                  <a:pt x="472990" y="5282866"/>
                  <a:pt x="320422" y="5229916"/>
                </a:cubicBezTo>
                <a:cubicBezTo>
                  <a:pt x="167854" y="5176967"/>
                  <a:pt x="87097" y="5010361"/>
                  <a:pt x="140047" y="4857793"/>
                </a:cubicBezTo>
                <a:lnTo>
                  <a:pt x="480958" y="3875498"/>
                </a:lnTo>
                <a:lnTo>
                  <a:pt x="467959" y="3887354"/>
                </a:lnTo>
                <a:cubicBezTo>
                  <a:pt x="392813" y="3943607"/>
                  <a:pt x="291974" y="3962743"/>
                  <a:pt x="196619" y="3929649"/>
                </a:cubicBezTo>
                <a:cubicBezTo>
                  <a:pt x="44052" y="3876700"/>
                  <a:pt x="-36706" y="3710094"/>
                  <a:pt x="16244" y="3557526"/>
                </a:cubicBezTo>
                <a:lnTo>
                  <a:pt x="543264" y="2038982"/>
                </a:lnTo>
                <a:lnTo>
                  <a:pt x="476275" y="2089226"/>
                </a:lnTo>
                <a:cubicBezTo>
                  <a:pt x="420833" y="2116101"/>
                  <a:pt x="355138" y="2121824"/>
                  <a:pt x="292332" y="2100027"/>
                </a:cubicBezTo>
                <a:cubicBezTo>
                  <a:pt x="166721" y="2056433"/>
                  <a:pt x="100233" y="1919265"/>
                  <a:pt x="143827" y="1793654"/>
                </a:cubicBezTo>
                <a:lnTo>
                  <a:pt x="701804" y="185909"/>
                </a:lnTo>
                <a:cubicBezTo>
                  <a:pt x="734499" y="91701"/>
                  <a:pt x="819830" y="30750"/>
                  <a:pt x="913445" y="24552"/>
                </a:cubicBezTo>
                <a:cubicBezTo>
                  <a:pt x="944649" y="22487"/>
                  <a:pt x="976774" y="26505"/>
                  <a:pt x="1008177" y="37404"/>
                </a:cubicBezTo>
                <a:cubicBezTo>
                  <a:pt x="1133788" y="80998"/>
                  <a:pt x="1200276" y="218166"/>
                  <a:pt x="1156683" y="343777"/>
                </a:cubicBezTo>
                <a:lnTo>
                  <a:pt x="883795" y="1130067"/>
                </a:lnTo>
                <a:lnTo>
                  <a:pt x="924432" y="1093003"/>
                </a:lnTo>
                <a:cubicBezTo>
                  <a:pt x="999579" y="1036749"/>
                  <a:pt x="1100418" y="1017614"/>
                  <a:pt x="1195772" y="1050708"/>
                </a:cubicBezTo>
                <a:cubicBezTo>
                  <a:pt x="1291127" y="1083801"/>
                  <a:pt x="1358431" y="1161292"/>
                  <a:pt x="1382572" y="1252003"/>
                </a:cubicBezTo>
                <a:lnTo>
                  <a:pt x="1385432" y="1269363"/>
                </a:lnTo>
                <a:lnTo>
                  <a:pt x="1572210" y="731183"/>
                </a:lnTo>
                <a:cubicBezTo>
                  <a:pt x="1625159" y="578615"/>
                  <a:pt x="1791765" y="497858"/>
                  <a:pt x="1944333" y="550808"/>
                </a:cubicBezTo>
                <a:cubicBezTo>
                  <a:pt x="2020616" y="577284"/>
                  <a:pt x="2078947" y="632172"/>
                  <a:pt x="2111589" y="699513"/>
                </a:cubicBezTo>
                <a:lnTo>
                  <a:pt x="2111596" y="699533"/>
                </a:lnTo>
                <a:lnTo>
                  <a:pt x="2286135" y="196618"/>
                </a:lnTo>
                <a:cubicBezTo>
                  <a:pt x="2325847" y="82193"/>
                  <a:pt x="2429491" y="8160"/>
                  <a:pt x="2543195" y="635"/>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1450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4230642-52D2-4811-8744-E2783C7E34DE}"/>
              </a:ext>
            </a:extLst>
          </p:cNvPr>
          <p:cNvSpPr>
            <a:spLocks noGrp="1"/>
          </p:cNvSpPr>
          <p:nvPr>
            <p:ph type="pic" sz="quarter" idx="10"/>
          </p:nvPr>
        </p:nvSpPr>
        <p:spPr>
          <a:xfrm>
            <a:off x="0" y="1"/>
            <a:ext cx="8572518" cy="5821256"/>
          </a:xfrm>
          <a:custGeom>
            <a:avLst/>
            <a:gdLst>
              <a:gd name="connsiteX0" fmla="*/ 8572518 w 8572518"/>
              <a:gd name="connsiteY0" fmla="*/ 0 h 5821256"/>
              <a:gd name="connsiteX1" fmla="*/ 8556433 w 8572518"/>
              <a:gd name="connsiteY1" fmla="*/ 56345 h 5821256"/>
              <a:gd name="connsiteX2" fmla="*/ 8438775 w 8572518"/>
              <a:gd name="connsiteY2" fmla="*/ 313390 h 5821256"/>
              <a:gd name="connsiteX3" fmla="*/ 5617957 w 8572518"/>
              <a:gd name="connsiteY3" fmla="*/ 5130625 h 5821256"/>
              <a:gd name="connsiteX4" fmla="*/ 3708387 w 8572518"/>
              <a:gd name="connsiteY4" fmla="*/ 5629744 h 5821256"/>
              <a:gd name="connsiteX5" fmla="*/ 0 w 8572518"/>
              <a:gd name="connsiteY5" fmla="*/ 3458232 h 5821256"/>
              <a:gd name="connsiteX6" fmla="*/ 0 w 8572518"/>
              <a:gd name="connsiteY6" fmla="*/ 1 h 582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18" h="5821256">
                <a:moveTo>
                  <a:pt x="8572518" y="0"/>
                </a:moveTo>
                <a:lnTo>
                  <a:pt x="8556433" y="56345"/>
                </a:lnTo>
                <a:cubicBezTo>
                  <a:pt x="8526569" y="144139"/>
                  <a:pt x="8487460" y="230248"/>
                  <a:pt x="8438775" y="313390"/>
                </a:cubicBezTo>
                <a:lnTo>
                  <a:pt x="5617957" y="5130625"/>
                </a:lnTo>
                <a:cubicBezTo>
                  <a:pt x="5228472" y="5795766"/>
                  <a:pt x="4373528" y="6019229"/>
                  <a:pt x="3708387" y="5629744"/>
                </a:cubicBezTo>
                <a:lnTo>
                  <a:pt x="0" y="3458232"/>
                </a:lnTo>
                <a:lnTo>
                  <a:pt x="0" y="1"/>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39018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208E276-4701-4FAD-A7AC-EF424F46F9E7}"/>
              </a:ext>
            </a:extLst>
          </p:cNvPr>
          <p:cNvSpPr>
            <a:spLocks noGrp="1"/>
          </p:cNvSpPr>
          <p:nvPr>
            <p:ph type="pic" sz="quarter" idx="11"/>
          </p:nvPr>
        </p:nvSpPr>
        <p:spPr>
          <a:xfrm>
            <a:off x="9144202" y="1138056"/>
            <a:ext cx="1974437" cy="1974437"/>
          </a:xfrm>
          <a:custGeom>
            <a:avLst/>
            <a:gdLst>
              <a:gd name="connsiteX0" fmla="*/ 998580 w 1974437"/>
              <a:gd name="connsiteY0" fmla="*/ 18 h 1974437"/>
              <a:gd name="connsiteX1" fmla="*/ 1180050 w 1974437"/>
              <a:gd name="connsiteY1" fmla="*/ 77644 h 1974437"/>
              <a:gd name="connsiteX2" fmla="*/ 1900991 w 1974437"/>
              <a:gd name="connsiteY2" fmla="*/ 815372 h 1974437"/>
              <a:gd name="connsiteX3" fmla="*/ 1896795 w 1974437"/>
              <a:gd name="connsiteY3" fmla="*/ 1180050 h 1974437"/>
              <a:gd name="connsiteX4" fmla="*/ 1159066 w 1974437"/>
              <a:gd name="connsiteY4" fmla="*/ 1900991 h 1974437"/>
              <a:gd name="connsiteX5" fmla="*/ 794388 w 1974437"/>
              <a:gd name="connsiteY5" fmla="*/ 1896795 h 1974437"/>
              <a:gd name="connsiteX6" fmla="*/ 73447 w 1974437"/>
              <a:gd name="connsiteY6" fmla="*/ 1159066 h 1974437"/>
              <a:gd name="connsiteX7" fmla="*/ 77643 w 1974437"/>
              <a:gd name="connsiteY7" fmla="*/ 794389 h 1974437"/>
              <a:gd name="connsiteX8" fmla="*/ 815372 w 1974437"/>
              <a:gd name="connsiteY8" fmla="*/ 73447 h 1974437"/>
              <a:gd name="connsiteX9" fmla="*/ 998580 w 1974437"/>
              <a:gd name="connsiteY9" fmla="*/ 18 h 197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437" h="1974437">
                <a:moveTo>
                  <a:pt x="998580" y="18"/>
                </a:moveTo>
                <a:cubicBezTo>
                  <a:pt x="1064574" y="777"/>
                  <a:pt x="1130278" y="26713"/>
                  <a:pt x="1180050" y="77644"/>
                </a:cubicBezTo>
                <a:lnTo>
                  <a:pt x="1900991" y="815372"/>
                </a:lnTo>
                <a:cubicBezTo>
                  <a:pt x="2000535" y="917234"/>
                  <a:pt x="1998656" y="1080506"/>
                  <a:pt x="1896795" y="1180050"/>
                </a:cubicBezTo>
                <a:lnTo>
                  <a:pt x="1159066" y="1900991"/>
                </a:lnTo>
                <a:cubicBezTo>
                  <a:pt x="1057204" y="2000536"/>
                  <a:pt x="893932" y="1998657"/>
                  <a:pt x="794388" y="1896795"/>
                </a:cubicBezTo>
                <a:lnTo>
                  <a:pt x="73447" y="1159066"/>
                </a:lnTo>
                <a:cubicBezTo>
                  <a:pt x="-26097" y="1057204"/>
                  <a:pt x="-24218" y="893933"/>
                  <a:pt x="77643" y="794389"/>
                </a:cubicBezTo>
                <a:lnTo>
                  <a:pt x="815372" y="73447"/>
                </a:lnTo>
                <a:cubicBezTo>
                  <a:pt x="866303" y="23675"/>
                  <a:pt x="932587" y="-742"/>
                  <a:pt x="998580" y="18"/>
                </a:cubicBezTo>
                <a:close/>
              </a:path>
            </a:pathLst>
          </a:custGeom>
        </p:spPr>
        <p:txBody>
          <a:bodyPr wrap="square">
            <a:noAutofit/>
          </a:bodyPr>
          <a:lstStyle>
            <a:lvl1pPr>
              <a:defRPr sz="1200"/>
            </a:lvl1pPr>
          </a:lstStyle>
          <a:p>
            <a:endParaRPr lang="en-ID"/>
          </a:p>
        </p:txBody>
      </p:sp>
      <p:sp>
        <p:nvSpPr>
          <p:cNvPr id="8" name="Picture Placeholder 7">
            <a:extLst>
              <a:ext uri="{FF2B5EF4-FFF2-40B4-BE49-F238E27FC236}">
                <a16:creationId xmlns:a16="http://schemas.microsoft.com/office/drawing/2014/main" id="{A4444EC4-D214-44D8-9DBB-562DCDE51FFA}"/>
              </a:ext>
            </a:extLst>
          </p:cNvPr>
          <p:cNvSpPr>
            <a:spLocks noGrp="1"/>
          </p:cNvSpPr>
          <p:nvPr>
            <p:ph type="pic" sz="quarter" idx="10"/>
          </p:nvPr>
        </p:nvSpPr>
        <p:spPr>
          <a:xfrm>
            <a:off x="4677018" y="789709"/>
            <a:ext cx="3428199" cy="5278581"/>
          </a:xfrm>
        </p:spPr>
        <p:txBody>
          <a:bodyPr>
            <a:normAutofit/>
          </a:bodyPr>
          <a:lstStyle>
            <a:lvl1pPr>
              <a:defRPr sz="1200"/>
            </a:lvl1pPr>
          </a:lstStyle>
          <a:p>
            <a:endParaRPr lang="en-ID"/>
          </a:p>
        </p:txBody>
      </p:sp>
    </p:spTree>
    <p:extLst>
      <p:ext uri="{BB962C8B-B14F-4D97-AF65-F5344CB8AC3E}">
        <p14:creationId xmlns:p14="http://schemas.microsoft.com/office/powerpoint/2010/main" val="384699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AA23E-42AC-4677-8AC8-011AAEE9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640C39E-C702-4ABA-8C9F-E88F4E73F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505404A-43AD-467E-B8EC-B94C4EC3B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E066E1F-2A9A-4F08-8604-4697C4E0ED36}" type="datetimeFigureOut">
              <a:rPr lang="en-ID" smtClean="0"/>
              <a:pPr/>
              <a:t>09/02/24</a:t>
            </a:fld>
            <a:endParaRPr lang="en-ID"/>
          </a:p>
        </p:txBody>
      </p:sp>
      <p:sp>
        <p:nvSpPr>
          <p:cNvPr id="5" name="Footer Placeholder 4">
            <a:extLst>
              <a:ext uri="{FF2B5EF4-FFF2-40B4-BE49-F238E27FC236}">
                <a16:creationId xmlns:a16="http://schemas.microsoft.com/office/drawing/2014/main" id="{E0831738-E543-483B-9337-7B2B9F8BF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ID"/>
          </a:p>
        </p:txBody>
      </p:sp>
      <p:sp>
        <p:nvSpPr>
          <p:cNvPr id="6" name="Slide Number Placeholder 5">
            <a:extLst>
              <a:ext uri="{FF2B5EF4-FFF2-40B4-BE49-F238E27FC236}">
                <a16:creationId xmlns:a16="http://schemas.microsoft.com/office/drawing/2014/main" id="{2D972F41-F545-468D-9058-EAA96A8D8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7AB6DEE-A8D9-43A8-98D9-82F635E7E5B2}" type="slidenum">
              <a:rPr lang="en-ID" smtClean="0"/>
              <a:pPr/>
              <a:t>‹#›</a:t>
            </a:fld>
            <a:endParaRPr lang="en-ID"/>
          </a:p>
        </p:txBody>
      </p:sp>
    </p:spTree>
    <p:extLst>
      <p:ext uri="{BB962C8B-B14F-4D97-AF65-F5344CB8AC3E}">
        <p14:creationId xmlns:p14="http://schemas.microsoft.com/office/powerpoint/2010/main" val="136114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72"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QLQkd0_rY4&amp;t=23s" TargetMode="External"/><Relationship Id="rId2" Type="http://schemas.openxmlformats.org/officeDocument/2006/relationships/hyperlink" Target="https://www.gcfa.org/reports" TargetMode="Externa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cfa.org/_files/ugd/5524b1_9f92b3c9066c4b80a8fa43d54c493b21.pdf" TargetMode="Externa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urry image of stacks of coins&#10;&#10;Description automatically generated">
            <a:extLst>
              <a:ext uri="{FF2B5EF4-FFF2-40B4-BE49-F238E27FC236}">
                <a16:creationId xmlns:a16="http://schemas.microsoft.com/office/drawing/2014/main" id="{DC76769D-F7E5-4CBD-7A5B-7C49BF7578F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22" name="Rectangle 21">
            <a:extLst>
              <a:ext uri="{FF2B5EF4-FFF2-40B4-BE49-F238E27FC236}">
                <a16:creationId xmlns:a16="http://schemas.microsoft.com/office/drawing/2014/main" id="{A35A4D67-BEE4-4397-B1BB-4B61F62286EF}"/>
              </a:ext>
            </a:extLst>
          </p:cNvPr>
          <p:cNvSpPr/>
          <p:nvPr/>
        </p:nvSpPr>
        <p:spPr>
          <a:xfrm>
            <a:off x="0" y="17756"/>
            <a:ext cx="12192000" cy="6858000"/>
          </a:xfrm>
          <a:prstGeom prst="rect">
            <a:avLst/>
          </a:pr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0045302E-8601-4CA3-9329-900139A139F1}"/>
              </a:ext>
            </a:extLst>
          </p:cNvPr>
          <p:cNvSpPr txBox="1"/>
          <p:nvPr/>
        </p:nvSpPr>
        <p:spPr>
          <a:xfrm>
            <a:off x="1424358" y="2717563"/>
            <a:ext cx="9392135" cy="378565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12000" b="1" dirty="0">
                <a:solidFill>
                  <a:schemeClr val="bg1">
                    <a:lumMod val="95000"/>
                  </a:schemeClr>
                </a:solidFill>
                <a:latin typeface="Montserrat" panose="00000500000000000000" pitchFamily="2" charset="0"/>
              </a:rPr>
              <a:t>BUDGET PROCESS</a:t>
            </a:r>
            <a:endParaRPr lang="en-ID" sz="12000" b="1" dirty="0">
              <a:solidFill>
                <a:srgbClr val="FFC000"/>
              </a:solidFill>
              <a:latin typeface="Montserrat" panose="00000500000000000000" pitchFamily="2" charset="0"/>
            </a:endParaRPr>
          </a:p>
        </p:txBody>
      </p:sp>
      <p:grpSp>
        <p:nvGrpSpPr>
          <p:cNvPr id="2" name="Group 1">
            <a:extLst>
              <a:ext uri="{FF2B5EF4-FFF2-40B4-BE49-F238E27FC236}">
                <a16:creationId xmlns:a16="http://schemas.microsoft.com/office/drawing/2014/main" id="{61EEE970-875A-4D36-A9E6-D274E354DA04}"/>
              </a:ext>
            </a:extLst>
          </p:cNvPr>
          <p:cNvGrpSpPr/>
          <p:nvPr/>
        </p:nvGrpSpPr>
        <p:grpSpPr>
          <a:xfrm>
            <a:off x="9880041" y="5139690"/>
            <a:ext cx="914400" cy="914400"/>
            <a:chOff x="9880041" y="5139690"/>
            <a:chExt cx="914400" cy="914400"/>
          </a:xfrm>
        </p:grpSpPr>
        <p:sp>
          <p:nvSpPr>
            <p:cNvPr id="17" name="Oval 16">
              <a:extLst>
                <a:ext uri="{FF2B5EF4-FFF2-40B4-BE49-F238E27FC236}">
                  <a16:creationId xmlns:a16="http://schemas.microsoft.com/office/drawing/2014/main" id="{08473F45-2014-4E78-A0BA-1B1EAEB1E6C8}"/>
                </a:ext>
              </a:extLst>
            </p:cNvPr>
            <p:cNvSpPr/>
            <p:nvPr/>
          </p:nvSpPr>
          <p:spPr>
            <a:xfrm>
              <a:off x="9880041" y="5139690"/>
              <a:ext cx="914400" cy="9144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Graphic 17" descr="Arrow Right with solid fill">
              <a:extLst>
                <a:ext uri="{FF2B5EF4-FFF2-40B4-BE49-F238E27FC236}">
                  <a16:creationId xmlns:a16="http://schemas.microsoft.com/office/drawing/2014/main" id="{4ABC40D2-AB78-46AB-B989-E0E135A717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3838" y="5293487"/>
              <a:ext cx="606805" cy="606805"/>
            </a:xfrm>
            <a:prstGeom prst="rect">
              <a:avLst/>
            </a:prstGeom>
          </p:spPr>
        </p:pic>
      </p:grpSp>
      <p:sp>
        <p:nvSpPr>
          <p:cNvPr id="20" name="TextBox 19">
            <a:extLst>
              <a:ext uri="{FF2B5EF4-FFF2-40B4-BE49-F238E27FC236}">
                <a16:creationId xmlns:a16="http://schemas.microsoft.com/office/drawing/2014/main" id="{2C4A8877-BD30-4460-8677-94AC911A9D44}"/>
              </a:ext>
            </a:extLst>
          </p:cNvPr>
          <p:cNvSpPr txBox="1"/>
          <p:nvPr/>
        </p:nvSpPr>
        <p:spPr>
          <a:xfrm>
            <a:off x="1522329" y="2255898"/>
            <a:ext cx="5324278" cy="461665"/>
          </a:xfrm>
          <a:prstGeom prst="rect">
            <a:avLst/>
          </a:prstGeom>
          <a:noFill/>
        </p:spPr>
        <p:txBody>
          <a:bodyPr wrap="square" rtlCol="0">
            <a:spAutoFit/>
          </a:bodyPr>
          <a:lstStyle/>
          <a:p>
            <a:r>
              <a:rPr lang="en-US" sz="2400" b="1" dirty="0">
                <a:solidFill>
                  <a:schemeClr val="bg1">
                    <a:lumMod val="95000"/>
                  </a:schemeClr>
                </a:solidFill>
                <a:latin typeface="Lato" panose="020F0502020204030203" pitchFamily="34" charset="0"/>
                <a:ea typeface="Open Sans" panose="020B0606030504020204" pitchFamily="34" charset="0"/>
                <a:cs typeface="Poppins" pitchFamily="2" charset="77"/>
              </a:rPr>
              <a:t>THE UNITED METHODIST CHURCH </a:t>
            </a:r>
          </a:p>
        </p:txBody>
      </p:sp>
      <p:pic>
        <p:nvPicPr>
          <p:cNvPr id="9" name="Picture 8" descr="A black and white sign with white text&#10;&#10;Description automatically generated">
            <a:extLst>
              <a:ext uri="{FF2B5EF4-FFF2-40B4-BE49-F238E27FC236}">
                <a16:creationId xmlns:a16="http://schemas.microsoft.com/office/drawing/2014/main" id="{44AE2EEA-FF4E-A89D-F843-1A6575C751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70" y="461484"/>
            <a:ext cx="4025900" cy="990600"/>
          </a:xfrm>
          <a:prstGeom prst="rect">
            <a:avLst/>
          </a:prstGeom>
        </p:spPr>
      </p:pic>
      <p:pic>
        <p:nvPicPr>
          <p:cNvPr id="5" name="Picture 4" descr="A logo with a magnifying glass and a graph&#10;&#10;Description automatically generated">
            <a:extLst>
              <a:ext uri="{FF2B5EF4-FFF2-40B4-BE49-F238E27FC236}">
                <a16:creationId xmlns:a16="http://schemas.microsoft.com/office/drawing/2014/main" id="{A35DAD11-7AE3-121B-C770-A147EA4D1F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3599" y="258640"/>
            <a:ext cx="2944041" cy="1398135"/>
          </a:xfrm>
          <a:prstGeom prst="rect">
            <a:avLst/>
          </a:prstGeom>
        </p:spPr>
      </p:pic>
    </p:spTree>
    <p:extLst>
      <p:ext uri="{BB962C8B-B14F-4D97-AF65-F5344CB8AC3E}">
        <p14:creationId xmlns:p14="http://schemas.microsoft.com/office/powerpoint/2010/main" val="49800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B6031-00AA-C57A-78D0-512B897C28AA}"/>
              </a:ext>
            </a:extLst>
          </p:cNvPr>
          <p:cNvSpPr/>
          <p:nvPr/>
        </p:nvSpPr>
        <p:spPr>
          <a:xfrm>
            <a:off x="5025265" y="4654709"/>
            <a:ext cx="2141469" cy="18769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164397" y="1360984"/>
            <a:ext cx="6701288" cy="2629053"/>
          </a:xfrm>
          <a:prstGeom prst="rect">
            <a:avLst/>
          </a:prstGeom>
          <a:noFill/>
        </p:spPr>
        <p:txBody>
          <a:bodyPr wrap="square" rtlCol="0">
            <a:spAutoFit/>
          </a:bodyPr>
          <a:lstStyle/>
          <a:p>
            <a:pPr marL="514350" indent="-285750">
              <a:lnSpc>
                <a:spcPct val="150000"/>
              </a:lnSpc>
              <a:buFont typeface="Arial" panose="020B0604020202020204" pitchFamily="34" charset="0"/>
              <a:buChar char="•"/>
            </a:pPr>
            <a:r>
              <a:rPr lang="en-US" sz="1600" b="1" dirty="0">
                <a:latin typeface="Lato" panose="020F0502020204030203" pitchFamily="34" charset="0"/>
                <a:ea typeface="Lato" panose="020F0502020204030203" pitchFamily="34" charset="0"/>
                <a:cs typeface="Lato" panose="020F0502020204030203" pitchFamily="34" charset="0"/>
              </a:rPr>
              <a:t>Phew. So that’s the process?</a:t>
            </a:r>
          </a:p>
          <a:p>
            <a:pPr marL="5143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Not quite. This is only the first iteration of the quadrennial budget. </a:t>
            </a:r>
          </a:p>
          <a:p>
            <a:pPr marL="514350" indent="-285750">
              <a:lnSpc>
                <a:spcPct val="15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Prior to General Conference, GCFA updates its projections for local church net expenditures and reviews allocations and any recommended changes from the Connectional Table and the Budget Advisory Team. A revised budget is then submitted to General Conference. </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283766"/>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pic>
        <p:nvPicPr>
          <p:cNvPr id="4" name="Picture Placeholder 3">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5" r="13355"/>
          <a:stretch/>
        </p:blipFill>
        <p:spPr>
          <a:xfrm>
            <a:off x="-141029" y="-381000"/>
            <a:ext cx="5305425" cy="7239000"/>
          </a:xfrm>
        </p:spPr>
      </p:pic>
      <p:grpSp>
        <p:nvGrpSpPr>
          <p:cNvPr id="2" name="Group 1">
            <a:extLst>
              <a:ext uri="{FF2B5EF4-FFF2-40B4-BE49-F238E27FC236}">
                <a16:creationId xmlns:a16="http://schemas.microsoft.com/office/drawing/2014/main" id="{340D84DF-D5F6-E043-EACC-705F0A5A3879}"/>
              </a:ext>
            </a:extLst>
          </p:cNvPr>
          <p:cNvGrpSpPr/>
          <p:nvPr/>
        </p:nvGrpSpPr>
        <p:grpSpPr>
          <a:xfrm>
            <a:off x="5012710" y="4611392"/>
            <a:ext cx="6441240" cy="2098033"/>
            <a:chOff x="5012710" y="4041230"/>
            <a:chExt cx="6441240" cy="2098033"/>
          </a:xfrm>
        </p:grpSpPr>
        <p:sp>
          <p:nvSpPr>
            <p:cNvPr id="5" name="Rectangle 4">
              <a:extLst>
                <a:ext uri="{FF2B5EF4-FFF2-40B4-BE49-F238E27FC236}">
                  <a16:creationId xmlns:a16="http://schemas.microsoft.com/office/drawing/2014/main" id="{566AA5A8-8AF3-ACFD-B6DD-08E01DC4EFF2}"/>
                </a:ext>
              </a:extLst>
            </p:cNvPr>
            <p:cNvSpPr/>
            <p:nvPr/>
          </p:nvSpPr>
          <p:spPr>
            <a:xfrm>
              <a:off x="7199040" y="4070573"/>
              <a:ext cx="2141469" cy="18769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9" name="Rectangle 8">
              <a:extLst>
                <a:ext uri="{FF2B5EF4-FFF2-40B4-BE49-F238E27FC236}">
                  <a16:creationId xmlns:a16="http://schemas.microsoft.com/office/drawing/2014/main" id="{9929744F-4081-F037-8CD6-BE3B4C482B43}"/>
                </a:ext>
              </a:extLst>
            </p:cNvPr>
            <p:cNvSpPr/>
            <p:nvPr/>
          </p:nvSpPr>
          <p:spPr>
            <a:xfrm>
              <a:off x="9340509" y="4086949"/>
              <a:ext cx="2113441" cy="2052314"/>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0" name="Rectangle 9">
              <a:extLst>
                <a:ext uri="{FF2B5EF4-FFF2-40B4-BE49-F238E27FC236}">
                  <a16:creationId xmlns:a16="http://schemas.microsoft.com/office/drawing/2014/main" id="{D381C10A-EE9C-C82C-409E-5C0F39858CC7}"/>
                </a:ext>
              </a:extLst>
            </p:cNvPr>
            <p:cNvSpPr/>
            <p:nvPr/>
          </p:nvSpPr>
          <p:spPr>
            <a:xfrm>
              <a:off x="5012710" y="4041230"/>
              <a:ext cx="6441240" cy="57291"/>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1" name="TextBox 10">
            <a:extLst>
              <a:ext uri="{FF2B5EF4-FFF2-40B4-BE49-F238E27FC236}">
                <a16:creationId xmlns:a16="http://schemas.microsoft.com/office/drawing/2014/main" id="{B37FD226-F2F6-1E9F-BA29-4CEF0AAAF490}"/>
              </a:ext>
            </a:extLst>
          </p:cNvPr>
          <p:cNvSpPr txBox="1"/>
          <p:nvPr/>
        </p:nvSpPr>
        <p:spPr>
          <a:xfrm>
            <a:off x="5329961" y="4980894"/>
            <a:ext cx="1510002" cy="461665"/>
          </a:xfrm>
          <a:prstGeom prst="rect">
            <a:avLst/>
          </a:prstGeom>
          <a:noFill/>
        </p:spPr>
        <p:txBody>
          <a:bodyPr wrap="square" rtlCol="0">
            <a:spAutoFit/>
          </a:bodyPr>
          <a:lstStyle/>
          <a:p>
            <a:pPr lvl="0" algn="ctr"/>
            <a:r>
              <a:rPr lang="en-US" sz="1200">
                <a:solidFill>
                  <a:srgbClr val="203965"/>
                </a:solidFill>
                <a:latin typeface="Lato" panose="020F0502020204030203" pitchFamily="34" charset="0"/>
                <a:ea typeface="Lato" panose="020F0502020204030203" pitchFamily="34" charset="0"/>
                <a:cs typeface="Lato" panose="020F0502020204030203" pitchFamily="34" charset="0"/>
              </a:rPr>
              <a:t>GCFA updates projections</a:t>
            </a:r>
          </a:p>
        </p:txBody>
      </p:sp>
      <p:sp>
        <p:nvSpPr>
          <p:cNvPr id="12" name="TextBox 11">
            <a:extLst>
              <a:ext uri="{FF2B5EF4-FFF2-40B4-BE49-F238E27FC236}">
                <a16:creationId xmlns:a16="http://schemas.microsoft.com/office/drawing/2014/main" id="{05593808-1831-02FA-317D-5EBC7F99FC54}"/>
              </a:ext>
            </a:extLst>
          </p:cNvPr>
          <p:cNvSpPr txBox="1"/>
          <p:nvPr/>
        </p:nvSpPr>
        <p:spPr>
          <a:xfrm>
            <a:off x="9516098" y="4970622"/>
            <a:ext cx="1826749" cy="646331"/>
          </a:xfrm>
          <a:prstGeom prst="rect">
            <a:avLst/>
          </a:prstGeom>
          <a:noFill/>
        </p:spPr>
        <p:txBody>
          <a:bodyPr wrap="square" rtlCol="0">
            <a:spAutoFit/>
          </a:bodyPr>
          <a:lstStyle/>
          <a:p>
            <a:pPr lvl="0" algn="ctr"/>
            <a:r>
              <a:rPr lang="en-US" sz="1200">
                <a:solidFill>
                  <a:schemeClr val="bg1"/>
                </a:solidFill>
                <a:latin typeface="Lato" panose="020F0502020204030203" pitchFamily="34" charset="0"/>
                <a:ea typeface="Lato" panose="020F0502020204030203" pitchFamily="34" charset="0"/>
                <a:cs typeface="Lato" panose="020F0502020204030203" pitchFamily="34" charset="0"/>
              </a:rPr>
              <a:t>Revised budget is submitted to General Conference. </a:t>
            </a:r>
          </a:p>
        </p:txBody>
      </p:sp>
      <p:sp>
        <p:nvSpPr>
          <p:cNvPr id="13" name="TextBox 12">
            <a:extLst>
              <a:ext uri="{FF2B5EF4-FFF2-40B4-BE49-F238E27FC236}">
                <a16:creationId xmlns:a16="http://schemas.microsoft.com/office/drawing/2014/main" id="{F0CB0008-9F5D-41BB-DFA6-C86DF090E6A2}"/>
              </a:ext>
            </a:extLst>
          </p:cNvPr>
          <p:cNvSpPr txBox="1"/>
          <p:nvPr/>
        </p:nvSpPr>
        <p:spPr>
          <a:xfrm>
            <a:off x="7593852" y="4980894"/>
            <a:ext cx="1510002" cy="830997"/>
          </a:xfrm>
          <a:prstGeom prst="rect">
            <a:avLst/>
          </a:prstGeom>
          <a:noFill/>
        </p:spPr>
        <p:txBody>
          <a:bodyPr wrap="square" rtlCol="0">
            <a:spAutoFit/>
          </a:bodyPr>
          <a:lstStyle/>
          <a:p>
            <a:pPr lvl="0" algn="ctr"/>
            <a:r>
              <a:rPr lang="en-US" sz="1200">
                <a:solidFill>
                  <a:srgbClr val="203965"/>
                </a:solidFill>
                <a:latin typeface="Lato" panose="020F0502020204030203" pitchFamily="34" charset="0"/>
                <a:ea typeface="Lato" panose="020F0502020204030203" pitchFamily="34" charset="0"/>
                <a:cs typeface="Lato" panose="020F0502020204030203" pitchFamily="34" charset="0"/>
              </a:rPr>
              <a:t>Connectional Table and Budget Advisory Team review</a:t>
            </a:r>
          </a:p>
        </p:txBody>
      </p:sp>
    </p:spTree>
    <p:extLst>
      <p:ext uri="{BB962C8B-B14F-4D97-AF65-F5344CB8AC3E}">
        <p14:creationId xmlns:p14="http://schemas.microsoft.com/office/powerpoint/2010/main" val="207463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a:extLst>
              <a:ext uri="{FF2B5EF4-FFF2-40B4-BE49-F238E27FC236}">
                <a16:creationId xmlns:a16="http://schemas.microsoft.com/office/drawing/2014/main" id="{4D0F1368-0739-4A85-AEA2-76551F071B93}"/>
              </a:ext>
            </a:extLst>
          </p:cNvPr>
          <p:cNvSpPr/>
          <p:nvPr/>
        </p:nvSpPr>
        <p:spPr>
          <a:xfrm flipH="1">
            <a:off x="7576455" y="-1"/>
            <a:ext cx="4615543" cy="6976523"/>
          </a:xfrm>
          <a:prstGeom prst="flowChartDocument">
            <a:avLst/>
          </a:pr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A5636914-9424-419B-8D9B-A840A61039D0}"/>
              </a:ext>
            </a:extLst>
          </p:cNvPr>
          <p:cNvSpPr txBox="1"/>
          <p:nvPr/>
        </p:nvSpPr>
        <p:spPr>
          <a:xfrm>
            <a:off x="1202266" y="399354"/>
            <a:ext cx="4893733"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p>
        </p:txBody>
      </p:sp>
      <p:sp>
        <p:nvSpPr>
          <p:cNvPr id="11" name="TextBox 10">
            <a:extLst>
              <a:ext uri="{FF2B5EF4-FFF2-40B4-BE49-F238E27FC236}">
                <a16:creationId xmlns:a16="http://schemas.microsoft.com/office/drawing/2014/main" id="{9B818BDB-13BC-4E5E-A9E0-1A23058C2B9E}"/>
              </a:ext>
            </a:extLst>
          </p:cNvPr>
          <p:cNvSpPr txBox="1"/>
          <p:nvPr/>
        </p:nvSpPr>
        <p:spPr>
          <a:xfrm>
            <a:off x="916237" y="1913055"/>
            <a:ext cx="5820220" cy="3379836"/>
          </a:xfrm>
          <a:prstGeom prst="rect">
            <a:avLst/>
          </a:prstGeom>
          <a:noFill/>
        </p:spPr>
        <p:txBody>
          <a:bodyPr wrap="square" rtlCol="0">
            <a:spAutoFit/>
          </a:bodyPr>
          <a:lstStyle/>
          <a:p>
            <a:pPr marL="514350" indent="-285750">
              <a:lnSpc>
                <a:spcPct val="150000"/>
              </a:lnSpc>
              <a:buFont typeface="Arial" panose="020B0604020202020204" pitchFamily="34" charset="0"/>
              <a:buChar char="•"/>
            </a:pPr>
            <a:r>
              <a:rPr lang="en-US" sz="1200">
                <a:solidFill>
                  <a:srgbClr val="203965"/>
                </a:solidFill>
                <a:latin typeface="Lato" panose="020F0502020204030203" pitchFamily="34" charset="0"/>
                <a:ea typeface="Lato" panose="020F0502020204030203" pitchFamily="34" charset="0"/>
                <a:cs typeface="Lato" panose="020F0502020204030203" pitchFamily="34" charset="0"/>
              </a:rPr>
              <a:t>At General Conference, budget petitions are brought before the Financial Administration Committee (Week One). This committee adopts or amends the budget and makes a recommendation to the plenary regarding the quadrennial budget. </a:t>
            </a:r>
          </a:p>
          <a:p>
            <a:pPr marL="514350" indent="-285750">
              <a:lnSpc>
                <a:spcPct val="150000"/>
              </a:lnSpc>
              <a:buFont typeface="Arial" panose="020B0604020202020204" pitchFamily="34" charset="0"/>
              <a:buChar char="•"/>
            </a:pPr>
            <a:r>
              <a:rPr lang="en-US" sz="1200">
                <a:solidFill>
                  <a:srgbClr val="203965"/>
                </a:solidFill>
                <a:latin typeface="Lato" panose="020F0502020204030203" pitchFamily="34" charset="0"/>
                <a:ea typeface="Lato" panose="020F0502020204030203" pitchFamily="34" charset="0"/>
                <a:cs typeface="Lato" panose="020F0502020204030203" pitchFamily="34" charset="0"/>
              </a:rPr>
              <a:t>Once the plenary starts (Week Two), GCFA and The Connectional Table meet to determine whether the proposed budget needs to be amended if any petition passes that has financial implications (outside of the budget). </a:t>
            </a:r>
          </a:p>
          <a:p>
            <a:pPr marL="514350" indent="-285750">
              <a:lnSpc>
                <a:spcPct val="150000"/>
              </a:lnSpc>
              <a:buFont typeface="Arial" panose="020B0604020202020204" pitchFamily="34" charset="0"/>
              <a:buChar char="•"/>
            </a:pPr>
            <a:r>
              <a:rPr lang="en-US" sz="1200">
                <a:solidFill>
                  <a:srgbClr val="203965"/>
                </a:solidFill>
                <a:latin typeface="Lato" panose="020F0502020204030203" pitchFamily="34" charset="0"/>
                <a:ea typeface="Lato" panose="020F0502020204030203" pitchFamily="34" charset="0"/>
                <a:cs typeface="Lato" panose="020F0502020204030203" pitchFamily="34" charset="0"/>
              </a:rPr>
              <a:t>Revisions to the budget reports are made as necessary and published in the DCA. </a:t>
            </a:r>
          </a:p>
          <a:p>
            <a:pPr marL="514350" indent="-285750">
              <a:lnSpc>
                <a:spcPct val="150000"/>
              </a:lnSpc>
              <a:buFont typeface="Arial" panose="020B0604020202020204" pitchFamily="34" charset="0"/>
              <a:buChar char="•"/>
            </a:pPr>
            <a:r>
              <a:rPr lang="en-US" sz="1200">
                <a:solidFill>
                  <a:srgbClr val="203965"/>
                </a:solidFill>
                <a:latin typeface="Lato" panose="020F0502020204030203" pitchFamily="34" charset="0"/>
                <a:ea typeface="Lato" panose="020F0502020204030203" pitchFamily="34" charset="0"/>
                <a:cs typeface="Lato" panose="020F0502020204030203" pitchFamily="34" charset="0"/>
              </a:rPr>
              <a:t>The final proposed reports come before General Conference on the last day for approval or amendment. </a:t>
            </a:r>
          </a:p>
          <a:p>
            <a:pPr marL="514350" indent="-285750">
              <a:lnSpc>
                <a:spcPct val="150000"/>
              </a:lnSpc>
              <a:buFont typeface="Arial" panose="020B0604020202020204" pitchFamily="34" charset="0"/>
              <a:buChar char="•"/>
            </a:pPr>
            <a:r>
              <a:rPr lang="en-US" sz="1200">
                <a:solidFill>
                  <a:srgbClr val="203965"/>
                </a:solidFill>
                <a:latin typeface="Lato" panose="020F0502020204030203" pitchFamily="34" charset="0"/>
                <a:ea typeface="Lato" panose="020F0502020204030203" pitchFamily="34" charset="0"/>
                <a:cs typeface="Lato" panose="020F0502020204030203" pitchFamily="34" charset="0"/>
              </a:rPr>
              <a:t>Yay! We have a final budget!</a:t>
            </a:r>
          </a:p>
        </p:txBody>
      </p:sp>
      <p:sp>
        <p:nvSpPr>
          <p:cNvPr id="2" name="TextBox 1">
            <a:extLst>
              <a:ext uri="{FF2B5EF4-FFF2-40B4-BE49-F238E27FC236}">
                <a16:creationId xmlns:a16="http://schemas.microsoft.com/office/drawing/2014/main" id="{D0F2BF25-5A5F-8DF3-DC37-55DAC4491804}"/>
              </a:ext>
            </a:extLst>
          </p:cNvPr>
          <p:cNvSpPr txBox="1"/>
          <p:nvPr/>
        </p:nvSpPr>
        <p:spPr>
          <a:xfrm>
            <a:off x="1202266" y="1476572"/>
            <a:ext cx="2545890" cy="369332"/>
          </a:xfrm>
          <a:prstGeom prst="rect">
            <a:avLst/>
          </a:prstGeom>
          <a:noFill/>
        </p:spPr>
        <p:txBody>
          <a:bodyPr wrap="none" rtlCol="0">
            <a:spAutoFit/>
          </a:bodyPr>
          <a:lstStyle/>
          <a:p>
            <a:r>
              <a:rPr lang="en-US" sz="1800" b="1">
                <a:solidFill>
                  <a:schemeClr val="tx1">
                    <a:lumMod val="75000"/>
                    <a:lumOff val="25000"/>
                  </a:schemeClr>
                </a:solidFill>
                <a:latin typeface="Lato" panose="020F0502020204030203" pitchFamily="34" charset="0"/>
              </a:rPr>
              <a:t>At General Conference</a:t>
            </a:r>
            <a:endParaRPr lang="en-US"/>
          </a:p>
        </p:txBody>
      </p:sp>
      <p:pic>
        <p:nvPicPr>
          <p:cNvPr id="5" name="Picture 4" descr="A person speaking into a microphone&#10;&#10;Description automatically generated">
            <a:extLst>
              <a:ext uri="{FF2B5EF4-FFF2-40B4-BE49-F238E27FC236}">
                <a16:creationId xmlns:a16="http://schemas.microsoft.com/office/drawing/2014/main" id="{BC0748AE-3829-D272-73DE-71516DA28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6593" y="759231"/>
            <a:ext cx="2855409" cy="1903606"/>
          </a:xfrm>
          <a:prstGeom prst="rect">
            <a:avLst/>
          </a:prstGeom>
        </p:spPr>
      </p:pic>
      <p:sp>
        <p:nvSpPr>
          <p:cNvPr id="12" name="Rectangle 11">
            <a:extLst>
              <a:ext uri="{FF2B5EF4-FFF2-40B4-BE49-F238E27FC236}">
                <a16:creationId xmlns:a16="http://schemas.microsoft.com/office/drawing/2014/main" id="{DC4C37C0-2D0B-4EB8-9119-5286552F62BB}"/>
              </a:ext>
            </a:extLst>
          </p:cNvPr>
          <p:cNvSpPr/>
          <p:nvPr/>
        </p:nvSpPr>
        <p:spPr>
          <a:xfrm>
            <a:off x="8496594" y="759232"/>
            <a:ext cx="2855408" cy="190360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pic>
        <p:nvPicPr>
          <p:cNvPr id="20" name="Picture 19" descr="A group of people in a meeting&#10;&#10;Description automatically generated">
            <a:extLst>
              <a:ext uri="{FF2B5EF4-FFF2-40B4-BE49-F238E27FC236}">
                <a16:creationId xmlns:a16="http://schemas.microsoft.com/office/drawing/2014/main" id="{343668DB-B58A-EE33-552C-981AD6B92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6594" y="2926762"/>
            <a:ext cx="2855406" cy="2241875"/>
          </a:xfrm>
          <a:prstGeom prst="rect">
            <a:avLst/>
          </a:prstGeom>
        </p:spPr>
      </p:pic>
      <p:sp>
        <p:nvSpPr>
          <p:cNvPr id="16" name="Rectangle 15">
            <a:extLst>
              <a:ext uri="{FF2B5EF4-FFF2-40B4-BE49-F238E27FC236}">
                <a16:creationId xmlns:a16="http://schemas.microsoft.com/office/drawing/2014/main" id="{9489A406-FFFD-4F7D-8FC5-2384EF3A1572}"/>
              </a:ext>
            </a:extLst>
          </p:cNvPr>
          <p:cNvSpPr/>
          <p:nvPr/>
        </p:nvSpPr>
        <p:spPr>
          <a:xfrm>
            <a:off x="8496593" y="2926763"/>
            <a:ext cx="2855407" cy="2241874"/>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cxnSp>
        <p:nvCxnSpPr>
          <p:cNvPr id="26" name="Straight Connector 25">
            <a:extLst>
              <a:ext uri="{FF2B5EF4-FFF2-40B4-BE49-F238E27FC236}">
                <a16:creationId xmlns:a16="http://schemas.microsoft.com/office/drawing/2014/main" id="{21094F44-1552-EE99-7DED-5C7A7CEBB44B}"/>
              </a:ext>
            </a:extLst>
          </p:cNvPr>
          <p:cNvCxnSpPr>
            <a:cxnSpLocks/>
          </p:cNvCxnSpPr>
          <p:nvPr/>
        </p:nvCxnSpPr>
        <p:spPr>
          <a:xfrm flipV="1">
            <a:off x="1313663" y="6189966"/>
            <a:ext cx="4817791" cy="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0B8EA0F-494A-CD67-FCA7-4F7FFEDF1B39}"/>
              </a:ext>
            </a:extLst>
          </p:cNvPr>
          <p:cNvSpPr txBox="1"/>
          <p:nvPr/>
        </p:nvSpPr>
        <p:spPr>
          <a:xfrm>
            <a:off x="653292" y="6005300"/>
            <a:ext cx="2336652"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BUDGET PROCESS</a:t>
            </a:r>
            <a:endParaRPr lang="en-ID">
              <a:solidFill>
                <a:schemeClr val="bg1">
                  <a:lumMod val="75000"/>
                </a:schemeClr>
              </a:solidFill>
              <a:latin typeface="Lato" panose="020F0502020204030203" pitchFamily="34" charset="0"/>
            </a:endParaRPr>
          </a:p>
        </p:txBody>
      </p:sp>
    </p:spTree>
    <p:extLst>
      <p:ext uri="{BB962C8B-B14F-4D97-AF65-F5344CB8AC3E}">
        <p14:creationId xmlns:p14="http://schemas.microsoft.com/office/powerpoint/2010/main" val="237137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D77A130D-6084-4A99-AEB1-BB9AF27AA24D}"/>
              </a:ext>
            </a:extLst>
          </p:cNvPr>
          <p:cNvSpPr/>
          <p:nvPr/>
        </p:nvSpPr>
        <p:spPr>
          <a:xfrm>
            <a:off x="5789055" y="0"/>
            <a:ext cx="6402945" cy="6858000"/>
          </a:xfrm>
          <a:prstGeom prst="rect">
            <a:avLst/>
          </a:pr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AF97B3AB-F7C4-44DF-9FBA-59EB26EBDD35}"/>
              </a:ext>
            </a:extLst>
          </p:cNvPr>
          <p:cNvSpPr txBox="1"/>
          <p:nvPr/>
        </p:nvSpPr>
        <p:spPr>
          <a:xfrm>
            <a:off x="581223" y="2176269"/>
            <a:ext cx="4489428" cy="4106317"/>
          </a:xfrm>
          <a:prstGeom prst="rect">
            <a:avLst/>
          </a:prstGeom>
          <a:noFill/>
        </p:spPr>
        <p:txBody>
          <a:bodyPr wrap="square" rtlCol="0">
            <a:spAutoFit/>
          </a:bodyPr>
          <a:lstStyle/>
          <a:p>
            <a:pPr>
              <a:lnSpc>
                <a:spcPct val="150000"/>
              </a:lnSpc>
            </a:pPr>
            <a:r>
              <a:rPr lang="en-US" sz="1600">
                <a:solidFill>
                  <a:srgbClr val="203965"/>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www.gcfa.org/reports</a:t>
            </a:r>
            <a:endParaRPr lang="en-US" sz="1600">
              <a:solidFill>
                <a:srgbClr val="203965"/>
              </a:solidFill>
              <a:latin typeface="Lato" panose="020F0502020204030203" pitchFamily="34" charset="0"/>
              <a:ea typeface="Lato" panose="020F0502020204030203" pitchFamily="34" charset="0"/>
              <a:cs typeface="Lato" panose="020F0502020204030203" pitchFamily="34" charset="0"/>
            </a:endParaRPr>
          </a:p>
          <a:p>
            <a:pPr marL="742950" lvl="1" indent="-285750">
              <a:lnSpc>
                <a:spcPct val="150000"/>
              </a:lnSpc>
              <a:buFont typeface="Arial" panose="020B0604020202020204" pitchFamily="34" charset="0"/>
              <a:buChar char="•"/>
            </a:pPr>
            <a:r>
              <a:rPr lang="en-US" sz="1600">
                <a:solidFill>
                  <a:srgbClr val="203965"/>
                </a:solidFill>
                <a:latin typeface="Lato" panose="020F0502020204030203" pitchFamily="34" charset="0"/>
                <a:ea typeface="Lato" panose="020F0502020204030203" pitchFamily="34" charset="0"/>
                <a:cs typeface="Lato" panose="020F0502020204030203" pitchFamily="34" charset="0"/>
              </a:rPr>
              <a:t>GCFA publishes a </a:t>
            </a:r>
            <a:r>
              <a:rPr lang="en-US" sz="1600">
                <a:solidFill>
                  <a:srgbClr val="203965"/>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quarterly finance video </a:t>
            </a:r>
            <a:r>
              <a:rPr lang="en-US" sz="1600">
                <a:solidFill>
                  <a:srgbClr val="203965"/>
                </a:solidFill>
                <a:latin typeface="Lato" panose="020F0502020204030203" pitchFamily="34" charset="0"/>
                <a:ea typeface="Lato" panose="020F0502020204030203" pitchFamily="34" charset="0"/>
                <a:cs typeface="Lato" panose="020F0502020204030203" pitchFamily="34" charset="0"/>
              </a:rPr>
              <a:t>to update the denomination on collections</a:t>
            </a:r>
          </a:p>
          <a:p>
            <a:pPr marL="742950" lvl="1" indent="-285750">
              <a:lnSpc>
                <a:spcPct val="150000"/>
              </a:lnSpc>
              <a:buFont typeface="Arial" panose="020B0604020202020204" pitchFamily="34" charset="0"/>
              <a:buChar char="•"/>
            </a:pPr>
            <a:r>
              <a:rPr lang="en-US" sz="1600">
                <a:solidFill>
                  <a:srgbClr val="203965"/>
                </a:solidFill>
                <a:latin typeface="Lato" panose="020F0502020204030203" pitchFamily="34" charset="0"/>
                <a:ea typeface="Lato" panose="020F0502020204030203" pitchFamily="34" charset="0"/>
                <a:cs typeface="Lato" panose="020F0502020204030203" pitchFamily="34" charset="0"/>
              </a:rPr>
              <a:t>Jurisdictional and Central Conference Collections </a:t>
            </a:r>
          </a:p>
          <a:p>
            <a:pPr marL="742950" lvl="1" indent="-285750">
              <a:lnSpc>
                <a:spcPct val="150000"/>
              </a:lnSpc>
              <a:buFont typeface="Arial" panose="020B0604020202020204" pitchFamily="34" charset="0"/>
              <a:buChar char="•"/>
            </a:pPr>
            <a:r>
              <a:rPr lang="en-US" sz="1600">
                <a:solidFill>
                  <a:srgbClr val="203965"/>
                </a:solidFill>
                <a:latin typeface="Lato" panose="020F0502020204030203" pitchFamily="34" charset="0"/>
                <a:ea typeface="Lato" panose="020F0502020204030203" pitchFamily="34" charset="0"/>
                <a:cs typeface="Lato" panose="020F0502020204030203" pitchFamily="34" charset="0"/>
              </a:rPr>
              <a:t>General Agency Finances &amp; Audits</a:t>
            </a:r>
          </a:p>
          <a:p>
            <a:pPr marL="742950" lvl="1" indent="-285750">
              <a:lnSpc>
                <a:spcPct val="150000"/>
              </a:lnSpc>
              <a:buFont typeface="Arial" panose="020B0604020202020204" pitchFamily="34" charset="0"/>
              <a:buChar char="•"/>
            </a:pPr>
            <a:r>
              <a:rPr lang="en-US" sz="1600">
                <a:solidFill>
                  <a:srgbClr val="203965"/>
                </a:solidFill>
                <a:latin typeface="Lato" panose="020F0502020204030203" pitchFamily="34" charset="0"/>
                <a:ea typeface="Lato" panose="020F0502020204030203" pitchFamily="34" charset="0"/>
                <a:cs typeface="Lato" panose="020F0502020204030203" pitchFamily="34" charset="0"/>
              </a:rPr>
              <a:t>Financial Impact of Proposed Legislation</a:t>
            </a:r>
          </a:p>
          <a:p>
            <a:pPr marL="742950" lvl="1" indent="-285750">
              <a:lnSpc>
                <a:spcPct val="150000"/>
              </a:lnSpc>
              <a:buFont typeface="Arial" panose="020B0604020202020204" pitchFamily="34" charset="0"/>
              <a:buChar char="•"/>
            </a:pPr>
            <a:r>
              <a:rPr lang="en-US" sz="1600">
                <a:solidFill>
                  <a:srgbClr val="203965"/>
                </a:solidFill>
                <a:latin typeface="Lato" panose="020F0502020204030203" pitchFamily="34" charset="0"/>
                <a:ea typeface="Lato" panose="020F0502020204030203" pitchFamily="34" charset="0"/>
                <a:cs typeface="Lato" panose="020F0502020204030203" pitchFamily="34" charset="0"/>
              </a:rPr>
              <a:t>Apportionment Sustainability Report</a:t>
            </a:r>
          </a:p>
          <a:p>
            <a:pPr marL="742950" lvl="1" indent="-285750">
              <a:lnSpc>
                <a:spcPct val="150000"/>
              </a:lnSpc>
              <a:buFont typeface="Arial" panose="020B0604020202020204" pitchFamily="34" charset="0"/>
              <a:buChar char="•"/>
            </a:pPr>
            <a:r>
              <a:rPr lang="en-US" sz="1600">
                <a:solidFill>
                  <a:srgbClr val="203965"/>
                </a:solidFill>
                <a:latin typeface="Lato" panose="020F0502020204030203" pitchFamily="34" charset="0"/>
                <a:ea typeface="Lato" panose="020F0502020204030203" pitchFamily="34" charset="0"/>
                <a:cs typeface="Lato" panose="020F0502020204030203" pitchFamily="34" charset="0"/>
              </a:rPr>
              <a:t>Financial Commitment Booklet</a:t>
            </a:r>
          </a:p>
        </p:txBody>
      </p:sp>
      <p:sp>
        <p:nvSpPr>
          <p:cNvPr id="17" name="Rectangle: Rounded Corners 16">
            <a:extLst>
              <a:ext uri="{FF2B5EF4-FFF2-40B4-BE49-F238E27FC236}">
                <a16:creationId xmlns:a16="http://schemas.microsoft.com/office/drawing/2014/main" id="{C50BCF39-2C1A-49A5-9195-8A3A66A33B1C}"/>
              </a:ext>
            </a:extLst>
          </p:cNvPr>
          <p:cNvSpPr/>
          <p:nvPr/>
        </p:nvSpPr>
        <p:spPr>
          <a:xfrm>
            <a:off x="581223" y="1397268"/>
            <a:ext cx="2045810" cy="45727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4" name="TextBox 3">
            <a:extLst>
              <a:ext uri="{FF2B5EF4-FFF2-40B4-BE49-F238E27FC236}">
                <a16:creationId xmlns:a16="http://schemas.microsoft.com/office/drawing/2014/main" id="{26025C3D-16AA-4E5D-8914-EE58BCCAA2F1}"/>
              </a:ext>
            </a:extLst>
          </p:cNvPr>
          <p:cNvSpPr txBox="1"/>
          <p:nvPr/>
        </p:nvSpPr>
        <p:spPr>
          <a:xfrm>
            <a:off x="482991" y="755985"/>
            <a:ext cx="3702623" cy="584775"/>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More Reading</a:t>
            </a:r>
          </a:p>
        </p:txBody>
      </p:sp>
      <p:sp>
        <p:nvSpPr>
          <p:cNvPr id="18" name="TextBox 17">
            <a:extLst>
              <a:ext uri="{FF2B5EF4-FFF2-40B4-BE49-F238E27FC236}">
                <a16:creationId xmlns:a16="http://schemas.microsoft.com/office/drawing/2014/main" id="{33B5036D-E406-4405-8119-2A99A2FF76CC}"/>
              </a:ext>
            </a:extLst>
          </p:cNvPr>
          <p:cNvSpPr txBox="1"/>
          <p:nvPr/>
        </p:nvSpPr>
        <p:spPr>
          <a:xfrm>
            <a:off x="681439" y="1495102"/>
            <a:ext cx="1845377" cy="261610"/>
          </a:xfrm>
          <a:prstGeom prst="rect">
            <a:avLst/>
          </a:prstGeom>
          <a:noFill/>
        </p:spPr>
        <p:txBody>
          <a:bodyPr wrap="none" rtlCol="0">
            <a:spAutoFit/>
          </a:bodyPr>
          <a:lstStyle/>
          <a:p>
            <a:r>
              <a:rPr lang="en-US" sz="1100" b="1">
                <a:solidFill>
                  <a:schemeClr val="tx1">
                    <a:lumMod val="95000"/>
                    <a:lumOff val="5000"/>
                  </a:schemeClr>
                </a:solidFill>
                <a:latin typeface="Lato" panose="020F0502020204030203" pitchFamily="34" charset="0"/>
                <a:ea typeface="Open Sans" panose="020B0606030504020204" pitchFamily="34" charset="0"/>
                <a:cs typeface="Poppins" panose="00000500000000000000" pitchFamily="2" charset="0"/>
              </a:rPr>
              <a:t>WANT TO LEARN MORE?</a:t>
            </a:r>
          </a:p>
        </p:txBody>
      </p:sp>
      <p:grpSp>
        <p:nvGrpSpPr>
          <p:cNvPr id="28" name="Group 27">
            <a:extLst>
              <a:ext uri="{FF2B5EF4-FFF2-40B4-BE49-F238E27FC236}">
                <a16:creationId xmlns:a16="http://schemas.microsoft.com/office/drawing/2014/main" id="{ED5BE0A8-7384-49BC-8E41-02FD2A1CCAAD}"/>
              </a:ext>
            </a:extLst>
          </p:cNvPr>
          <p:cNvGrpSpPr/>
          <p:nvPr/>
        </p:nvGrpSpPr>
        <p:grpSpPr>
          <a:xfrm rot="5400000">
            <a:off x="10959110" y="5567422"/>
            <a:ext cx="1048585" cy="326059"/>
            <a:chOff x="959886" y="4951739"/>
            <a:chExt cx="1048585" cy="326059"/>
          </a:xfrm>
          <a:noFill/>
        </p:grpSpPr>
        <p:sp>
          <p:nvSpPr>
            <p:cNvPr id="25" name="Isosceles Triangle 24">
              <a:extLst>
                <a:ext uri="{FF2B5EF4-FFF2-40B4-BE49-F238E27FC236}">
                  <a16:creationId xmlns:a16="http://schemas.microsoft.com/office/drawing/2014/main" id="{1AB41CF1-36C7-4609-9061-7C568E2BFDDB}"/>
                </a:ext>
              </a:extLst>
            </p:cNvPr>
            <p:cNvSpPr/>
            <p:nvPr/>
          </p:nvSpPr>
          <p:spPr>
            <a:xfrm rot="5400000">
              <a:off x="937399" y="4974226"/>
              <a:ext cx="326059" cy="281085"/>
            </a:xfrm>
            <a:prstGeom prst="triangle">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Isosceles Triangle 25">
              <a:extLst>
                <a:ext uri="{FF2B5EF4-FFF2-40B4-BE49-F238E27FC236}">
                  <a16:creationId xmlns:a16="http://schemas.microsoft.com/office/drawing/2014/main" id="{41A2146B-A3A4-49FB-8EAE-365AC4C0CD88}"/>
                </a:ext>
              </a:extLst>
            </p:cNvPr>
            <p:cNvSpPr/>
            <p:nvPr/>
          </p:nvSpPr>
          <p:spPr>
            <a:xfrm rot="5400000">
              <a:off x="1339261" y="4974226"/>
              <a:ext cx="326059" cy="281085"/>
            </a:xfrm>
            <a:prstGeom prst="triangl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Isosceles Triangle 26">
              <a:extLst>
                <a:ext uri="{FF2B5EF4-FFF2-40B4-BE49-F238E27FC236}">
                  <a16:creationId xmlns:a16="http://schemas.microsoft.com/office/drawing/2014/main" id="{7A38C76E-0AE6-4AD8-ADEB-0258B4AB2BB1}"/>
                </a:ext>
              </a:extLst>
            </p:cNvPr>
            <p:cNvSpPr/>
            <p:nvPr/>
          </p:nvSpPr>
          <p:spPr>
            <a:xfrm rot="5400000">
              <a:off x="1704899" y="4974226"/>
              <a:ext cx="326059" cy="281085"/>
            </a:xfrm>
            <a:prstGeom prst="triangl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9DE75F6B-4469-4AFE-BED5-85CB2D190258}"/>
              </a:ext>
            </a:extLst>
          </p:cNvPr>
          <p:cNvGrpSpPr/>
          <p:nvPr/>
        </p:nvGrpSpPr>
        <p:grpSpPr>
          <a:xfrm>
            <a:off x="7015626" y="925258"/>
            <a:ext cx="888668" cy="1113816"/>
            <a:chOff x="7260561" y="663994"/>
            <a:chExt cx="888668" cy="1113816"/>
          </a:xfrm>
          <a:solidFill>
            <a:schemeClr val="accent1">
              <a:lumMod val="40000"/>
              <a:lumOff val="60000"/>
            </a:schemeClr>
          </a:solidFill>
        </p:grpSpPr>
        <p:sp>
          <p:nvSpPr>
            <p:cNvPr id="80" name="Oval 79">
              <a:extLst>
                <a:ext uri="{FF2B5EF4-FFF2-40B4-BE49-F238E27FC236}">
                  <a16:creationId xmlns:a16="http://schemas.microsoft.com/office/drawing/2014/main" id="{EF9AEEBC-0850-4DAD-8C7E-138B3E299DCF}"/>
                </a:ext>
              </a:extLst>
            </p:cNvPr>
            <p:cNvSpPr/>
            <p:nvPr/>
          </p:nvSpPr>
          <p:spPr>
            <a:xfrm>
              <a:off x="7260561"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F87F5D8-9BC5-41C5-9FC2-F2CF3292D5E4}"/>
                </a:ext>
              </a:extLst>
            </p:cNvPr>
            <p:cNvSpPr/>
            <p:nvPr/>
          </p:nvSpPr>
          <p:spPr>
            <a:xfrm>
              <a:off x="7260561" y="1181960"/>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60EA0DD-1D73-46B3-8B02-EE6192611E73}"/>
                </a:ext>
              </a:extLst>
            </p:cNvPr>
            <p:cNvSpPr/>
            <p:nvPr/>
          </p:nvSpPr>
          <p:spPr>
            <a:xfrm>
              <a:off x="7260561" y="144852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671F5B6-77C3-4E5C-8878-8284D8DB0F14}"/>
                </a:ext>
              </a:extLst>
            </p:cNvPr>
            <p:cNvSpPr/>
            <p:nvPr/>
          </p:nvSpPr>
          <p:spPr>
            <a:xfrm>
              <a:off x="7260561" y="1715089"/>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A75EFBA-7B74-4706-B36D-521AA8910264}"/>
                </a:ext>
              </a:extLst>
            </p:cNvPr>
            <p:cNvSpPr/>
            <p:nvPr/>
          </p:nvSpPr>
          <p:spPr>
            <a:xfrm>
              <a:off x="7472915"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758781EE-84D4-44BC-9EB2-15C7B1DF5AAF}"/>
                </a:ext>
              </a:extLst>
            </p:cNvPr>
            <p:cNvSpPr/>
            <p:nvPr/>
          </p:nvSpPr>
          <p:spPr>
            <a:xfrm>
              <a:off x="7472915"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D7F5102-7AAD-47FC-9D2F-0B63C1F7EE83}"/>
                </a:ext>
              </a:extLst>
            </p:cNvPr>
            <p:cNvSpPr/>
            <p:nvPr/>
          </p:nvSpPr>
          <p:spPr>
            <a:xfrm>
              <a:off x="7472915" y="1181960"/>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F8DD1A5-FA3A-489A-867F-E6EB0B304738}"/>
                </a:ext>
              </a:extLst>
            </p:cNvPr>
            <p:cNvSpPr/>
            <p:nvPr/>
          </p:nvSpPr>
          <p:spPr>
            <a:xfrm>
              <a:off x="7472915" y="144852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D48D611-0825-4634-BAC1-D2E00B2A377D}"/>
                </a:ext>
              </a:extLst>
            </p:cNvPr>
            <p:cNvSpPr/>
            <p:nvPr/>
          </p:nvSpPr>
          <p:spPr>
            <a:xfrm>
              <a:off x="7685268"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51164E3-8006-4CF4-B887-61D88447BB9C}"/>
                </a:ext>
              </a:extLst>
            </p:cNvPr>
            <p:cNvSpPr/>
            <p:nvPr/>
          </p:nvSpPr>
          <p:spPr>
            <a:xfrm>
              <a:off x="7685268"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CB0902C-8192-4E16-A5CE-488F4E7635C3}"/>
                </a:ext>
              </a:extLst>
            </p:cNvPr>
            <p:cNvSpPr/>
            <p:nvPr/>
          </p:nvSpPr>
          <p:spPr>
            <a:xfrm>
              <a:off x="7685268" y="1181960"/>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D3248EF-5EF6-4987-8818-9624219C8448}"/>
                </a:ext>
              </a:extLst>
            </p:cNvPr>
            <p:cNvSpPr/>
            <p:nvPr/>
          </p:nvSpPr>
          <p:spPr>
            <a:xfrm>
              <a:off x="7874155"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F22CD4F-52C3-46CC-BFC0-8583B2E8D7E5}"/>
                </a:ext>
              </a:extLst>
            </p:cNvPr>
            <p:cNvSpPr/>
            <p:nvPr/>
          </p:nvSpPr>
          <p:spPr>
            <a:xfrm>
              <a:off x="7874155" y="915395"/>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63A322C-6A9F-48C5-AC40-54316B455052}"/>
                </a:ext>
              </a:extLst>
            </p:cNvPr>
            <p:cNvSpPr/>
            <p:nvPr/>
          </p:nvSpPr>
          <p:spPr>
            <a:xfrm>
              <a:off x="8086508" y="663994"/>
              <a:ext cx="62721" cy="627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Placeholder 22" descr="A light bulb on top of books&#10;&#10;Description automatically generated">
            <a:extLst>
              <a:ext uri="{FF2B5EF4-FFF2-40B4-BE49-F238E27FC236}">
                <a16:creationId xmlns:a16="http://schemas.microsoft.com/office/drawing/2014/main" id="{C055ABE8-5432-3679-DF99-97B6F3358737}"/>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8747" t="-1" r="35772" b="752"/>
          <a:stretch/>
        </p:blipFill>
        <p:spPr>
          <a:xfrm>
            <a:off x="7169833" y="895350"/>
            <a:ext cx="4220678" cy="5029200"/>
          </a:xfrm>
        </p:spPr>
      </p:pic>
    </p:spTree>
    <p:extLst>
      <p:ext uri="{BB962C8B-B14F-4D97-AF65-F5344CB8AC3E}">
        <p14:creationId xmlns:p14="http://schemas.microsoft.com/office/powerpoint/2010/main" val="79997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163" name="TextBox 162">
            <a:extLst>
              <a:ext uri="{FF2B5EF4-FFF2-40B4-BE49-F238E27FC236}">
                <a16:creationId xmlns:a16="http://schemas.microsoft.com/office/drawing/2014/main" id="{8765E945-11BE-4300-AB83-1C69C3AD0E41}"/>
              </a:ext>
            </a:extLst>
          </p:cNvPr>
          <p:cNvSpPr txBox="1"/>
          <p:nvPr/>
        </p:nvSpPr>
        <p:spPr>
          <a:xfrm>
            <a:off x="1051072" y="1058008"/>
            <a:ext cx="4285858" cy="584775"/>
          </a:xfrm>
          <a:prstGeom prst="rect">
            <a:avLst/>
          </a:prstGeom>
          <a:noFill/>
        </p:spPr>
        <p:txBody>
          <a:bodyPr wrap="square" rtlCol="0">
            <a:spAutoFit/>
          </a:bodyPr>
          <a:lstStyle/>
          <a:p>
            <a:r>
              <a:rPr lang="en-US" sz="3200" b="1">
                <a:solidFill>
                  <a:schemeClr val="bg1">
                    <a:lumMod val="95000"/>
                  </a:schemeClr>
                </a:solidFill>
                <a:latin typeface="Montserrat" panose="00000500000000000000" pitchFamily="2" charset="0"/>
                <a:cs typeface="Poppins SemiBold" panose="00000700000000000000" pitchFamily="2" charset="0"/>
              </a:rPr>
              <a:t>THANK YOU!</a:t>
            </a:r>
          </a:p>
        </p:txBody>
      </p:sp>
      <p:sp>
        <p:nvSpPr>
          <p:cNvPr id="165" name="TextBox 164">
            <a:extLst>
              <a:ext uri="{FF2B5EF4-FFF2-40B4-BE49-F238E27FC236}">
                <a16:creationId xmlns:a16="http://schemas.microsoft.com/office/drawing/2014/main" id="{C8D6D9F9-05EE-40AE-BF9C-6D8121E1CBD2}"/>
              </a:ext>
            </a:extLst>
          </p:cNvPr>
          <p:cNvSpPr txBox="1"/>
          <p:nvPr/>
        </p:nvSpPr>
        <p:spPr>
          <a:xfrm>
            <a:off x="135347" y="5238335"/>
            <a:ext cx="12115817" cy="2492990"/>
          </a:xfrm>
          <a:prstGeom prst="rect">
            <a:avLst/>
          </a:prstGeom>
          <a:noFill/>
        </p:spPr>
        <p:txBody>
          <a:bodyPr wrap="none" rtlCol="0">
            <a:spAutoFit/>
          </a:bodyPr>
          <a:lstStyle/>
          <a:p>
            <a:pPr algn="ctr"/>
            <a:r>
              <a:rPr lang="en-US" sz="15600" b="1">
                <a:solidFill>
                  <a:srgbClr val="28467C"/>
                </a:solidFill>
                <a:latin typeface="Lato" panose="020F0502020204030203" pitchFamily="34" charset="0"/>
              </a:rPr>
              <a:t>THANK YOU</a:t>
            </a:r>
          </a:p>
        </p:txBody>
      </p:sp>
      <p:sp>
        <p:nvSpPr>
          <p:cNvPr id="172" name="TextBox 171">
            <a:extLst>
              <a:ext uri="{FF2B5EF4-FFF2-40B4-BE49-F238E27FC236}">
                <a16:creationId xmlns:a16="http://schemas.microsoft.com/office/drawing/2014/main" id="{6AB473A3-4DCF-40C6-B1CB-00C809938AFF}"/>
              </a:ext>
            </a:extLst>
          </p:cNvPr>
          <p:cNvSpPr txBox="1"/>
          <p:nvPr/>
        </p:nvSpPr>
        <p:spPr>
          <a:xfrm>
            <a:off x="1826710" y="2217949"/>
            <a:ext cx="2361214" cy="307777"/>
          </a:xfrm>
          <a:prstGeom prst="rect">
            <a:avLst/>
          </a:prstGeom>
          <a:noFill/>
        </p:spPr>
        <p:txBody>
          <a:bodyPr wrap="square" rtlCol="0">
            <a:spAutoFit/>
          </a:bodyPr>
          <a:lstStyle/>
          <a:p>
            <a:r>
              <a:rPr lang="en-US" sz="1400" b="1">
                <a:solidFill>
                  <a:schemeClr val="bg1">
                    <a:lumMod val="95000"/>
                  </a:schemeClr>
                </a:solidFill>
                <a:latin typeface="Lato" panose="020F0502020204030203" pitchFamily="34" charset="0"/>
                <a:cs typeface="Poppins" panose="00000500000000000000" pitchFamily="2" charset="0"/>
              </a:rPr>
              <a:t>CONTACT US</a:t>
            </a:r>
          </a:p>
        </p:txBody>
      </p:sp>
      <p:grpSp>
        <p:nvGrpSpPr>
          <p:cNvPr id="173" name="Group 172">
            <a:extLst>
              <a:ext uri="{FF2B5EF4-FFF2-40B4-BE49-F238E27FC236}">
                <a16:creationId xmlns:a16="http://schemas.microsoft.com/office/drawing/2014/main" id="{6C84948A-E458-4CE6-9038-92A39B26DA76}"/>
              </a:ext>
            </a:extLst>
          </p:cNvPr>
          <p:cNvGrpSpPr/>
          <p:nvPr/>
        </p:nvGrpSpPr>
        <p:grpSpPr>
          <a:xfrm>
            <a:off x="790672" y="1839215"/>
            <a:ext cx="870000" cy="631092"/>
            <a:chOff x="5583238" y="1871663"/>
            <a:chExt cx="870000" cy="631092"/>
          </a:xfrm>
          <a:solidFill>
            <a:schemeClr val="accent1">
              <a:lumMod val="75000"/>
            </a:schemeClr>
          </a:solidFill>
        </p:grpSpPr>
        <p:sp>
          <p:nvSpPr>
            <p:cNvPr id="174" name="Diamond 173">
              <a:extLst>
                <a:ext uri="{FF2B5EF4-FFF2-40B4-BE49-F238E27FC236}">
                  <a16:creationId xmlns:a16="http://schemas.microsoft.com/office/drawing/2014/main" id="{3126F5CB-A264-4FF8-99B8-695A9233FD05}"/>
                </a:ext>
              </a:extLst>
            </p:cNvPr>
            <p:cNvSpPr/>
            <p:nvPr/>
          </p:nvSpPr>
          <p:spPr>
            <a:xfrm>
              <a:off x="55832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5" name="Diamond 174">
              <a:extLst>
                <a:ext uri="{FF2B5EF4-FFF2-40B4-BE49-F238E27FC236}">
                  <a16:creationId xmlns:a16="http://schemas.microsoft.com/office/drawing/2014/main" id="{AF72D683-3075-4296-9D98-9EFF96E93BF2}"/>
                </a:ext>
              </a:extLst>
            </p:cNvPr>
            <p:cNvSpPr/>
            <p:nvPr/>
          </p:nvSpPr>
          <p:spPr>
            <a:xfrm>
              <a:off x="57356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6" name="Diamond 175">
              <a:extLst>
                <a:ext uri="{FF2B5EF4-FFF2-40B4-BE49-F238E27FC236}">
                  <a16:creationId xmlns:a16="http://schemas.microsoft.com/office/drawing/2014/main" id="{260640CD-50DF-4F08-9210-5F5DEA3EA7CD}"/>
                </a:ext>
              </a:extLst>
            </p:cNvPr>
            <p:cNvSpPr/>
            <p:nvPr/>
          </p:nvSpPr>
          <p:spPr>
            <a:xfrm>
              <a:off x="58880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7" name="Diamond 176">
              <a:extLst>
                <a:ext uri="{FF2B5EF4-FFF2-40B4-BE49-F238E27FC236}">
                  <a16:creationId xmlns:a16="http://schemas.microsoft.com/office/drawing/2014/main" id="{65C8F30E-A5B0-44E9-B014-0869757F9FF8}"/>
                </a:ext>
              </a:extLst>
            </p:cNvPr>
            <p:cNvSpPr/>
            <p:nvPr/>
          </p:nvSpPr>
          <p:spPr>
            <a:xfrm>
              <a:off x="60404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8" name="Diamond 177">
              <a:extLst>
                <a:ext uri="{FF2B5EF4-FFF2-40B4-BE49-F238E27FC236}">
                  <a16:creationId xmlns:a16="http://schemas.microsoft.com/office/drawing/2014/main" id="{A18CFC61-32B2-4EF9-9ECD-A99C200E8D90}"/>
                </a:ext>
              </a:extLst>
            </p:cNvPr>
            <p:cNvSpPr/>
            <p:nvPr/>
          </p:nvSpPr>
          <p:spPr>
            <a:xfrm>
              <a:off x="61928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79" name="Diamond 178">
              <a:extLst>
                <a:ext uri="{FF2B5EF4-FFF2-40B4-BE49-F238E27FC236}">
                  <a16:creationId xmlns:a16="http://schemas.microsoft.com/office/drawing/2014/main" id="{404A923E-D2A5-40F4-B114-3529297ABF94}"/>
                </a:ext>
              </a:extLst>
            </p:cNvPr>
            <p:cNvSpPr/>
            <p:nvPr/>
          </p:nvSpPr>
          <p:spPr>
            <a:xfrm>
              <a:off x="6345238" y="1871663"/>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0" name="Diamond 179">
              <a:extLst>
                <a:ext uri="{FF2B5EF4-FFF2-40B4-BE49-F238E27FC236}">
                  <a16:creationId xmlns:a16="http://schemas.microsoft.com/office/drawing/2014/main" id="{2D1CA2F3-88CB-4771-84D2-79E9FAC17235}"/>
                </a:ext>
              </a:extLst>
            </p:cNvPr>
            <p:cNvSpPr/>
            <p:nvPr/>
          </p:nvSpPr>
          <p:spPr>
            <a:xfrm>
              <a:off x="55832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1" name="Diamond 180">
              <a:extLst>
                <a:ext uri="{FF2B5EF4-FFF2-40B4-BE49-F238E27FC236}">
                  <a16:creationId xmlns:a16="http://schemas.microsoft.com/office/drawing/2014/main" id="{DAF6BAF9-CBCC-4D98-9810-FBB770E6F935}"/>
                </a:ext>
              </a:extLst>
            </p:cNvPr>
            <p:cNvSpPr/>
            <p:nvPr/>
          </p:nvSpPr>
          <p:spPr>
            <a:xfrm>
              <a:off x="57356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2" name="Diamond 181">
              <a:extLst>
                <a:ext uri="{FF2B5EF4-FFF2-40B4-BE49-F238E27FC236}">
                  <a16:creationId xmlns:a16="http://schemas.microsoft.com/office/drawing/2014/main" id="{B39BA3D2-1F56-4F52-8ABD-0A6EC30A4C19}"/>
                </a:ext>
              </a:extLst>
            </p:cNvPr>
            <p:cNvSpPr/>
            <p:nvPr/>
          </p:nvSpPr>
          <p:spPr>
            <a:xfrm>
              <a:off x="58880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3" name="Diamond 182">
              <a:extLst>
                <a:ext uri="{FF2B5EF4-FFF2-40B4-BE49-F238E27FC236}">
                  <a16:creationId xmlns:a16="http://schemas.microsoft.com/office/drawing/2014/main" id="{F5137CA8-DCFE-45FB-8A15-FAC9BCB2B34D}"/>
                </a:ext>
              </a:extLst>
            </p:cNvPr>
            <p:cNvSpPr/>
            <p:nvPr/>
          </p:nvSpPr>
          <p:spPr>
            <a:xfrm>
              <a:off x="60404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4" name="Diamond 183">
              <a:extLst>
                <a:ext uri="{FF2B5EF4-FFF2-40B4-BE49-F238E27FC236}">
                  <a16:creationId xmlns:a16="http://schemas.microsoft.com/office/drawing/2014/main" id="{6C22CF13-F170-4E41-AD57-24CEC293713B}"/>
                </a:ext>
              </a:extLst>
            </p:cNvPr>
            <p:cNvSpPr/>
            <p:nvPr/>
          </p:nvSpPr>
          <p:spPr>
            <a:xfrm>
              <a:off x="61928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5" name="Diamond 184">
              <a:extLst>
                <a:ext uri="{FF2B5EF4-FFF2-40B4-BE49-F238E27FC236}">
                  <a16:creationId xmlns:a16="http://schemas.microsoft.com/office/drawing/2014/main" id="{AB3B0C82-70A1-47BA-A8C1-22A9B567BFE2}"/>
                </a:ext>
              </a:extLst>
            </p:cNvPr>
            <p:cNvSpPr/>
            <p:nvPr/>
          </p:nvSpPr>
          <p:spPr>
            <a:xfrm>
              <a:off x="6345238" y="2046027"/>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6" name="Diamond 185">
              <a:extLst>
                <a:ext uri="{FF2B5EF4-FFF2-40B4-BE49-F238E27FC236}">
                  <a16:creationId xmlns:a16="http://schemas.microsoft.com/office/drawing/2014/main" id="{03128005-1A60-404C-B6F2-1C6DA770EBE6}"/>
                </a:ext>
              </a:extLst>
            </p:cNvPr>
            <p:cNvSpPr/>
            <p:nvPr/>
          </p:nvSpPr>
          <p:spPr>
            <a:xfrm>
              <a:off x="55832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7" name="Diamond 186">
              <a:extLst>
                <a:ext uri="{FF2B5EF4-FFF2-40B4-BE49-F238E27FC236}">
                  <a16:creationId xmlns:a16="http://schemas.microsoft.com/office/drawing/2014/main" id="{8879D5CD-E737-4B99-ADEC-D66CD81CEF6A}"/>
                </a:ext>
              </a:extLst>
            </p:cNvPr>
            <p:cNvSpPr/>
            <p:nvPr/>
          </p:nvSpPr>
          <p:spPr>
            <a:xfrm>
              <a:off x="57356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8" name="Diamond 187">
              <a:extLst>
                <a:ext uri="{FF2B5EF4-FFF2-40B4-BE49-F238E27FC236}">
                  <a16:creationId xmlns:a16="http://schemas.microsoft.com/office/drawing/2014/main" id="{F157DC88-CDA8-4612-869A-6FBB478BF72C}"/>
                </a:ext>
              </a:extLst>
            </p:cNvPr>
            <p:cNvSpPr/>
            <p:nvPr/>
          </p:nvSpPr>
          <p:spPr>
            <a:xfrm>
              <a:off x="58880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89" name="Diamond 188">
              <a:extLst>
                <a:ext uri="{FF2B5EF4-FFF2-40B4-BE49-F238E27FC236}">
                  <a16:creationId xmlns:a16="http://schemas.microsoft.com/office/drawing/2014/main" id="{7DECB11B-622D-44AE-9439-774669D03FE1}"/>
                </a:ext>
              </a:extLst>
            </p:cNvPr>
            <p:cNvSpPr/>
            <p:nvPr/>
          </p:nvSpPr>
          <p:spPr>
            <a:xfrm>
              <a:off x="60404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0" name="Diamond 189">
              <a:extLst>
                <a:ext uri="{FF2B5EF4-FFF2-40B4-BE49-F238E27FC236}">
                  <a16:creationId xmlns:a16="http://schemas.microsoft.com/office/drawing/2014/main" id="{828614E6-67FF-4268-A7CB-EABA75B1E64B}"/>
                </a:ext>
              </a:extLst>
            </p:cNvPr>
            <p:cNvSpPr/>
            <p:nvPr/>
          </p:nvSpPr>
          <p:spPr>
            <a:xfrm>
              <a:off x="61928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1" name="Diamond 190">
              <a:extLst>
                <a:ext uri="{FF2B5EF4-FFF2-40B4-BE49-F238E27FC236}">
                  <a16:creationId xmlns:a16="http://schemas.microsoft.com/office/drawing/2014/main" id="{BD094F90-639A-4F5A-A4A8-39C06037C9A5}"/>
                </a:ext>
              </a:extLst>
            </p:cNvPr>
            <p:cNvSpPr/>
            <p:nvPr/>
          </p:nvSpPr>
          <p:spPr>
            <a:xfrm>
              <a:off x="6345238" y="2220391"/>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2" name="Diamond 191">
              <a:extLst>
                <a:ext uri="{FF2B5EF4-FFF2-40B4-BE49-F238E27FC236}">
                  <a16:creationId xmlns:a16="http://schemas.microsoft.com/office/drawing/2014/main" id="{6CD519BC-96E3-4CC5-A75F-FA4082A0BB8B}"/>
                </a:ext>
              </a:extLst>
            </p:cNvPr>
            <p:cNvSpPr/>
            <p:nvPr/>
          </p:nvSpPr>
          <p:spPr>
            <a:xfrm>
              <a:off x="55832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3" name="Diamond 192">
              <a:extLst>
                <a:ext uri="{FF2B5EF4-FFF2-40B4-BE49-F238E27FC236}">
                  <a16:creationId xmlns:a16="http://schemas.microsoft.com/office/drawing/2014/main" id="{FA17AB4F-E709-43BE-96B2-9406B4071422}"/>
                </a:ext>
              </a:extLst>
            </p:cNvPr>
            <p:cNvSpPr/>
            <p:nvPr/>
          </p:nvSpPr>
          <p:spPr>
            <a:xfrm>
              <a:off x="57356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4" name="Diamond 193">
              <a:extLst>
                <a:ext uri="{FF2B5EF4-FFF2-40B4-BE49-F238E27FC236}">
                  <a16:creationId xmlns:a16="http://schemas.microsoft.com/office/drawing/2014/main" id="{50590D6A-385A-41F2-8A86-118FE0C3221B}"/>
                </a:ext>
              </a:extLst>
            </p:cNvPr>
            <p:cNvSpPr/>
            <p:nvPr/>
          </p:nvSpPr>
          <p:spPr>
            <a:xfrm>
              <a:off x="58880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5" name="Diamond 194">
              <a:extLst>
                <a:ext uri="{FF2B5EF4-FFF2-40B4-BE49-F238E27FC236}">
                  <a16:creationId xmlns:a16="http://schemas.microsoft.com/office/drawing/2014/main" id="{DFD672FA-6CE3-40C3-9E4C-0054E2EA4F37}"/>
                </a:ext>
              </a:extLst>
            </p:cNvPr>
            <p:cNvSpPr/>
            <p:nvPr/>
          </p:nvSpPr>
          <p:spPr>
            <a:xfrm>
              <a:off x="60404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6" name="Diamond 195">
              <a:extLst>
                <a:ext uri="{FF2B5EF4-FFF2-40B4-BE49-F238E27FC236}">
                  <a16:creationId xmlns:a16="http://schemas.microsoft.com/office/drawing/2014/main" id="{3834B3D7-8AD2-4D38-B82E-14AA3261E77C}"/>
                </a:ext>
              </a:extLst>
            </p:cNvPr>
            <p:cNvSpPr/>
            <p:nvPr/>
          </p:nvSpPr>
          <p:spPr>
            <a:xfrm>
              <a:off x="61928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197" name="Diamond 196">
              <a:extLst>
                <a:ext uri="{FF2B5EF4-FFF2-40B4-BE49-F238E27FC236}">
                  <a16:creationId xmlns:a16="http://schemas.microsoft.com/office/drawing/2014/main" id="{85023293-20C6-4C3C-82D5-405D14495AFF}"/>
                </a:ext>
              </a:extLst>
            </p:cNvPr>
            <p:cNvSpPr/>
            <p:nvPr/>
          </p:nvSpPr>
          <p:spPr>
            <a:xfrm>
              <a:off x="6345238" y="2394755"/>
              <a:ext cx="108000" cy="10800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2" name="Freeform 1">
            <a:extLst>
              <a:ext uri="{FF2B5EF4-FFF2-40B4-BE49-F238E27FC236}">
                <a16:creationId xmlns:a16="http://schemas.microsoft.com/office/drawing/2014/main" id="{3B58AD95-A1D1-AED8-DD9C-B37CF3C500F2}"/>
              </a:ext>
            </a:extLst>
          </p:cNvPr>
          <p:cNvSpPr>
            <a:spLocks noEditPoints="1"/>
          </p:cNvSpPr>
          <p:nvPr/>
        </p:nvSpPr>
        <p:spPr bwMode="auto">
          <a:xfrm>
            <a:off x="1394562" y="3078805"/>
            <a:ext cx="242413" cy="365824"/>
          </a:xfrm>
          <a:custGeom>
            <a:avLst/>
            <a:gdLst/>
            <a:ahLst/>
            <a:cxnLst>
              <a:cxn ang="0">
                <a:pos x="89" y="0"/>
              </a:cxn>
              <a:cxn ang="0">
                <a:pos x="0" y="89"/>
              </a:cxn>
              <a:cxn ang="0">
                <a:pos x="38" y="188"/>
              </a:cxn>
              <a:cxn ang="0">
                <a:pos x="76" y="249"/>
              </a:cxn>
              <a:cxn ang="0">
                <a:pos x="89" y="269"/>
              </a:cxn>
              <a:cxn ang="0">
                <a:pos x="102" y="249"/>
              </a:cxn>
              <a:cxn ang="0">
                <a:pos x="139" y="188"/>
              </a:cxn>
              <a:cxn ang="0">
                <a:pos x="178" y="89"/>
              </a:cxn>
              <a:cxn ang="0">
                <a:pos x="89" y="0"/>
              </a:cxn>
              <a:cxn ang="0">
                <a:pos x="89" y="135"/>
              </a:cxn>
              <a:cxn ang="0">
                <a:pos x="43" y="89"/>
              </a:cxn>
              <a:cxn ang="0">
                <a:pos x="89" y="43"/>
              </a:cxn>
              <a:cxn ang="0">
                <a:pos x="135" y="89"/>
              </a:cxn>
              <a:cxn ang="0">
                <a:pos x="89" y="135"/>
              </a:cxn>
              <a:cxn ang="0">
                <a:pos x="89" y="135"/>
              </a:cxn>
              <a:cxn ang="0">
                <a:pos x="89" y="135"/>
              </a:cxn>
            </a:cxnLst>
            <a:rect l="0" t="0" r="r" b="b"/>
            <a:pathLst>
              <a:path w="178" h="269">
                <a:moveTo>
                  <a:pt x="89" y="0"/>
                </a:moveTo>
                <a:cubicBezTo>
                  <a:pt x="40" y="0"/>
                  <a:pt x="0" y="40"/>
                  <a:pt x="0" y="89"/>
                </a:cubicBezTo>
                <a:cubicBezTo>
                  <a:pt x="0" y="109"/>
                  <a:pt x="13" y="141"/>
                  <a:pt x="38" y="188"/>
                </a:cubicBezTo>
                <a:cubicBezTo>
                  <a:pt x="57" y="220"/>
                  <a:pt x="75" y="248"/>
                  <a:pt x="76" y="249"/>
                </a:cubicBezTo>
                <a:cubicBezTo>
                  <a:pt x="89" y="269"/>
                  <a:pt x="89" y="269"/>
                  <a:pt x="89" y="269"/>
                </a:cubicBezTo>
                <a:cubicBezTo>
                  <a:pt x="102" y="249"/>
                  <a:pt x="102" y="249"/>
                  <a:pt x="102" y="249"/>
                </a:cubicBezTo>
                <a:cubicBezTo>
                  <a:pt x="103" y="248"/>
                  <a:pt x="121" y="220"/>
                  <a:pt x="139" y="188"/>
                </a:cubicBezTo>
                <a:cubicBezTo>
                  <a:pt x="165" y="141"/>
                  <a:pt x="178" y="109"/>
                  <a:pt x="178" y="89"/>
                </a:cubicBezTo>
                <a:cubicBezTo>
                  <a:pt x="178" y="40"/>
                  <a:pt x="138" y="0"/>
                  <a:pt x="89" y="0"/>
                </a:cubicBezTo>
                <a:close/>
                <a:moveTo>
                  <a:pt x="89" y="135"/>
                </a:moveTo>
                <a:cubicBezTo>
                  <a:pt x="63" y="135"/>
                  <a:pt x="43" y="114"/>
                  <a:pt x="43" y="89"/>
                </a:cubicBezTo>
                <a:cubicBezTo>
                  <a:pt x="43" y="63"/>
                  <a:pt x="63" y="43"/>
                  <a:pt x="89" y="43"/>
                </a:cubicBezTo>
                <a:cubicBezTo>
                  <a:pt x="114" y="43"/>
                  <a:pt x="135" y="63"/>
                  <a:pt x="135" y="89"/>
                </a:cubicBezTo>
                <a:cubicBezTo>
                  <a:pt x="135" y="114"/>
                  <a:pt x="114" y="135"/>
                  <a:pt x="89" y="135"/>
                </a:cubicBezTo>
                <a:close/>
                <a:moveTo>
                  <a:pt x="89" y="135"/>
                </a:moveTo>
                <a:cubicBezTo>
                  <a:pt x="89" y="135"/>
                  <a:pt x="89" y="135"/>
                  <a:pt x="89" y="135"/>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Freeform 143">
            <a:extLst>
              <a:ext uri="{FF2B5EF4-FFF2-40B4-BE49-F238E27FC236}">
                <a16:creationId xmlns:a16="http://schemas.microsoft.com/office/drawing/2014/main" id="{DC075349-C816-FD2C-2D80-4F90ED33987D}"/>
              </a:ext>
            </a:extLst>
          </p:cNvPr>
          <p:cNvSpPr>
            <a:spLocks noEditPoints="1"/>
          </p:cNvSpPr>
          <p:nvPr/>
        </p:nvSpPr>
        <p:spPr bwMode="auto">
          <a:xfrm>
            <a:off x="1345734" y="4214172"/>
            <a:ext cx="340068" cy="224205"/>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F506A104-FFB0-062A-F55C-70EE336B1AB2}"/>
              </a:ext>
            </a:extLst>
          </p:cNvPr>
          <p:cNvGrpSpPr/>
          <p:nvPr/>
        </p:nvGrpSpPr>
        <p:grpSpPr>
          <a:xfrm>
            <a:off x="1356359" y="4646316"/>
            <a:ext cx="318819" cy="318819"/>
            <a:chOff x="3721100" y="6330951"/>
            <a:chExt cx="530225" cy="530225"/>
          </a:xfrm>
          <a:solidFill>
            <a:schemeClr val="bg1"/>
          </a:solidFill>
        </p:grpSpPr>
        <p:sp>
          <p:nvSpPr>
            <p:cNvPr id="5" name="Freeform 4">
              <a:extLst>
                <a:ext uri="{FF2B5EF4-FFF2-40B4-BE49-F238E27FC236}">
                  <a16:creationId xmlns:a16="http://schemas.microsoft.com/office/drawing/2014/main" id="{6691D013-BFAA-E4AA-93A6-6E8276A78552}"/>
                </a:ext>
              </a:extLst>
            </p:cNvPr>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5">
              <a:extLst>
                <a:ext uri="{FF2B5EF4-FFF2-40B4-BE49-F238E27FC236}">
                  <a16:creationId xmlns:a16="http://schemas.microsoft.com/office/drawing/2014/main" id="{AE4D0CC2-6821-7BB4-9795-81D4ABD565BB}"/>
                </a:ext>
              </a:extLst>
            </p:cNvPr>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6">
              <a:extLst>
                <a:ext uri="{FF2B5EF4-FFF2-40B4-BE49-F238E27FC236}">
                  <a16:creationId xmlns:a16="http://schemas.microsoft.com/office/drawing/2014/main" id="{1B9703CE-A408-D8BE-8095-3A91E332D21E}"/>
                </a:ext>
              </a:extLst>
            </p:cNvPr>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8" name="Freeform 7">
            <a:extLst>
              <a:ext uri="{FF2B5EF4-FFF2-40B4-BE49-F238E27FC236}">
                <a16:creationId xmlns:a16="http://schemas.microsoft.com/office/drawing/2014/main" id="{5CABAA5F-46EA-F7A8-F514-76E5892A2B3A}"/>
              </a:ext>
            </a:extLst>
          </p:cNvPr>
          <p:cNvSpPr>
            <a:spLocks noEditPoints="1"/>
          </p:cNvSpPr>
          <p:nvPr/>
        </p:nvSpPr>
        <p:spPr bwMode="auto">
          <a:xfrm>
            <a:off x="1355872" y="3604978"/>
            <a:ext cx="319793" cy="360867"/>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 Placeholder 3">
            <a:extLst>
              <a:ext uri="{FF2B5EF4-FFF2-40B4-BE49-F238E27FC236}">
                <a16:creationId xmlns:a16="http://schemas.microsoft.com/office/drawing/2014/main" id="{6D82B1A4-D83F-A2C0-AB20-4391E945BFB7}"/>
              </a:ext>
            </a:extLst>
          </p:cNvPr>
          <p:cNvSpPr txBox="1">
            <a:spLocks/>
          </p:cNvSpPr>
          <p:nvPr/>
        </p:nvSpPr>
        <p:spPr>
          <a:xfrm>
            <a:off x="1961194" y="3027679"/>
            <a:ext cx="2361213"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solidFill>
                  <a:schemeClr val="bg1"/>
                </a:solidFill>
              </a:rPr>
              <a:t>1908 Grand Ave</a:t>
            </a:r>
          </a:p>
          <a:p>
            <a:pPr algn="l"/>
            <a:r>
              <a:rPr lang="en-US">
                <a:solidFill>
                  <a:schemeClr val="bg1"/>
                </a:solidFill>
              </a:rPr>
              <a:t>Nashville, TN 37212</a:t>
            </a:r>
          </a:p>
        </p:txBody>
      </p:sp>
      <p:sp>
        <p:nvSpPr>
          <p:cNvPr id="10" name="Text Placeholder 3">
            <a:extLst>
              <a:ext uri="{FF2B5EF4-FFF2-40B4-BE49-F238E27FC236}">
                <a16:creationId xmlns:a16="http://schemas.microsoft.com/office/drawing/2014/main" id="{1E17B1AE-B290-221E-3E6E-D4FF5C86908D}"/>
              </a:ext>
            </a:extLst>
          </p:cNvPr>
          <p:cNvSpPr txBox="1">
            <a:spLocks/>
          </p:cNvSpPr>
          <p:nvPr/>
        </p:nvSpPr>
        <p:spPr>
          <a:xfrm>
            <a:off x="1961195" y="4215347"/>
            <a:ext cx="1644805"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solidFill>
                  <a:schemeClr val="bg1"/>
                </a:solidFill>
                <a:latin typeface="+mj-lt"/>
              </a:rPr>
              <a:t>gcfa@gcfa.org</a:t>
            </a:r>
          </a:p>
        </p:txBody>
      </p:sp>
      <p:sp>
        <p:nvSpPr>
          <p:cNvPr id="11" name="Rectangle 10">
            <a:extLst>
              <a:ext uri="{FF2B5EF4-FFF2-40B4-BE49-F238E27FC236}">
                <a16:creationId xmlns:a16="http://schemas.microsoft.com/office/drawing/2014/main" id="{5E0503C7-B2D5-8B89-5504-94F19A57382D}"/>
              </a:ext>
            </a:extLst>
          </p:cNvPr>
          <p:cNvSpPr/>
          <p:nvPr/>
        </p:nvSpPr>
        <p:spPr>
          <a:xfrm>
            <a:off x="1961195" y="4725575"/>
            <a:ext cx="1563788" cy="246221"/>
          </a:xfrm>
          <a:prstGeom prst="rect">
            <a:avLst/>
          </a:prstGeom>
        </p:spPr>
        <p:txBody>
          <a:bodyPr wrap="square" lIns="0" tIns="0" rIns="0" bIns="0">
            <a:spAutoFit/>
          </a:bodyPr>
          <a:lstStyle/>
          <a:p>
            <a:r>
              <a:rPr lang="en-US" sz="1600">
                <a:solidFill>
                  <a:schemeClr val="bg1"/>
                </a:solidFill>
                <a:latin typeface="+mj-lt"/>
              </a:rPr>
              <a:t>www.gcfa.org</a:t>
            </a:r>
            <a:endParaRPr lang="en-US" sz="1600" b="1">
              <a:solidFill>
                <a:schemeClr val="bg1"/>
              </a:solidFill>
              <a:latin typeface="+mj-lt"/>
            </a:endParaRPr>
          </a:p>
        </p:txBody>
      </p:sp>
      <p:sp>
        <p:nvSpPr>
          <p:cNvPr id="12" name="Text Placeholder 3">
            <a:extLst>
              <a:ext uri="{FF2B5EF4-FFF2-40B4-BE49-F238E27FC236}">
                <a16:creationId xmlns:a16="http://schemas.microsoft.com/office/drawing/2014/main" id="{92A98415-9351-EA2A-C8F3-9E8BCA529658}"/>
              </a:ext>
            </a:extLst>
          </p:cNvPr>
          <p:cNvSpPr txBox="1">
            <a:spLocks/>
          </p:cNvSpPr>
          <p:nvPr/>
        </p:nvSpPr>
        <p:spPr>
          <a:xfrm>
            <a:off x="1961195" y="3674484"/>
            <a:ext cx="1582911" cy="2462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solidFill>
                  <a:schemeClr val="bg1"/>
                </a:solidFill>
                <a:latin typeface="+mj-lt"/>
              </a:rPr>
              <a:t>615-329-2338</a:t>
            </a:r>
          </a:p>
        </p:txBody>
      </p:sp>
      <p:pic>
        <p:nvPicPr>
          <p:cNvPr id="14" name="Picture 13" descr="A black and white logo&#10;&#10;Description automatically generated">
            <a:extLst>
              <a:ext uri="{FF2B5EF4-FFF2-40B4-BE49-F238E27FC236}">
                <a16:creationId xmlns:a16="http://schemas.microsoft.com/office/drawing/2014/main" id="{9EFB5333-CE8D-EEFC-664E-3F3908586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877" y="2762121"/>
            <a:ext cx="6096000" cy="2184400"/>
          </a:xfrm>
          <a:prstGeom prst="rect">
            <a:avLst/>
          </a:prstGeom>
        </p:spPr>
      </p:pic>
    </p:spTree>
    <p:extLst>
      <p:ext uri="{BB962C8B-B14F-4D97-AF65-F5344CB8AC3E}">
        <p14:creationId xmlns:p14="http://schemas.microsoft.com/office/powerpoint/2010/main" val="258861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7FE33E-5CA1-40AC-8E20-71EF8BFD37EF}"/>
              </a:ext>
            </a:extLst>
          </p:cNvPr>
          <p:cNvSpPr txBox="1"/>
          <p:nvPr/>
        </p:nvSpPr>
        <p:spPr>
          <a:xfrm>
            <a:off x="6228676" y="542715"/>
            <a:ext cx="4339851" cy="1200329"/>
          </a:xfrm>
          <a:prstGeom prst="rect">
            <a:avLst/>
          </a:prstGeom>
          <a:noFill/>
        </p:spPr>
        <p:txBody>
          <a:bodyPr wrap="square" rtlCol="0">
            <a:spAutoFit/>
          </a:bodyPr>
          <a:lstStyle/>
          <a:p>
            <a:r>
              <a:rPr lang="en-US" sz="3600" b="1">
                <a:solidFill>
                  <a:srgbClr val="203965"/>
                </a:solidFill>
                <a:latin typeface="Montserrat" panose="00000500000000000000" pitchFamily="2" charset="0"/>
                <a:cs typeface="Poppins SemiBold" panose="00000700000000000000" pitchFamily="2" charset="0"/>
              </a:rPr>
              <a:t>Understanding The Budget</a:t>
            </a:r>
            <a:endParaRPr lang="en-US" sz="3600" b="1" i="1">
              <a:solidFill>
                <a:srgbClr val="203965"/>
              </a:solidFill>
              <a:latin typeface="Montserrat" panose="000005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0BB236AD-4E98-4A04-AC15-CD74B6102B49}"/>
              </a:ext>
            </a:extLst>
          </p:cNvPr>
          <p:cNvSpPr txBox="1"/>
          <p:nvPr/>
        </p:nvSpPr>
        <p:spPr>
          <a:xfrm>
            <a:off x="5825888" y="2486914"/>
            <a:ext cx="5510139" cy="29983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The budget, as passed by General Conference, is a formula of two major factors that goes into the </a:t>
            </a:r>
            <a:r>
              <a:rPr lang="en-US" sz="1600" i="1">
                <a:latin typeface="Lato" panose="020F0502020204030203" pitchFamily="34" charset="0"/>
                <a:ea typeface="Lato" panose="020F0502020204030203" pitchFamily="34" charset="0"/>
                <a:cs typeface="Lato" panose="020F0502020204030203" pitchFamily="34" charset="0"/>
              </a:rPr>
              <a:t>apportionment formula, </a:t>
            </a:r>
            <a:r>
              <a:rPr lang="en-US" sz="1600">
                <a:latin typeface="Lato" panose="020F0502020204030203" pitchFamily="34" charset="0"/>
                <a:ea typeface="Lato" panose="020F0502020204030203" pitchFamily="34" charset="0"/>
                <a:cs typeface="Lato" panose="020F0502020204030203" pitchFamily="34" charset="0"/>
              </a:rPr>
              <a:t>or the rate at which apportionments will be assessed. (</a:t>
            </a:r>
            <a:r>
              <a:rPr lang="en-US" sz="1600" b="1" i="1">
                <a:latin typeface="Lato" panose="020F0502020204030203" pitchFamily="34" charset="0"/>
                <a:ea typeface="Lato" panose="020F0502020204030203" pitchFamily="34" charset="0"/>
                <a:cs typeface="Lato" panose="020F0502020204030203" pitchFamily="34" charset="0"/>
              </a:rPr>
              <a:t>A)</a:t>
            </a:r>
            <a:endParaRPr lang="en-US" sz="1600">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We start with the TOTAL budget for the UMC, which consists of the net expenditures of local churches. (</a:t>
            </a:r>
            <a:r>
              <a:rPr lang="en-US" sz="1600" b="1" i="1">
                <a:latin typeface="Lato" panose="020F0502020204030203" pitchFamily="34" charset="0"/>
                <a:ea typeface="Lato" panose="020F0502020204030203" pitchFamily="34" charset="0"/>
                <a:cs typeface="Lato" panose="020F0502020204030203" pitchFamily="34" charset="0"/>
              </a:rPr>
              <a:t>E)</a:t>
            </a:r>
            <a:endParaRPr lang="en-US" sz="1600">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The second factor is the Base Percentage, which is the rate of apportionment. (</a:t>
            </a:r>
            <a:r>
              <a:rPr lang="en-US" sz="1600" b="1" i="1">
                <a:latin typeface="Lato" panose="020F0502020204030203" pitchFamily="34" charset="0"/>
                <a:ea typeface="Lato" panose="020F0502020204030203" pitchFamily="34" charset="0"/>
                <a:cs typeface="Lato" panose="020F0502020204030203" pitchFamily="34" charset="0"/>
              </a:rPr>
              <a:t>P)</a:t>
            </a:r>
            <a:endParaRPr lang="en-US" sz="1600">
              <a:latin typeface="Lato" panose="020F0502020204030203" pitchFamily="34" charset="0"/>
              <a:ea typeface="Lato" panose="020F0502020204030203" pitchFamily="34" charset="0"/>
              <a:cs typeface="Lato" panose="020F0502020204030203" pitchFamily="34" charset="0"/>
            </a:endParaRPr>
          </a:p>
        </p:txBody>
      </p:sp>
      <p:cxnSp>
        <p:nvCxnSpPr>
          <p:cNvPr id="22" name="Straight Connector 21">
            <a:extLst>
              <a:ext uri="{FF2B5EF4-FFF2-40B4-BE49-F238E27FC236}">
                <a16:creationId xmlns:a16="http://schemas.microsoft.com/office/drawing/2014/main" id="{F16C9B59-675F-4B25-82C7-79B187544B4E}"/>
              </a:ext>
            </a:extLst>
          </p:cNvPr>
          <p:cNvCxnSpPr>
            <a:cxnSpLocks/>
          </p:cNvCxnSpPr>
          <p:nvPr/>
        </p:nvCxnSpPr>
        <p:spPr>
          <a:xfrm>
            <a:off x="11604905" y="1009650"/>
            <a:ext cx="0" cy="4927547"/>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6C9790-9D2D-44A5-BF26-093D41054CAD}"/>
              </a:ext>
            </a:extLst>
          </p:cNvPr>
          <p:cNvSpPr txBox="1"/>
          <p:nvPr/>
        </p:nvSpPr>
        <p:spPr>
          <a:xfrm rot="5400000">
            <a:off x="9758818" y="2285823"/>
            <a:ext cx="3703000"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UNDERSTANDING THE BUDGET</a:t>
            </a:r>
            <a:endParaRPr lang="en-ID">
              <a:solidFill>
                <a:schemeClr val="bg1">
                  <a:lumMod val="75000"/>
                </a:schemeClr>
              </a:solidFill>
              <a:latin typeface="Lato" panose="020F0502020204030203" pitchFamily="34" charset="0"/>
            </a:endParaRPr>
          </a:p>
        </p:txBody>
      </p:sp>
      <p:sp>
        <p:nvSpPr>
          <p:cNvPr id="30" name="Freeform: Shape 29">
            <a:extLst>
              <a:ext uri="{FF2B5EF4-FFF2-40B4-BE49-F238E27FC236}">
                <a16:creationId xmlns:a16="http://schemas.microsoft.com/office/drawing/2014/main" id="{13EF94EF-0876-4585-949D-C8B302BDF3D4}"/>
              </a:ext>
            </a:extLst>
          </p:cNvPr>
          <p:cNvSpPr/>
          <p:nvPr/>
        </p:nvSpPr>
        <p:spPr>
          <a:xfrm rot="20235802">
            <a:off x="552253" y="581936"/>
            <a:ext cx="2341528" cy="2914670"/>
          </a:xfrm>
          <a:custGeom>
            <a:avLst/>
            <a:gdLst>
              <a:gd name="connsiteX0" fmla="*/ 1534884 w 2341528"/>
              <a:gd name="connsiteY0" fmla="*/ 2096008 h 2914670"/>
              <a:gd name="connsiteX1" fmla="*/ 1468397 w 2341528"/>
              <a:gd name="connsiteY1" fmla="*/ 2200288 h 2914670"/>
              <a:gd name="connsiteX2" fmla="*/ 1211205 w 2341528"/>
              <a:gd name="connsiteY2" fmla="*/ 2547707 h 2914670"/>
              <a:gd name="connsiteX3" fmla="*/ 120443 w 2341528"/>
              <a:gd name="connsiteY3" fmla="*/ 2805095 h 2914670"/>
              <a:gd name="connsiteX4" fmla="*/ 95273 w 2341528"/>
              <a:gd name="connsiteY4" fmla="*/ 2776263 h 2914670"/>
              <a:gd name="connsiteX5" fmla="*/ 190670 w 2341528"/>
              <a:gd name="connsiteY5" fmla="*/ 2815331 h 2914670"/>
              <a:gd name="connsiteX6" fmla="*/ 1069868 w 2341528"/>
              <a:gd name="connsiteY6" fmla="*/ 2582677 h 2914670"/>
              <a:gd name="connsiteX7" fmla="*/ 1498078 w 2341528"/>
              <a:gd name="connsiteY7" fmla="*/ 2140151 h 2914670"/>
              <a:gd name="connsiteX8" fmla="*/ 2215193 w 2341528"/>
              <a:gd name="connsiteY8" fmla="*/ 60065 h 2914670"/>
              <a:gd name="connsiteX9" fmla="*/ 2328273 w 2341528"/>
              <a:gd name="connsiteY9" fmla="*/ 162161 h 2914670"/>
              <a:gd name="connsiteX10" fmla="*/ 2341528 w 2341528"/>
              <a:gd name="connsiteY10" fmla="*/ 227337 h 2914670"/>
              <a:gd name="connsiteX11" fmla="*/ 2241065 w 2341528"/>
              <a:gd name="connsiteY11" fmla="*/ 193791 h 2914670"/>
              <a:gd name="connsiteX12" fmla="*/ 505381 w 2341528"/>
              <a:gd name="connsiteY12" fmla="*/ 405847 h 2914670"/>
              <a:gd name="connsiteX13" fmla="*/ 43555 w 2341528"/>
              <a:gd name="connsiteY13" fmla="*/ 1307141 h 2914670"/>
              <a:gd name="connsiteX14" fmla="*/ 0 w 2341528"/>
              <a:gd name="connsiteY14" fmla="*/ 1471407 h 2914670"/>
              <a:gd name="connsiteX15" fmla="*/ 3058 w 2341528"/>
              <a:gd name="connsiteY15" fmla="*/ 1442856 h 2914670"/>
              <a:gd name="connsiteX16" fmla="*/ 322629 w 2341528"/>
              <a:gd name="connsiteY16" fmla="*/ 481873 h 2914670"/>
              <a:gd name="connsiteX17" fmla="*/ 2215193 w 2341528"/>
              <a:gd name="connsiteY17" fmla="*/ 60065 h 29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1528" h="2914670">
                <a:moveTo>
                  <a:pt x="1534884" y="2096008"/>
                </a:moveTo>
                <a:lnTo>
                  <a:pt x="1468397" y="2200288"/>
                </a:lnTo>
                <a:cubicBezTo>
                  <a:pt x="1371714" y="2347310"/>
                  <a:pt x="1282609" y="2468547"/>
                  <a:pt x="1211205" y="2547707"/>
                </a:cubicBezTo>
                <a:cubicBezTo>
                  <a:pt x="877989" y="2917118"/>
                  <a:pt x="347157" y="3016644"/>
                  <a:pt x="120443" y="2805095"/>
                </a:cubicBezTo>
                <a:lnTo>
                  <a:pt x="95273" y="2776263"/>
                </a:lnTo>
                <a:lnTo>
                  <a:pt x="190670" y="2815331"/>
                </a:lnTo>
                <a:cubicBezTo>
                  <a:pt x="440472" y="2880568"/>
                  <a:pt x="794540" y="2807329"/>
                  <a:pt x="1069868" y="2582677"/>
                </a:cubicBezTo>
                <a:cubicBezTo>
                  <a:pt x="1180000" y="2492817"/>
                  <a:pt x="1332598" y="2333799"/>
                  <a:pt x="1498078" y="2140151"/>
                </a:cubicBezTo>
                <a:close/>
                <a:moveTo>
                  <a:pt x="2215193" y="60065"/>
                </a:moveTo>
                <a:cubicBezTo>
                  <a:pt x="2270489" y="85371"/>
                  <a:pt x="2309761" y="119123"/>
                  <a:pt x="2328273" y="162161"/>
                </a:cubicBezTo>
                <a:lnTo>
                  <a:pt x="2341528" y="227337"/>
                </a:lnTo>
                <a:lnTo>
                  <a:pt x="2241065" y="193791"/>
                </a:lnTo>
                <a:cubicBezTo>
                  <a:pt x="1759591" y="63623"/>
                  <a:pt x="834841" y="142341"/>
                  <a:pt x="505381" y="405847"/>
                </a:cubicBezTo>
                <a:cubicBezTo>
                  <a:pt x="313196" y="559559"/>
                  <a:pt x="153983" y="919952"/>
                  <a:pt x="43555" y="1307141"/>
                </a:cubicBezTo>
                <a:lnTo>
                  <a:pt x="0" y="1471407"/>
                </a:lnTo>
                <a:lnTo>
                  <a:pt x="3058" y="1442856"/>
                </a:lnTo>
                <a:cubicBezTo>
                  <a:pt x="53395" y="1043387"/>
                  <a:pt x="156021" y="662992"/>
                  <a:pt x="322629" y="481873"/>
                </a:cubicBezTo>
                <a:cubicBezTo>
                  <a:pt x="655845" y="119635"/>
                  <a:pt x="1828119" y="-117075"/>
                  <a:pt x="2215193" y="6006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3" name="Picture Placeholder 2">
            <a:extLst>
              <a:ext uri="{FF2B5EF4-FFF2-40B4-BE49-F238E27FC236}">
                <a16:creationId xmlns:a16="http://schemas.microsoft.com/office/drawing/2014/main" id="{A92FB384-A9A3-4FFD-1577-79F4C95EC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88" r="20788"/>
          <a:stretch/>
        </p:blipFill>
        <p:spPr/>
      </p:pic>
      <p:sp>
        <p:nvSpPr>
          <p:cNvPr id="2" name="TextBox 1">
            <a:extLst>
              <a:ext uri="{FF2B5EF4-FFF2-40B4-BE49-F238E27FC236}">
                <a16:creationId xmlns:a16="http://schemas.microsoft.com/office/drawing/2014/main" id="{AE732D95-1F8C-B077-8245-8D5BC5F9CF54}"/>
              </a:ext>
            </a:extLst>
          </p:cNvPr>
          <p:cNvSpPr txBox="1"/>
          <p:nvPr/>
        </p:nvSpPr>
        <p:spPr>
          <a:xfrm>
            <a:off x="6243177" y="1745647"/>
            <a:ext cx="3703258" cy="369332"/>
          </a:xfrm>
          <a:prstGeom prst="rect">
            <a:avLst/>
          </a:prstGeom>
          <a:noFill/>
        </p:spPr>
        <p:txBody>
          <a:bodyPr wrap="none" rtlCol="0">
            <a:spAutoFit/>
          </a:bodyPr>
          <a:lstStyle/>
          <a:p>
            <a:r>
              <a:rPr lang="en-US" sz="1800" b="1" dirty="0">
                <a:solidFill>
                  <a:schemeClr val="tx1">
                    <a:lumMod val="75000"/>
                    <a:lumOff val="25000"/>
                  </a:schemeClr>
                </a:solidFill>
                <a:latin typeface="Lato" panose="020F0502020204030203" pitchFamily="34" charset="0"/>
              </a:rPr>
              <a:t>Jurisdictional Conference Formula</a:t>
            </a:r>
            <a:endParaRPr lang="en-US" dirty="0"/>
          </a:p>
        </p:txBody>
      </p:sp>
    </p:spTree>
    <p:extLst>
      <p:ext uri="{BB962C8B-B14F-4D97-AF65-F5344CB8AC3E}">
        <p14:creationId xmlns:p14="http://schemas.microsoft.com/office/powerpoint/2010/main" val="259287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7FE33E-5CA1-40AC-8E20-71EF8BFD37EF}"/>
              </a:ext>
            </a:extLst>
          </p:cNvPr>
          <p:cNvSpPr txBox="1"/>
          <p:nvPr/>
        </p:nvSpPr>
        <p:spPr>
          <a:xfrm>
            <a:off x="6228676" y="542715"/>
            <a:ext cx="4339851" cy="1200329"/>
          </a:xfrm>
          <a:prstGeom prst="rect">
            <a:avLst/>
          </a:prstGeom>
          <a:noFill/>
        </p:spPr>
        <p:txBody>
          <a:bodyPr wrap="square" rtlCol="0">
            <a:spAutoFit/>
          </a:bodyPr>
          <a:lstStyle/>
          <a:p>
            <a:r>
              <a:rPr lang="en-US" sz="3600" b="1">
                <a:solidFill>
                  <a:srgbClr val="203965"/>
                </a:solidFill>
                <a:latin typeface="Montserrat" panose="00000500000000000000" pitchFamily="2" charset="0"/>
                <a:cs typeface="Poppins SemiBold" panose="00000700000000000000" pitchFamily="2" charset="0"/>
              </a:rPr>
              <a:t>Understanding The Budget</a:t>
            </a:r>
            <a:endParaRPr lang="en-US" sz="3600" b="1" i="1">
              <a:solidFill>
                <a:srgbClr val="203965"/>
              </a:solidFill>
              <a:latin typeface="Montserrat" panose="000005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0BB236AD-4E98-4A04-AC15-CD74B6102B49}"/>
              </a:ext>
            </a:extLst>
          </p:cNvPr>
          <p:cNvSpPr txBox="1"/>
          <p:nvPr/>
        </p:nvSpPr>
        <p:spPr>
          <a:xfrm>
            <a:off x="5825888" y="2486914"/>
            <a:ext cx="5510139" cy="33677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The formula is: A = E * P</a:t>
            </a: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A</a:t>
            </a:r>
            <a:r>
              <a:rPr lang="en-US" sz="1600">
                <a:latin typeface="Lato" panose="020F0502020204030203" pitchFamily="34" charset="0"/>
                <a:ea typeface="Lato" panose="020F0502020204030203" pitchFamily="34" charset="0"/>
                <a:cs typeface="Lato" panose="020F0502020204030203" pitchFamily="34" charset="0"/>
              </a:rPr>
              <a:t> represents an annual conference’s </a:t>
            </a:r>
            <a:r>
              <a:rPr lang="en-US" sz="1600" b="1">
                <a:latin typeface="Lato" panose="020F0502020204030203" pitchFamily="34" charset="0"/>
                <a:ea typeface="Lato" panose="020F0502020204030203" pitchFamily="34" charset="0"/>
                <a:cs typeface="Lato" panose="020F0502020204030203" pitchFamily="34" charset="0"/>
              </a:rPr>
              <a:t>general Church apportionment</a:t>
            </a: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E</a:t>
            </a:r>
            <a:r>
              <a:rPr lang="en-US" sz="1600">
                <a:latin typeface="Lato" panose="020F0502020204030203" pitchFamily="34" charset="0"/>
                <a:ea typeface="Lato" panose="020F0502020204030203" pitchFamily="34" charset="0"/>
                <a:cs typeface="Lato" panose="020F0502020204030203" pitchFamily="34" charset="0"/>
              </a:rPr>
              <a:t> represents the annual conference’s “</a:t>
            </a:r>
            <a:r>
              <a:rPr lang="en-US" sz="1600" b="1">
                <a:latin typeface="Lato" panose="020F0502020204030203" pitchFamily="34" charset="0"/>
                <a:ea typeface="Lato" panose="020F0502020204030203" pitchFamily="34" charset="0"/>
                <a:cs typeface="Lato" panose="020F0502020204030203" pitchFamily="34" charset="0"/>
              </a:rPr>
              <a:t>Net Expenditures”</a:t>
            </a: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P</a:t>
            </a:r>
            <a:r>
              <a:rPr lang="en-US" sz="1600">
                <a:latin typeface="Lato" panose="020F0502020204030203" pitchFamily="34" charset="0"/>
                <a:ea typeface="Lato" panose="020F0502020204030203" pitchFamily="34" charset="0"/>
                <a:cs typeface="Lato" panose="020F0502020204030203" pitchFamily="34" charset="0"/>
              </a:rPr>
              <a:t> represents the </a:t>
            </a:r>
            <a:r>
              <a:rPr lang="en-US" sz="1600" b="1">
                <a:latin typeface="Lato" panose="020F0502020204030203" pitchFamily="34" charset="0"/>
                <a:ea typeface="Lato" panose="020F0502020204030203" pitchFamily="34" charset="0"/>
                <a:cs typeface="Lato" panose="020F0502020204030203" pitchFamily="34" charset="0"/>
              </a:rPr>
              <a:t>Base Percentage</a:t>
            </a:r>
          </a:p>
          <a:p>
            <a:pPr marL="800100" lvl="1" indent="-342900">
              <a:lnSpc>
                <a:spcPct val="150000"/>
              </a:lnSpc>
              <a:buFont typeface="Arial" panose="020B0604020202020204" pitchFamily="34" charset="0"/>
              <a:buChar char="•"/>
            </a:pPr>
            <a:endParaRPr lang="en-US" sz="1600" b="1">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Font typeface="Arial" panose="020B0604020202020204" pitchFamily="34" charset="0"/>
              <a:buChar char="•"/>
            </a:pPr>
            <a:r>
              <a:rPr lang="en-US" sz="1600" b="1" i="1">
                <a:latin typeface="Lato" panose="020F0502020204030203" pitchFamily="34" charset="0"/>
                <a:ea typeface="Lato" panose="020F0502020204030203" pitchFamily="34" charset="0"/>
                <a:cs typeface="Lato" panose="020F0502020204030203" pitchFamily="34" charset="0"/>
              </a:rPr>
              <a:t>Note: There was previously an economic adjustment factor (</a:t>
            </a:r>
            <a:r>
              <a:rPr lang="en-US" sz="1600" b="1" i="1" err="1">
                <a:latin typeface="Lato" panose="020F0502020204030203" pitchFamily="34" charset="0"/>
                <a:ea typeface="Lato" panose="020F0502020204030203" pitchFamily="34" charset="0"/>
                <a:cs typeface="Lato" panose="020F0502020204030203" pitchFamily="34" charset="0"/>
              </a:rPr>
              <a:t>i</a:t>
            </a:r>
            <a:r>
              <a:rPr lang="en-US" sz="1600" b="1" i="1">
                <a:latin typeface="Lato" panose="020F0502020204030203" pitchFamily="34" charset="0"/>
                <a:ea typeface="Lato" panose="020F0502020204030203" pitchFamily="34" charset="0"/>
                <a:cs typeface="Lato" panose="020F0502020204030203" pitchFamily="34" charset="0"/>
              </a:rPr>
              <a:t>) that is being eliminated.</a:t>
            </a:r>
          </a:p>
        </p:txBody>
      </p:sp>
      <p:cxnSp>
        <p:nvCxnSpPr>
          <p:cNvPr id="22" name="Straight Connector 21">
            <a:extLst>
              <a:ext uri="{FF2B5EF4-FFF2-40B4-BE49-F238E27FC236}">
                <a16:creationId xmlns:a16="http://schemas.microsoft.com/office/drawing/2014/main" id="{F16C9B59-675F-4B25-82C7-79B187544B4E}"/>
              </a:ext>
            </a:extLst>
          </p:cNvPr>
          <p:cNvCxnSpPr>
            <a:cxnSpLocks/>
          </p:cNvCxnSpPr>
          <p:nvPr/>
        </p:nvCxnSpPr>
        <p:spPr>
          <a:xfrm>
            <a:off x="11604905" y="1009650"/>
            <a:ext cx="0" cy="4927547"/>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6C9790-9D2D-44A5-BF26-093D41054CAD}"/>
              </a:ext>
            </a:extLst>
          </p:cNvPr>
          <p:cNvSpPr txBox="1"/>
          <p:nvPr/>
        </p:nvSpPr>
        <p:spPr>
          <a:xfrm rot="5400000">
            <a:off x="9758818" y="2285823"/>
            <a:ext cx="3703000"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UNDERSTANDING THE BUDGET</a:t>
            </a:r>
            <a:endParaRPr lang="en-ID">
              <a:solidFill>
                <a:schemeClr val="bg1">
                  <a:lumMod val="75000"/>
                </a:schemeClr>
              </a:solidFill>
              <a:latin typeface="Lato" panose="020F0502020204030203" pitchFamily="34" charset="0"/>
            </a:endParaRPr>
          </a:p>
        </p:txBody>
      </p:sp>
      <p:sp>
        <p:nvSpPr>
          <p:cNvPr id="30" name="Freeform: Shape 29">
            <a:extLst>
              <a:ext uri="{FF2B5EF4-FFF2-40B4-BE49-F238E27FC236}">
                <a16:creationId xmlns:a16="http://schemas.microsoft.com/office/drawing/2014/main" id="{13EF94EF-0876-4585-949D-C8B302BDF3D4}"/>
              </a:ext>
            </a:extLst>
          </p:cNvPr>
          <p:cNvSpPr/>
          <p:nvPr/>
        </p:nvSpPr>
        <p:spPr>
          <a:xfrm rot="20235802">
            <a:off x="552253" y="581936"/>
            <a:ext cx="2341528" cy="2914670"/>
          </a:xfrm>
          <a:custGeom>
            <a:avLst/>
            <a:gdLst>
              <a:gd name="connsiteX0" fmla="*/ 1534884 w 2341528"/>
              <a:gd name="connsiteY0" fmla="*/ 2096008 h 2914670"/>
              <a:gd name="connsiteX1" fmla="*/ 1468397 w 2341528"/>
              <a:gd name="connsiteY1" fmla="*/ 2200288 h 2914670"/>
              <a:gd name="connsiteX2" fmla="*/ 1211205 w 2341528"/>
              <a:gd name="connsiteY2" fmla="*/ 2547707 h 2914670"/>
              <a:gd name="connsiteX3" fmla="*/ 120443 w 2341528"/>
              <a:gd name="connsiteY3" fmla="*/ 2805095 h 2914670"/>
              <a:gd name="connsiteX4" fmla="*/ 95273 w 2341528"/>
              <a:gd name="connsiteY4" fmla="*/ 2776263 h 2914670"/>
              <a:gd name="connsiteX5" fmla="*/ 190670 w 2341528"/>
              <a:gd name="connsiteY5" fmla="*/ 2815331 h 2914670"/>
              <a:gd name="connsiteX6" fmla="*/ 1069868 w 2341528"/>
              <a:gd name="connsiteY6" fmla="*/ 2582677 h 2914670"/>
              <a:gd name="connsiteX7" fmla="*/ 1498078 w 2341528"/>
              <a:gd name="connsiteY7" fmla="*/ 2140151 h 2914670"/>
              <a:gd name="connsiteX8" fmla="*/ 2215193 w 2341528"/>
              <a:gd name="connsiteY8" fmla="*/ 60065 h 2914670"/>
              <a:gd name="connsiteX9" fmla="*/ 2328273 w 2341528"/>
              <a:gd name="connsiteY9" fmla="*/ 162161 h 2914670"/>
              <a:gd name="connsiteX10" fmla="*/ 2341528 w 2341528"/>
              <a:gd name="connsiteY10" fmla="*/ 227337 h 2914670"/>
              <a:gd name="connsiteX11" fmla="*/ 2241065 w 2341528"/>
              <a:gd name="connsiteY11" fmla="*/ 193791 h 2914670"/>
              <a:gd name="connsiteX12" fmla="*/ 505381 w 2341528"/>
              <a:gd name="connsiteY12" fmla="*/ 405847 h 2914670"/>
              <a:gd name="connsiteX13" fmla="*/ 43555 w 2341528"/>
              <a:gd name="connsiteY13" fmla="*/ 1307141 h 2914670"/>
              <a:gd name="connsiteX14" fmla="*/ 0 w 2341528"/>
              <a:gd name="connsiteY14" fmla="*/ 1471407 h 2914670"/>
              <a:gd name="connsiteX15" fmla="*/ 3058 w 2341528"/>
              <a:gd name="connsiteY15" fmla="*/ 1442856 h 2914670"/>
              <a:gd name="connsiteX16" fmla="*/ 322629 w 2341528"/>
              <a:gd name="connsiteY16" fmla="*/ 481873 h 2914670"/>
              <a:gd name="connsiteX17" fmla="*/ 2215193 w 2341528"/>
              <a:gd name="connsiteY17" fmla="*/ 60065 h 29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1528" h="2914670">
                <a:moveTo>
                  <a:pt x="1534884" y="2096008"/>
                </a:moveTo>
                <a:lnTo>
                  <a:pt x="1468397" y="2200288"/>
                </a:lnTo>
                <a:cubicBezTo>
                  <a:pt x="1371714" y="2347310"/>
                  <a:pt x="1282609" y="2468547"/>
                  <a:pt x="1211205" y="2547707"/>
                </a:cubicBezTo>
                <a:cubicBezTo>
                  <a:pt x="877989" y="2917118"/>
                  <a:pt x="347157" y="3016644"/>
                  <a:pt x="120443" y="2805095"/>
                </a:cubicBezTo>
                <a:lnTo>
                  <a:pt x="95273" y="2776263"/>
                </a:lnTo>
                <a:lnTo>
                  <a:pt x="190670" y="2815331"/>
                </a:lnTo>
                <a:cubicBezTo>
                  <a:pt x="440472" y="2880568"/>
                  <a:pt x="794540" y="2807329"/>
                  <a:pt x="1069868" y="2582677"/>
                </a:cubicBezTo>
                <a:cubicBezTo>
                  <a:pt x="1180000" y="2492817"/>
                  <a:pt x="1332598" y="2333799"/>
                  <a:pt x="1498078" y="2140151"/>
                </a:cubicBezTo>
                <a:close/>
                <a:moveTo>
                  <a:pt x="2215193" y="60065"/>
                </a:moveTo>
                <a:cubicBezTo>
                  <a:pt x="2270489" y="85371"/>
                  <a:pt x="2309761" y="119123"/>
                  <a:pt x="2328273" y="162161"/>
                </a:cubicBezTo>
                <a:lnTo>
                  <a:pt x="2341528" y="227337"/>
                </a:lnTo>
                <a:lnTo>
                  <a:pt x="2241065" y="193791"/>
                </a:lnTo>
                <a:cubicBezTo>
                  <a:pt x="1759591" y="63623"/>
                  <a:pt x="834841" y="142341"/>
                  <a:pt x="505381" y="405847"/>
                </a:cubicBezTo>
                <a:cubicBezTo>
                  <a:pt x="313196" y="559559"/>
                  <a:pt x="153983" y="919952"/>
                  <a:pt x="43555" y="1307141"/>
                </a:cubicBezTo>
                <a:lnTo>
                  <a:pt x="0" y="1471407"/>
                </a:lnTo>
                <a:lnTo>
                  <a:pt x="3058" y="1442856"/>
                </a:lnTo>
                <a:cubicBezTo>
                  <a:pt x="53395" y="1043387"/>
                  <a:pt x="156021" y="662992"/>
                  <a:pt x="322629" y="481873"/>
                </a:cubicBezTo>
                <a:cubicBezTo>
                  <a:pt x="655845" y="119635"/>
                  <a:pt x="1828119" y="-117075"/>
                  <a:pt x="2215193" y="6006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3" name="Picture Placeholder 2">
            <a:extLst>
              <a:ext uri="{FF2B5EF4-FFF2-40B4-BE49-F238E27FC236}">
                <a16:creationId xmlns:a16="http://schemas.microsoft.com/office/drawing/2014/main" id="{A92FB384-A9A3-4FFD-1577-79F4C95EC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88" r="20788"/>
          <a:stretch/>
        </p:blipFill>
        <p:spPr/>
      </p:pic>
      <p:sp>
        <p:nvSpPr>
          <p:cNvPr id="2" name="TextBox 1">
            <a:extLst>
              <a:ext uri="{FF2B5EF4-FFF2-40B4-BE49-F238E27FC236}">
                <a16:creationId xmlns:a16="http://schemas.microsoft.com/office/drawing/2014/main" id="{AE732D95-1F8C-B077-8245-8D5BC5F9CF54}"/>
              </a:ext>
            </a:extLst>
          </p:cNvPr>
          <p:cNvSpPr txBox="1"/>
          <p:nvPr/>
        </p:nvSpPr>
        <p:spPr>
          <a:xfrm>
            <a:off x="6243177" y="1745647"/>
            <a:ext cx="3703258" cy="369332"/>
          </a:xfrm>
          <a:prstGeom prst="rect">
            <a:avLst/>
          </a:prstGeom>
          <a:noFill/>
        </p:spPr>
        <p:txBody>
          <a:bodyPr wrap="none" rtlCol="0">
            <a:spAutoFit/>
          </a:bodyPr>
          <a:lstStyle/>
          <a:p>
            <a:r>
              <a:rPr lang="en-US" sz="1800" b="1">
                <a:solidFill>
                  <a:schemeClr val="tx1">
                    <a:lumMod val="75000"/>
                    <a:lumOff val="25000"/>
                  </a:schemeClr>
                </a:solidFill>
                <a:latin typeface="Lato" panose="020F0502020204030203" pitchFamily="34" charset="0"/>
              </a:rPr>
              <a:t>Jurisdictional Conference Formula</a:t>
            </a:r>
            <a:endParaRPr lang="en-US"/>
          </a:p>
        </p:txBody>
      </p:sp>
    </p:spTree>
    <p:extLst>
      <p:ext uri="{BB962C8B-B14F-4D97-AF65-F5344CB8AC3E}">
        <p14:creationId xmlns:p14="http://schemas.microsoft.com/office/powerpoint/2010/main" val="187431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052017-EF83-48D7-9E23-18F31AE488B5}"/>
              </a:ext>
            </a:extLst>
          </p:cNvPr>
          <p:cNvSpPr txBox="1"/>
          <p:nvPr/>
        </p:nvSpPr>
        <p:spPr>
          <a:xfrm>
            <a:off x="6717927" y="3611623"/>
            <a:ext cx="5119846" cy="26395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a:t>We don’t have net expenditures for local churches in the Central Conferences, so we use membership as a base. </a:t>
            </a:r>
          </a:p>
          <a:p>
            <a:pPr marL="285750" indent="-285750">
              <a:lnSpc>
                <a:spcPct val="150000"/>
              </a:lnSpc>
              <a:buFont typeface="Arial" panose="020B0604020202020204" pitchFamily="34" charset="0"/>
              <a:buChar char="•"/>
            </a:pPr>
            <a:r>
              <a:rPr lang="en-US" sz="1600"/>
              <a:t>Central Conference apportionments only go toward the Episcopal Fund and the General Administration Fund</a:t>
            </a:r>
          </a:p>
          <a:p>
            <a:pPr marL="285750" indent="-285750">
              <a:lnSpc>
                <a:spcPct val="150000"/>
              </a:lnSpc>
              <a:buFont typeface="Arial" panose="020B0604020202020204" pitchFamily="34" charset="0"/>
              <a:buChar char="•"/>
            </a:pPr>
            <a:r>
              <a:rPr lang="en-US" sz="1600"/>
              <a:t>More information can be found in the </a:t>
            </a:r>
            <a:r>
              <a:rPr lang="en-US" sz="1600">
                <a:hlinkClick r:id="rId2"/>
              </a:rPr>
              <a:t>Financial Commitment Booklet</a:t>
            </a:r>
            <a:r>
              <a:rPr lang="en-US" sz="1600"/>
              <a:t>.  </a:t>
            </a:r>
          </a:p>
        </p:txBody>
      </p:sp>
      <p:pic>
        <p:nvPicPr>
          <p:cNvPr id="24" name="Graphic 23" descr="Diamond with solid fill">
            <a:extLst>
              <a:ext uri="{FF2B5EF4-FFF2-40B4-BE49-F238E27FC236}">
                <a16:creationId xmlns:a16="http://schemas.microsoft.com/office/drawing/2014/main" id="{32239548-8CA9-4AF0-8C8E-A083F6D81B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0222" y="2865183"/>
            <a:ext cx="655548" cy="655548"/>
          </a:xfrm>
          <a:prstGeom prst="rect">
            <a:avLst/>
          </a:prstGeom>
        </p:spPr>
      </p:pic>
      <p:pic>
        <p:nvPicPr>
          <p:cNvPr id="5" name="Picture Placeholder 4">
            <a:extLst>
              <a:ext uri="{FF2B5EF4-FFF2-40B4-BE49-F238E27FC236}">
                <a16:creationId xmlns:a16="http://schemas.microsoft.com/office/drawing/2014/main" id="{F6384D07-F845-BB64-1EF9-0D03296BE006}"/>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943" r="943"/>
          <a:stretch/>
        </p:blipFill>
        <p:spPr>
          <a:xfrm>
            <a:off x="0" y="1"/>
            <a:ext cx="7697266" cy="5226907"/>
          </a:xfrm>
        </p:spPr>
      </p:pic>
      <p:sp>
        <p:nvSpPr>
          <p:cNvPr id="6" name="TextBox 5">
            <a:extLst>
              <a:ext uri="{FF2B5EF4-FFF2-40B4-BE49-F238E27FC236}">
                <a16:creationId xmlns:a16="http://schemas.microsoft.com/office/drawing/2014/main" id="{854D759A-3BD0-7395-FE6D-B107BC936C39}"/>
              </a:ext>
            </a:extLst>
          </p:cNvPr>
          <p:cNvSpPr txBox="1"/>
          <p:nvPr/>
        </p:nvSpPr>
        <p:spPr>
          <a:xfrm>
            <a:off x="7275770" y="1030927"/>
            <a:ext cx="4339851" cy="1200329"/>
          </a:xfrm>
          <a:prstGeom prst="rect">
            <a:avLst/>
          </a:prstGeom>
          <a:noFill/>
        </p:spPr>
        <p:txBody>
          <a:bodyPr wrap="square" rtlCol="0">
            <a:spAutoFit/>
          </a:bodyPr>
          <a:lstStyle/>
          <a:p>
            <a:r>
              <a:rPr lang="en-US" sz="3600" b="1">
                <a:solidFill>
                  <a:srgbClr val="203965"/>
                </a:solidFill>
                <a:latin typeface="Montserrat" panose="00000500000000000000" pitchFamily="2" charset="0"/>
                <a:cs typeface="Poppins SemiBold" panose="00000700000000000000" pitchFamily="2" charset="0"/>
              </a:rPr>
              <a:t>Understanding The Budget</a:t>
            </a:r>
            <a:endParaRPr lang="en-US" sz="3600" b="1" i="1">
              <a:solidFill>
                <a:srgbClr val="203965"/>
              </a:solidFill>
              <a:latin typeface="Montserrat" panose="000005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F6DCB22F-9434-13F6-35B6-FA8494AEE314}"/>
              </a:ext>
            </a:extLst>
          </p:cNvPr>
          <p:cNvSpPr txBox="1"/>
          <p:nvPr/>
        </p:nvSpPr>
        <p:spPr>
          <a:xfrm>
            <a:off x="7290271" y="2233859"/>
            <a:ext cx="3095719" cy="369332"/>
          </a:xfrm>
          <a:prstGeom prst="rect">
            <a:avLst/>
          </a:prstGeom>
          <a:noFill/>
        </p:spPr>
        <p:txBody>
          <a:bodyPr wrap="none" rtlCol="0">
            <a:spAutoFit/>
          </a:bodyPr>
          <a:lstStyle/>
          <a:p>
            <a:r>
              <a:rPr lang="en-US" sz="1800" b="1">
                <a:solidFill>
                  <a:schemeClr val="tx1">
                    <a:lumMod val="75000"/>
                    <a:lumOff val="25000"/>
                  </a:schemeClr>
                </a:solidFill>
                <a:latin typeface="Lato" panose="020F0502020204030203" pitchFamily="34" charset="0"/>
              </a:rPr>
              <a:t>Central Conference Formula</a:t>
            </a:r>
            <a:endParaRPr lang="en-US"/>
          </a:p>
        </p:txBody>
      </p:sp>
      <p:sp>
        <p:nvSpPr>
          <p:cNvPr id="8" name="TextBox 7">
            <a:extLst>
              <a:ext uri="{FF2B5EF4-FFF2-40B4-BE49-F238E27FC236}">
                <a16:creationId xmlns:a16="http://schemas.microsoft.com/office/drawing/2014/main" id="{E84D8AC2-AB13-B7B9-6195-61AB345B44B8}"/>
              </a:ext>
            </a:extLst>
          </p:cNvPr>
          <p:cNvSpPr txBox="1"/>
          <p:nvPr/>
        </p:nvSpPr>
        <p:spPr>
          <a:xfrm>
            <a:off x="7290271" y="2938130"/>
            <a:ext cx="3177473" cy="338554"/>
          </a:xfrm>
          <a:prstGeom prst="rect">
            <a:avLst/>
          </a:prstGeom>
          <a:noFill/>
        </p:spPr>
        <p:txBody>
          <a:bodyPr wrap="none" rtlCol="0">
            <a:spAutoFit/>
          </a:bodyPr>
          <a:lstStyle/>
          <a:p>
            <a:r>
              <a:rPr lang="en-US" sz="1600" b="1">
                <a:solidFill>
                  <a:schemeClr val="tx1">
                    <a:lumMod val="75000"/>
                    <a:lumOff val="25000"/>
                  </a:schemeClr>
                </a:solidFill>
                <a:latin typeface="Lato" panose="020F0502020204030203" pitchFamily="34" charset="0"/>
              </a:rPr>
              <a:t>IMPORTANT THINGS TO NOTE</a:t>
            </a:r>
            <a:endParaRPr lang="en-US" sz="1600"/>
          </a:p>
        </p:txBody>
      </p:sp>
      <p:cxnSp>
        <p:nvCxnSpPr>
          <p:cNvPr id="9" name="Straight Connector 8">
            <a:extLst>
              <a:ext uri="{FF2B5EF4-FFF2-40B4-BE49-F238E27FC236}">
                <a16:creationId xmlns:a16="http://schemas.microsoft.com/office/drawing/2014/main" id="{9524B65D-0D7D-4FDF-07A6-767831AEB4B0}"/>
              </a:ext>
            </a:extLst>
          </p:cNvPr>
          <p:cNvCxnSpPr>
            <a:cxnSpLocks/>
          </p:cNvCxnSpPr>
          <p:nvPr/>
        </p:nvCxnSpPr>
        <p:spPr>
          <a:xfrm flipV="1">
            <a:off x="1014598" y="6251128"/>
            <a:ext cx="4817791" cy="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A833D0-4931-1326-675D-011DB697A8A9}"/>
              </a:ext>
            </a:extLst>
          </p:cNvPr>
          <p:cNvSpPr txBox="1"/>
          <p:nvPr/>
        </p:nvSpPr>
        <p:spPr>
          <a:xfrm>
            <a:off x="354226" y="6066462"/>
            <a:ext cx="3698789"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UNDERSTANDING THE BUDGET</a:t>
            </a:r>
            <a:endParaRPr lang="en-ID">
              <a:solidFill>
                <a:schemeClr val="bg1">
                  <a:lumMod val="75000"/>
                </a:schemeClr>
              </a:solidFill>
              <a:latin typeface="Lato" panose="020F0502020204030203" pitchFamily="34" charset="0"/>
            </a:endParaRPr>
          </a:p>
        </p:txBody>
      </p:sp>
    </p:spTree>
    <p:extLst>
      <p:ext uri="{BB962C8B-B14F-4D97-AF65-F5344CB8AC3E}">
        <p14:creationId xmlns:p14="http://schemas.microsoft.com/office/powerpoint/2010/main" val="210477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052017-EF83-48D7-9E23-18F31AE488B5}"/>
              </a:ext>
            </a:extLst>
          </p:cNvPr>
          <p:cNvSpPr txBox="1"/>
          <p:nvPr/>
        </p:nvSpPr>
        <p:spPr>
          <a:xfrm>
            <a:off x="6126563" y="2801717"/>
            <a:ext cx="5710295" cy="3737049"/>
          </a:xfrm>
          <a:prstGeom prst="rect">
            <a:avLst/>
          </a:prstGeom>
          <a:noFill/>
        </p:spPr>
        <p:txBody>
          <a:bodyPr wrap="square" rtlCol="0">
            <a:spAutoFit/>
          </a:bodyPr>
          <a:lstStyle/>
          <a:p>
            <a:pPr>
              <a:lnSpc>
                <a:spcPct val="150000"/>
              </a:lnSpc>
            </a:pPr>
            <a:r>
              <a:rPr lang="en-US" sz="1600">
                <a:latin typeface="Lato" panose="020F0502020204030203" pitchFamily="34" charset="0"/>
                <a:ea typeface="Lato" panose="020F0502020204030203" pitchFamily="34" charset="0"/>
                <a:cs typeface="Lato" panose="020F0502020204030203" pitchFamily="34" charset="0"/>
              </a:rPr>
              <a:t>The formula is: A = (J * M) * </a:t>
            </a:r>
            <a:r>
              <a:rPr lang="en-US" sz="1600" err="1">
                <a:latin typeface="Lato" panose="020F0502020204030203" pitchFamily="34" charset="0"/>
                <a:ea typeface="Lato" panose="020F0502020204030203" pitchFamily="34" charset="0"/>
                <a:cs typeface="Lato" panose="020F0502020204030203" pitchFamily="34" charset="0"/>
              </a:rPr>
              <a:t>i</a:t>
            </a:r>
            <a:endParaRPr lang="en-US" sz="1600">
              <a:latin typeface="Lato" panose="020F0502020204030203" pitchFamily="34" charset="0"/>
              <a:ea typeface="Lato" panose="020F0502020204030203" pitchFamily="34" charset="0"/>
              <a:cs typeface="Lato" panose="020F0502020204030203" pitchFamily="34" charset="0"/>
            </a:endParaRP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A</a:t>
            </a:r>
            <a:r>
              <a:rPr lang="en-US" sz="1600">
                <a:latin typeface="Lato" panose="020F0502020204030203" pitchFamily="34" charset="0"/>
                <a:ea typeface="Lato" panose="020F0502020204030203" pitchFamily="34" charset="0"/>
                <a:cs typeface="Lato" panose="020F0502020204030203" pitchFamily="34" charset="0"/>
              </a:rPr>
              <a:t> represents a central conference annual conference’s </a:t>
            </a:r>
            <a:r>
              <a:rPr lang="en-US" sz="1600" b="1">
                <a:latin typeface="Lato" panose="020F0502020204030203" pitchFamily="34" charset="0"/>
                <a:ea typeface="Lato" panose="020F0502020204030203" pitchFamily="34" charset="0"/>
                <a:cs typeface="Lato" panose="020F0502020204030203" pitchFamily="34" charset="0"/>
              </a:rPr>
              <a:t>General Church Apportionment</a:t>
            </a: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J</a:t>
            </a:r>
            <a:r>
              <a:rPr lang="en-US" sz="1600">
                <a:latin typeface="Lato" panose="020F0502020204030203" pitchFamily="34" charset="0"/>
                <a:ea typeface="Lato" panose="020F0502020204030203" pitchFamily="34" charset="0"/>
                <a:cs typeface="Lato" panose="020F0502020204030203" pitchFamily="34" charset="0"/>
              </a:rPr>
              <a:t> represents the </a:t>
            </a:r>
            <a:r>
              <a:rPr lang="en-US" sz="1600" b="1">
                <a:latin typeface="Lato" panose="020F0502020204030203" pitchFamily="34" charset="0"/>
                <a:ea typeface="Lato" panose="020F0502020204030203" pitchFamily="34" charset="0"/>
                <a:cs typeface="Lato" panose="020F0502020204030203" pitchFamily="34" charset="0"/>
              </a:rPr>
              <a:t>Jurisdictional Apportionments per Professing Member</a:t>
            </a:r>
            <a:r>
              <a:rPr lang="en-US" sz="1600">
                <a:latin typeface="Lato" panose="020F0502020204030203" pitchFamily="34" charset="0"/>
                <a:ea typeface="Lato" panose="020F0502020204030203" pitchFamily="34" charset="0"/>
                <a:cs typeface="Lato" panose="020F0502020204030203" pitchFamily="34" charset="0"/>
              </a:rPr>
              <a:t> (only for Episcopal &amp; Gen Admin funds)</a:t>
            </a: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M</a:t>
            </a:r>
            <a:r>
              <a:rPr lang="en-US" sz="1600">
                <a:latin typeface="Lato" panose="020F0502020204030203" pitchFamily="34" charset="0"/>
                <a:ea typeface="Lato" panose="020F0502020204030203" pitchFamily="34" charset="0"/>
                <a:cs typeface="Lato" panose="020F0502020204030203" pitchFamily="34" charset="0"/>
              </a:rPr>
              <a:t> represents the number of </a:t>
            </a:r>
            <a:r>
              <a:rPr lang="en-US" sz="1600" b="1">
                <a:latin typeface="Lato" panose="020F0502020204030203" pitchFamily="34" charset="0"/>
                <a:ea typeface="Lato" panose="020F0502020204030203" pitchFamily="34" charset="0"/>
                <a:cs typeface="Lato" panose="020F0502020204030203" pitchFamily="34" charset="0"/>
              </a:rPr>
              <a:t>Professing Members in the Central Conference Annual Conference</a:t>
            </a:r>
          </a:p>
          <a:p>
            <a:pPr marL="800100" lvl="1" indent="-342900">
              <a:lnSpc>
                <a:spcPct val="150000"/>
              </a:lnSpc>
              <a:buFont typeface="Arial" panose="020B0604020202020204" pitchFamily="34" charset="0"/>
              <a:buChar char="•"/>
            </a:pPr>
            <a:r>
              <a:rPr lang="en-US" sz="1600" b="1">
                <a:latin typeface="Lato" panose="020F0502020204030203" pitchFamily="34" charset="0"/>
                <a:ea typeface="Lato" panose="020F0502020204030203" pitchFamily="34" charset="0"/>
                <a:cs typeface="Lato" panose="020F0502020204030203" pitchFamily="34" charset="0"/>
              </a:rPr>
              <a:t>I </a:t>
            </a:r>
            <a:r>
              <a:rPr lang="en-US" sz="1600">
                <a:latin typeface="Lato" panose="020F0502020204030203" pitchFamily="34" charset="0"/>
                <a:ea typeface="Lato" panose="020F0502020204030203" pitchFamily="34" charset="0"/>
                <a:cs typeface="Lato" panose="020F0502020204030203" pitchFamily="34" charset="0"/>
              </a:rPr>
              <a:t>represents the central conference’s “Economic Adjustment Factor”</a:t>
            </a:r>
            <a:endParaRPr lang="en-US" sz="1600" b="1">
              <a:latin typeface="Lato" panose="020F0502020204030203" pitchFamily="34" charset="0"/>
              <a:ea typeface="Lato" panose="020F0502020204030203" pitchFamily="34" charset="0"/>
              <a:cs typeface="Lato" panose="020F0502020204030203" pitchFamily="34" charset="0"/>
            </a:endParaRPr>
          </a:p>
        </p:txBody>
      </p:sp>
      <p:pic>
        <p:nvPicPr>
          <p:cNvPr id="5" name="Picture Placeholder 4">
            <a:extLst>
              <a:ext uri="{FF2B5EF4-FFF2-40B4-BE49-F238E27FC236}">
                <a16:creationId xmlns:a16="http://schemas.microsoft.com/office/drawing/2014/main" id="{F6384D07-F845-BB64-1EF9-0D03296BE00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943" r="943"/>
          <a:stretch/>
        </p:blipFill>
        <p:spPr>
          <a:xfrm>
            <a:off x="0" y="1"/>
            <a:ext cx="7697266" cy="5226907"/>
          </a:xfrm>
        </p:spPr>
      </p:pic>
      <p:sp>
        <p:nvSpPr>
          <p:cNvPr id="6" name="TextBox 5">
            <a:extLst>
              <a:ext uri="{FF2B5EF4-FFF2-40B4-BE49-F238E27FC236}">
                <a16:creationId xmlns:a16="http://schemas.microsoft.com/office/drawing/2014/main" id="{854D759A-3BD0-7395-FE6D-B107BC936C39}"/>
              </a:ext>
            </a:extLst>
          </p:cNvPr>
          <p:cNvSpPr txBox="1"/>
          <p:nvPr/>
        </p:nvSpPr>
        <p:spPr>
          <a:xfrm>
            <a:off x="7275770" y="1030927"/>
            <a:ext cx="4339851" cy="1200329"/>
          </a:xfrm>
          <a:prstGeom prst="rect">
            <a:avLst/>
          </a:prstGeom>
          <a:noFill/>
        </p:spPr>
        <p:txBody>
          <a:bodyPr wrap="square" rtlCol="0">
            <a:spAutoFit/>
          </a:bodyPr>
          <a:lstStyle/>
          <a:p>
            <a:r>
              <a:rPr lang="en-US" sz="3600" b="1">
                <a:solidFill>
                  <a:srgbClr val="203965"/>
                </a:solidFill>
                <a:latin typeface="Montserrat" panose="00000500000000000000" pitchFamily="2" charset="0"/>
                <a:cs typeface="Poppins SemiBold" panose="00000700000000000000" pitchFamily="2" charset="0"/>
              </a:rPr>
              <a:t>Understanding The Budget</a:t>
            </a:r>
            <a:endParaRPr lang="en-US" sz="3600" b="1" i="1">
              <a:solidFill>
                <a:srgbClr val="203965"/>
              </a:solidFill>
              <a:latin typeface="Montserrat" panose="00000500000000000000" pitchFamily="2" charset="0"/>
              <a:cs typeface="Poppins SemiBold" panose="00000700000000000000" pitchFamily="2" charset="0"/>
            </a:endParaRPr>
          </a:p>
        </p:txBody>
      </p:sp>
      <p:sp>
        <p:nvSpPr>
          <p:cNvPr id="7" name="TextBox 6">
            <a:extLst>
              <a:ext uri="{FF2B5EF4-FFF2-40B4-BE49-F238E27FC236}">
                <a16:creationId xmlns:a16="http://schemas.microsoft.com/office/drawing/2014/main" id="{F6DCB22F-9434-13F6-35B6-FA8494AEE314}"/>
              </a:ext>
            </a:extLst>
          </p:cNvPr>
          <p:cNvSpPr txBox="1"/>
          <p:nvPr/>
        </p:nvSpPr>
        <p:spPr>
          <a:xfrm>
            <a:off x="7290271" y="2233859"/>
            <a:ext cx="3095719" cy="369332"/>
          </a:xfrm>
          <a:prstGeom prst="rect">
            <a:avLst/>
          </a:prstGeom>
          <a:noFill/>
        </p:spPr>
        <p:txBody>
          <a:bodyPr wrap="none" rtlCol="0">
            <a:spAutoFit/>
          </a:bodyPr>
          <a:lstStyle/>
          <a:p>
            <a:r>
              <a:rPr lang="en-US" sz="1800" b="1">
                <a:solidFill>
                  <a:schemeClr val="tx1">
                    <a:lumMod val="75000"/>
                    <a:lumOff val="25000"/>
                  </a:schemeClr>
                </a:solidFill>
                <a:latin typeface="Lato" panose="020F0502020204030203" pitchFamily="34" charset="0"/>
              </a:rPr>
              <a:t>Central Conference Formula</a:t>
            </a:r>
            <a:endParaRPr lang="en-US"/>
          </a:p>
        </p:txBody>
      </p:sp>
      <p:cxnSp>
        <p:nvCxnSpPr>
          <p:cNvPr id="9" name="Straight Connector 8">
            <a:extLst>
              <a:ext uri="{FF2B5EF4-FFF2-40B4-BE49-F238E27FC236}">
                <a16:creationId xmlns:a16="http://schemas.microsoft.com/office/drawing/2014/main" id="{9524B65D-0D7D-4FDF-07A6-767831AEB4B0}"/>
              </a:ext>
            </a:extLst>
          </p:cNvPr>
          <p:cNvCxnSpPr>
            <a:cxnSpLocks/>
          </p:cNvCxnSpPr>
          <p:nvPr/>
        </p:nvCxnSpPr>
        <p:spPr>
          <a:xfrm flipV="1">
            <a:off x="1014598" y="6251128"/>
            <a:ext cx="4817791" cy="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A833D0-4931-1326-675D-011DB697A8A9}"/>
              </a:ext>
            </a:extLst>
          </p:cNvPr>
          <p:cNvSpPr txBox="1"/>
          <p:nvPr/>
        </p:nvSpPr>
        <p:spPr>
          <a:xfrm>
            <a:off x="354226" y="6066462"/>
            <a:ext cx="3698789"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UNDERSTANDING THE BUDGET</a:t>
            </a:r>
            <a:endParaRPr lang="en-ID">
              <a:solidFill>
                <a:schemeClr val="bg1">
                  <a:lumMod val="75000"/>
                </a:schemeClr>
              </a:solidFill>
              <a:latin typeface="Lato" panose="020F0502020204030203" pitchFamily="34" charset="0"/>
            </a:endParaRPr>
          </a:p>
        </p:txBody>
      </p:sp>
    </p:spTree>
    <p:extLst>
      <p:ext uri="{BB962C8B-B14F-4D97-AF65-F5344CB8AC3E}">
        <p14:creationId xmlns:p14="http://schemas.microsoft.com/office/powerpoint/2010/main" val="368143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9A9CD7-97DC-4CE8-A9B0-E904B823FE4A}"/>
              </a:ext>
            </a:extLst>
          </p:cNvPr>
          <p:cNvSpPr/>
          <p:nvPr/>
        </p:nvSpPr>
        <p:spPr>
          <a:xfrm>
            <a:off x="9312211" y="0"/>
            <a:ext cx="290104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385379BC-7353-45A9-9457-EAB1CF287D78}"/>
              </a:ext>
            </a:extLst>
          </p:cNvPr>
          <p:cNvSpPr txBox="1"/>
          <p:nvPr/>
        </p:nvSpPr>
        <p:spPr>
          <a:xfrm>
            <a:off x="928307" y="663937"/>
            <a:ext cx="4330046" cy="1323439"/>
          </a:xfrm>
          <a:prstGeom prst="rect">
            <a:avLst/>
          </a:prstGeom>
          <a:noFill/>
        </p:spPr>
        <p:txBody>
          <a:bodyPr wrap="square" rtlCol="0">
            <a:spAutoFit/>
          </a:bodyPr>
          <a:lstStyle/>
          <a:p>
            <a:r>
              <a:rPr lang="id-ID" sz="4000" b="1" spc="-150" err="1">
                <a:solidFill>
                  <a:srgbClr val="203965"/>
                </a:solidFill>
                <a:latin typeface="Montserrat" panose="00000500000000000000" pitchFamily="2" charset="0"/>
              </a:rPr>
              <a:t>Apportionments</a:t>
            </a:r>
            <a:r>
              <a:rPr lang="id-ID" sz="4000" b="1" spc="-150">
                <a:solidFill>
                  <a:srgbClr val="203965"/>
                </a:solidFill>
                <a:latin typeface="Montserrat" panose="00000500000000000000" pitchFamily="2" charset="0"/>
              </a:rPr>
              <a:t> </a:t>
            </a:r>
            <a:r>
              <a:rPr lang="id-ID" sz="4000" b="1" spc="-150" err="1">
                <a:solidFill>
                  <a:srgbClr val="203965"/>
                </a:solidFill>
                <a:latin typeface="Montserrat" panose="00000500000000000000" pitchFamily="2" charset="0"/>
              </a:rPr>
              <a:t>Paid</a:t>
            </a:r>
            <a:endParaRPr lang="id-ID" sz="4000" b="1" spc="-150">
              <a:solidFill>
                <a:srgbClr val="203965"/>
              </a:solidFill>
              <a:latin typeface="Montserrat" panose="00000500000000000000" pitchFamily="2" charset="0"/>
            </a:endParaRPr>
          </a:p>
        </p:txBody>
      </p:sp>
      <p:sp>
        <p:nvSpPr>
          <p:cNvPr id="3" name="TextBox 2">
            <a:extLst>
              <a:ext uri="{FF2B5EF4-FFF2-40B4-BE49-F238E27FC236}">
                <a16:creationId xmlns:a16="http://schemas.microsoft.com/office/drawing/2014/main" id="{4618DBFF-1E42-4D43-913A-49106DC17C2D}"/>
              </a:ext>
            </a:extLst>
          </p:cNvPr>
          <p:cNvSpPr txBox="1"/>
          <p:nvPr/>
        </p:nvSpPr>
        <p:spPr>
          <a:xfrm>
            <a:off x="928307" y="1995912"/>
            <a:ext cx="1897913" cy="276999"/>
          </a:xfrm>
          <a:prstGeom prst="rect">
            <a:avLst/>
          </a:prstGeom>
          <a:noFill/>
        </p:spPr>
        <p:txBody>
          <a:bodyPr wrap="square" rtlCol="0">
            <a:spAutoFit/>
          </a:bodyPr>
          <a:lstStyle/>
          <a:p>
            <a:r>
              <a:rPr lang="en-US" sz="1200">
                <a:solidFill>
                  <a:srgbClr val="FFC000"/>
                </a:solidFill>
                <a:latin typeface="Lato" panose="020F0502020204030203" pitchFamily="34" charset="0"/>
              </a:rPr>
              <a:t>YTD October 2023</a:t>
            </a:r>
            <a:endParaRPr lang="id-ID" sz="1200">
              <a:solidFill>
                <a:srgbClr val="FFC000"/>
              </a:solidFill>
              <a:latin typeface="Lato" panose="020F0502020204030203" pitchFamily="34" charset="0"/>
            </a:endParaRPr>
          </a:p>
        </p:txBody>
      </p:sp>
      <p:sp>
        <p:nvSpPr>
          <p:cNvPr id="9" name="TextBox 8">
            <a:extLst>
              <a:ext uri="{FF2B5EF4-FFF2-40B4-BE49-F238E27FC236}">
                <a16:creationId xmlns:a16="http://schemas.microsoft.com/office/drawing/2014/main" id="{77C64C85-944D-4322-8599-55DCE9FF1724}"/>
              </a:ext>
            </a:extLst>
          </p:cNvPr>
          <p:cNvSpPr txBox="1"/>
          <p:nvPr/>
        </p:nvSpPr>
        <p:spPr>
          <a:xfrm>
            <a:off x="928731" y="2483900"/>
            <a:ext cx="3423349" cy="1890389"/>
          </a:xfrm>
          <a:prstGeom prst="rect">
            <a:avLst/>
          </a:prstGeom>
          <a:noFill/>
        </p:spPr>
        <p:txBody>
          <a:bodyPr wrap="square" rtlCol="0">
            <a:spAutoFit/>
          </a:bodyPr>
          <a:lstStyle/>
          <a:p>
            <a:pPr>
              <a:lnSpc>
                <a:spcPct val="150000"/>
              </a:lnSpc>
            </a:pPr>
            <a:r>
              <a:rPr lang="en-US" sz="1600" b="1">
                <a:solidFill>
                  <a:schemeClr val="tx1">
                    <a:lumMod val="75000"/>
                    <a:lumOff val="25000"/>
                  </a:schemeClr>
                </a:solidFill>
                <a:latin typeface="Lato" panose="020F0502020204030203" pitchFamily="34" charset="0"/>
              </a:rPr>
              <a:t>JURISDICTIONAL CONFERENCES</a:t>
            </a:r>
          </a:p>
          <a:p>
            <a:pPr>
              <a:lnSpc>
                <a:spcPct val="150000"/>
              </a:lnSpc>
            </a:pPr>
            <a:r>
              <a:rPr lang="en-US" sz="1600" b="1">
                <a:solidFill>
                  <a:schemeClr val="tx1">
                    <a:lumMod val="75000"/>
                    <a:lumOff val="25000"/>
                  </a:schemeClr>
                </a:solidFill>
                <a:latin typeface="Lato" panose="020F0502020204030203" pitchFamily="34" charset="0"/>
              </a:rPr>
              <a:t>$68,607,419</a:t>
            </a:r>
          </a:p>
          <a:p>
            <a:pPr>
              <a:lnSpc>
                <a:spcPct val="150000"/>
              </a:lnSpc>
            </a:pPr>
            <a:endParaRPr lang="en-US" sz="1600" b="1">
              <a:solidFill>
                <a:schemeClr val="tx1">
                  <a:lumMod val="75000"/>
                  <a:lumOff val="25000"/>
                </a:schemeClr>
              </a:solidFill>
              <a:latin typeface="Lato" panose="020F0502020204030203" pitchFamily="34" charset="0"/>
            </a:endParaRPr>
          </a:p>
          <a:p>
            <a:pPr>
              <a:lnSpc>
                <a:spcPct val="150000"/>
              </a:lnSpc>
            </a:pPr>
            <a:r>
              <a:rPr lang="en-US" sz="1600" b="1">
                <a:solidFill>
                  <a:schemeClr val="tx1">
                    <a:lumMod val="75000"/>
                    <a:lumOff val="25000"/>
                  </a:schemeClr>
                </a:solidFill>
                <a:latin typeface="Lato" panose="020F0502020204030203" pitchFamily="34" charset="0"/>
              </a:rPr>
              <a:t>CENTRAL CONFERENCES</a:t>
            </a:r>
          </a:p>
          <a:p>
            <a:pPr>
              <a:lnSpc>
                <a:spcPct val="150000"/>
              </a:lnSpc>
            </a:pPr>
            <a:r>
              <a:rPr lang="en-US" sz="1600" b="1">
                <a:solidFill>
                  <a:schemeClr val="tx1">
                    <a:lumMod val="75000"/>
                    <a:lumOff val="25000"/>
                  </a:schemeClr>
                </a:solidFill>
                <a:latin typeface="Lato" panose="020F0502020204030203" pitchFamily="34" charset="0"/>
              </a:rPr>
              <a:t>$601,248</a:t>
            </a:r>
          </a:p>
        </p:txBody>
      </p:sp>
      <p:graphicFrame>
        <p:nvGraphicFramePr>
          <p:cNvPr id="4" name="Chart 3">
            <a:extLst>
              <a:ext uri="{FF2B5EF4-FFF2-40B4-BE49-F238E27FC236}">
                <a16:creationId xmlns:a16="http://schemas.microsoft.com/office/drawing/2014/main" id="{B5FA37D8-DA38-36F7-4BE9-FA5AC277F76A}"/>
              </a:ext>
            </a:extLst>
          </p:cNvPr>
          <p:cNvGraphicFramePr/>
          <p:nvPr>
            <p:extLst>
              <p:ext uri="{D42A27DB-BD31-4B8C-83A1-F6EECF244321}">
                <p14:modId xmlns:p14="http://schemas.microsoft.com/office/powerpoint/2010/main" val="1468425382"/>
              </p:ext>
            </p:extLst>
          </p:nvPr>
        </p:nvGraphicFramePr>
        <p:xfrm>
          <a:off x="5833641" y="638858"/>
          <a:ext cx="5774538"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a:extLst>
              <a:ext uri="{FF2B5EF4-FFF2-40B4-BE49-F238E27FC236}">
                <a16:creationId xmlns:a16="http://schemas.microsoft.com/office/drawing/2014/main" id="{9D2034A1-4773-79B3-2F35-21A88EDDE085}"/>
              </a:ext>
            </a:extLst>
          </p:cNvPr>
          <p:cNvSpPr/>
          <p:nvPr/>
        </p:nvSpPr>
        <p:spPr>
          <a:xfrm>
            <a:off x="653097" y="2639028"/>
            <a:ext cx="266218" cy="19676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162780-B877-4392-3308-533E065802BB}"/>
              </a:ext>
            </a:extLst>
          </p:cNvPr>
          <p:cNvSpPr/>
          <p:nvPr/>
        </p:nvSpPr>
        <p:spPr>
          <a:xfrm>
            <a:off x="653097" y="3725899"/>
            <a:ext cx="266218" cy="196769"/>
          </a:xfrm>
          <a:prstGeom prst="rect">
            <a:avLst/>
          </a:prstGeom>
          <a:solidFill>
            <a:srgbClr val="A4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D4B2FBC-88BA-35F9-3EF8-C3ADA4AE6389}"/>
              </a:ext>
            </a:extLst>
          </p:cNvPr>
          <p:cNvCxnSpPr>
            <a:cxnSpLocks/>
          </p:cNvCxnSpPr>
          <p:nvPr/>
        </p:nvCxnSpPr>
        <p:spPr>
          <a:xfrm flipV="1">
            <a:off x="1313663" y="6189966"/>
            <a:ext cx="4817791" cy="2"/>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AD87DF-FAD4-DE9E-030A-84CE8C675808}"/>
              </a:ext>
            </a:extLst>
          </p:cNvPr>
          <p:cNvSpPr txBox="1"/>
          <p:nvPr/>
        </p:nvSpPr>
        <p:spPr>
          <a:xfrm>
            <a:off x="653291" y="6005300"/>
            <a:ext cx="3698789"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UNDERSTANDING THE BUDGET</a:t>
            </a:r>
            <a:endParaRPr lang="en-ID">
              <a:solidFill>
                <a:schemeClr val="bg1">
                  <a:lumMod val="75000"/>
                </a:schemeClr>
              </a:solidFill>
              <a:latin typeface="Lato" panose="020F0502020204030203" pitchFamily="34" charset="0"/>
            </a:endParaRPr>
          </a:p>
        </p:txBody>
      </p:sp>
    </p:spTree>
    <p:extLst>
      <p:ext uri="{BB962C8B-B14F-4D97-AF65-F5344CB8AC3E}">
        <p14:creationId xmlns:p14="http://schemas.microsoft.com/office/powerpoint/2010/main" val="195777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alculator on a desk&#10;&#10;Description automatically generated">
            <a:extLst>
              <a:ext uri="{FF2B5EF4-FFF2-40B4-BE49-F238E27FC236}">
                <a16:creationId xmlns:a16="http://schemas.microsoft.com/office/drawing/2014/main" id="{4076148D-CD0D-FB4D-252E-44C8D3113BC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128" r="20128"/>
          <a:stretch>
            <a:fillRect/>
          </a:stretch>
        </p:blipFill>
        <p:spPr/>
      </p:pic>
      <p:sp>
        <p:nvSpPr>
          <p:cNvPr id="25" name="Freeform: Shape 24">
            <a:extLst>
              <a:ext uri="{FF2B5EF4-FFF2-40B4-BE49-F238E27FC236}">
                <a16:creationId xmlns:a16="http://schemas.microsoft.com/office/drawing/2014/main" id="{60D6C30C-3BE1-4702-B712-36A27ADD969C}"/>
              </a:ext>
            </a:extLst>
          </p:cNvPr>
          <p:cNvSpPr/>
          <p:nvPr/>
        </p:nvSpPr>
        <p:spPr>
          <a:xfrm>
            <a:off x="0" y="-3222"/>
            <a:ext cx="5846301" cy="5507220"/>
          </a:xfrm>
          <a:custGeom>
            <a:avLst/>
            <a:gdLst>
              <a:gd name="connsiteX0" fmla="*/ 0 w 5846301"/>
              <a:gd name="connsiteY0" fmla="*/ 0 h 5507220"/>
              <a:gd name="connsiteX1" fmla="*/ 5757811 w 5846301"/>
              <a:gd name="connsiteY1" fmla="*/ 0 h 5507220"/>
              <a:gd name="connsiteX2" fmla="*/ 5781184 w 5846301"/>
              <a:gd name="connsiteY2" fmla="*/ 53926 h 5507220"/>
              <a:gd name="connsiteX3" fmla="*/ 4763539 w 5846301"/>
              <a:gd name="connsiteY3" fmla="*/ 3562944 h 5507220"/>
              <a:gd name="connsiteX4" fmla="*/ 2988792 w 5846301"/>
              <a:gd name="connsiteY4" fmla="*/ 4967415 h 5507220"/>
              <a:gd name="connsiteX5" fmla="*/ 19442 w 5846301"/>
              <a:gd name="connsiteY5" fmla="*/ 5294832 h 5507220"/>
              <a:gd name="connsiteX6" fmla="*/ 0 w 5846301"/>
              <a:gd name="connsiteY6" fmla="*/ 5277483 h 550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6301" h="5507220">
                <a:moveTo>
                  <a:pt x="0" y="0"/>
                </a:moveTo>
                <a:lnTo>
                  <a:pt x="5757811" y="0"/>
                </a:lnTo>
                <a:lnTo>
                  <a:pt x="5781184" y="53926"/>
                </a:lnTo>
                <a:cubicBezTo>
                  <a:pt x="6104464" y="943335"/>
                  <a:pt x="5138244" y="2800321"/>
                  <a:pt x="4763539" y="3562944"/>
                </a:cubicBezTo>
                <a:cubicBezTo>
                  <a:pt x="4335304" y="4434513"/>
                  <a:pt x="3805529" y="4713415"/>
                  <a:pt x="2988792" y="4967415"/>
                </a:cubicBezTo>
                <a:cubicBezTo>
                  <a:pt x="2248624" y="5197602"/>
                  <a:pt x="703524" y="5836824"/>
                  <a:pt x="19442" y="5294832"/>
                </a:cubicBezTo>
                <a:lnTo>
                  <a:pt x="0" y="5277483"/>
                </a:lnTo>
                <a:close/>
              </a:path>
            </a:pathLst>
          </a:custGeom>
          <a:solidFill>
            <a:srgbClr val="2039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2" name="Rectangle 31">
            <a:extLst>
              <a:ext uri="{FF2B5EF4-FFF2-40B4-BE49-F238E27FC236}">
                <a16:creationId xmlns:a16="http://schemas.microsoft.com/office/drawing/2014/main" id="{30C92F7D-24F1-47A6-A484-EF8C7A8039ED}"/>
              </a:ext>
            </a:extLst>
          </p:cNvPr>
          <p:cNvSpPr/>
          <p:nvPr/>
        </p:nvSpPr>
        <p:spPr>
          <a:xfrm>
            <a:off x="7094138" y="729192"/>
            <a:ext cx="4438844" cy="551557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6391C7BD-7C0E-4875-85B4-079720F20BE5}"/>
              </a:ext>
            </a:extLst>
          </p:cNvPr>
          <p:cNvSpPr txBox="1"/>
          <p:nvPr/>
        </p:nvSpPr>
        <p:spPr>
          <a:xfrm>
            <a:off x="8045746" y="3512474"/>
            <a:ext cx="3282052" cy="1163845"/>
          </a:xfrm>
          <a:prstGeom prst="rect">
            <a:avLst/>
          </a:prstGeom>
          <a:noFill/>
        </p:spPr>
        <p:txBody>
          <a:bodyPr wrap="square" rtlCol="0">
            <a:spAutoFit/>
          </a:bodyPr>
          <a:lstStyle/>
          <a:p>
            <a:pPr>
              <a:lnSpc>
                <a:spcPct val="150000"/>
              </a:lnSpc>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Local churches pay their apportionments to their annual conferences, who in turn pay apportionments to the general church for the apportioned funds.</a:t>
            </a:r>
          </a:p>
        </p:txBody>
      </p:sp>
      <p:pic>
        <p:nvPicPr>
          <p:cNvPr id="5" name="Picture Placeholder 4" descr="A person holding a book&#10;&#10;Description automatically generated">
            <a:extLst>
              <a:ext uri="{FF2B5EF4-FFF2-40B4-BE49-F238E27FC236}">
                <a16:creationId xmlns:a16="http://schemas.microsoft.com/office/drawing/2014/main" id="{B49A1AE6-F507-9E97-6C96-49E7744C977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756" r="16756"/>
          <a:stretch>
            <a:fillRect/>
          </a:stretch>
        </p:blipFill>
        <p:spPr>
          <a:xfrm>
            <a:off x="6363317" y="830999"/>
            <a:ext cx="1163845" cy="1163845"/>
          </a:xfrm>
        </p:spPr>
      </p:pic>
      <p:sp>
        <p:nvSpPr>
          <p:cNvPr id="12" name="TextBox 11">
            <a:extLst>
              <a:ext uri="{FF2B5EF4-FFF2-40B4-BE49-F238E27FC236}">
                <a16:creationId xmlns:a16="http://schemas.microsoft.com/office/drawing/2014/main" id="{018C4726-C38E-4FA1-A5FC-818098A29CD3}"/>
              </a:ext>
            </a:extLst>
          </p:cNvPr>
          <p:cNvSpPr txBox="1"/>
          <p:nvPr/>
        </p:nvSpPr>
        <p:spPr>
          <a:xfrm>
            <a:off x="8045745" y="2168465"/>
            <a:ext cx="3282052" cy="1163845"/>
          </a:xfrm>
          <a:prstGeom prst="rect">
            <a:avLst/>
          </a:prstGeom>
          <a:noFill/>
        </p:spPr>
        <p:txBody>
          <a:bodyPr wrap="square" rtlCol="0">
            <a:spAutoFit/>
          </a:bodyPr>
          <a:lstStyle/>
          <a:p>
            <a:pPr>
              <a:lnSpc>
                <a:spcPct val="150000"/>
              </a:lnSpc>
            </a:pPr>
            <a:r>
              <a:rPr lang="en-US" sz="1200">
                <a:solidFill>
                  <a:schemeClr val="bg1"/>
                </a:solidFill>
                <a:latin typeface="Lato" panose="020F0502020204030203" pitchFamily="34" charset="0"/>
                <a:ea typeface="Open Sans" panose="020B0606030504020204" pitchFamily="34" charset="0"/>
                <a:cs typeface="Open Sans" panose="020B0606030504020204" pitchFamily="34" charset="0"/>
              </a:rPr>
              <a:t>A portion of all dollars given at the local church level go to fund mission and ministry at a general Church level. These are called “apportionments.”</a:t>
            </a:r>
          </a:p>
        </p:txBody>
      </p:sp>
      <p:sp>
        <p:nvSpPr>
          <p:cNvPr id="16" name="TextBox 15">
            <a:extLst>
              <a:ext uri="{FF2B5EF4-FFF2-40B4-BE49-F238E27FC236}">
                <a16:creationId xmlns:a16="http://schemas.microsoft.com/office/drawing/2014/main" id="{D4649D6D-DC28-4AE1-BAFD-5DB7684B603A}"/>
              </a:ext>
            </a:extLst>
          </p:cNvPr>
          <p:cNvSpPr txBox="1"/>
          <p:nvPr/>
        </p:nvSpPr>
        <p:spPr>
          <a:xfrm>
            <a:off x="779432" y="792607"/>
            <a:ext cx="3906758" cy="2123658"/>
          </a:xfrm>
          <a:prstGeom prst="rect">
            <a:avLst/>
          </a:prstGeom>
          <a:noFill/>
        </p:spPr>
        <p:txBody>
          <a:bodyPr wrap="square" rtlCol="0">
            <a:spAutoFit/>
          </a:bodyPr>
          <a:lstStyle/>
          <a:p>
            <a:r>
              <a:rPr lang="en-US" sz="4400" b="1">
                <a:solidFill>
                  <a:schemeClr val="bg1">
                    <a:lumMod val="95000"/>
                  </a:schemeClr>
                </a:solidFill>
                <a:latin typeface="Montserrat" panose="00000500000000000000" pitchFamily="2" charset="0"/>
                <a:cs typeface="Poppins SemiBold" panose="00000700000000000000" pitchFamily="2" charset="0"/>
              </a:rPr>
              <a:t>How Is The Budget Funded?</a:t>
            </a:r>
          </a:p>
        </p:txBody>
      </p:sp>
      <p:sp>
        <p:nvSpPr>
          <p:cNvPr id="20" name="Freeform: Shape 19">
            <a:extLst>
              <a:ext uri="{FF2B5EF4-FFF2-40B4-BE49-F238E27FC236}">
                <a16:creationId xmlns:a16="http://schemas.microsoft.com/office/drawing/2014/main" id="{F3ED94F2-08C8-477C-A850-9D0EBED7C644}"/>
              </a:ext>
            </a:extLst>
          </p:cNvPr>
          <p:cNvSpPr/>
          <p:nvPr/>
        </p:nvSpPr>
        <p:spPr>
          <a:xfrm rot="346902">
            <a:off x="2185968" y="-7448"/>
            <a:ext cx="3673809" cy="5517105"/>
          </a:xfrm>
          <a:custGeom>
            <a:avLst/>
            <a:gdLst>
              <a:gd name="connsiteX0" fmla="*/ 3356155 w 3673809"/>
              <a:gd name="connsiteY0" fmla="*/ 0 h 5517105"/>
              <a:gd name="connsiteX1" fmla="*/ 3385711 w 3673809"/>
              <a:gd name="connsiteY1" fmla="*/ 20367 h 5517105"/>
              <a:gd name="connsiteX2" fmla="*/ 2591047 w 3673809"/>
              <a:gd name="connsiteY2" fmla="*/ 3845309 h 5517105"/>
              <a:gd name="connsiteX3" fmla="*/ 816301 w 3673809"/>
              <a:gd name="connsiteY3" fmla="*/ 5249780 h 5517105"/>
              <a:gd name="connsiteX4" fmla="*/ 54956 w 3673809"/>
              <a:gd name="connsiteY4" fmla="*/ 5500278 h 5517105"/>
              <a:gd name="connsiteX5" fmla="*/ 0 w 3673809"/>
              <a:gd name="connsiteY5" fmla="*/ 5517105 h 5517105"/>
              <a:gd name="connsiteX6" fmla="*/ 83962 w 3673809"/>
              <a:gd name="connsiteY6" fmla="*/ 5484149 h 5517105"/>
              <a:gd name="connsiteX7" fmla="*/ 1031352 w 3673809"/>
              <a:gd name="connsiteY7" fmla="*/ 5067761 h 5517105"/>
              <a:gd name="connsiteX8" fmla="*/ 2655586 w 3673809"/>
              <a:gd name="connsiteY8" fmla="*/ 3491649 h 5517105"/>
              <a:gd name="connsiteX9" fmla="*/ 3385144 w 3673809"/>
              <a:gd name="connsiteY9" fmla="*/ 96512 h 551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3809" h="5517105">
                <a:moveTo>
                  <a:pt x="3356155" y="0"/>
                </a:moveTo>
                <a:lnTo>
                  <a:pt x="3385711" y="20367"/>
                </a:lnTo>
                <a:cubicBezTo>
                  <a:pt x="4220107" y="672799"/>
                  <a:pt x="3019283" y="2973740"/>
                  <a:pt x="2591047" y="3845309"/>
                </a:cubicBezTo>
                <a:cubicBezTo>
                  <a:pt x="2162813" y="4716878"/>
                  <a:pt x="1633038" y="4995780"/>
                  <a:pt x="816301" y="5249780"/>
                </a:cubicBezTo>
                <a:cubicBezTo>
                  <a:pt x="612117" y="5313279"/>
                  <a:pt x="346677" y="5407907"/>
                  <a:pt x="54956" y="5500278"/>
                </a:cubicBezTo>
                <a:lnTo>
                  <a:pt x="0" y="5517105"/>
                </a:lnTo>
                <a:lnTo>
                  <a:pt x="83962" y="5484149"/>
                </a:lnTo>
                <a:cubicBezTo>
                  <a:pt x="449156" y="5335157"/>
                  <a:pt x="785417" y="5172443"/>
                  <a:pt x="1031352" y="5067761"/>
                </a:cubicBezTo>
                <a:cubicBezTo>
                  <a:pt x="1818347" y="4732776"/>
                  <a:pt x="2317330" y="4401924"/>
                  <a:pt x="2655586" y="3491649"/>
                </a:cubicBezTo>
                <a:cubicBezTo>
                  <a:pt x="2930420" y="2752051"/>
                  <a:pt x="3617630" y="1022264"/>
                  <a:pt x="3385144" y="9651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13" name="Picture Placeholder 12" descr="A brick building with a steeple&#10;&#10;Description automatically generated">
            <a:extLst>
              <a:ext uri="{FF2B5EF4-FFF2-40B4-BE49-F238E27FC236}">
                <a16:creationId xmlns:a16="http://schemas.microsoft.com/office/drawing/2014/main" id="{42C0E040-022D-0646-2CE9-CDC6A256DD31}"/>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2542" r="12542"/>
          <a:stretch>
            <a:fillRect/>
          </a:stretch>
        </p:blipFill>
        <p:spPr>
          <a:xfrm>
            <a:off x="6363317" y="3543707"/>
            <a:ext cx="1163845" cy="1163845"/>
          </a:xfrm>
        </p:spPr>
      </p:pic>
      <p:grpSp>
        <p:nvGrpSpPr>
          <p:cNvPr id="36" name="Group 35">
            <a:extLst>
              <a:ext uri="{FF2B5EF4-FFF2-40B4-BE49-F238E27FC236}">
                <a16:creationId xmlns:a16="http://schemas.microsoft.com/office/drawing/2014/main" id="{6BD38958-3307-43F4-A7E6-58AEEE3CCCD5}"/>
              </a:ext>
            </a:extLst>
          </p:cNvPr>
          <p:cNvGrpSpPr/>
          <p:nvPr/>
        </p:nvGrpSpPr>
        <p:grpSpPr>
          <a:xfrm>
            <a:off x="11236573" y="432783"/>
            <a:ext cx="592817" cy="592817"/>
            <a:chOff x="6320589" y="4977125"/>
            <a:chExt cx="914400" cy="914400"/>
          </a:xfrm>
        </p:grpSpPr>
        <p:sp>
          <p:nvSpPr>
            <p:cNvPr id="37" name="Oval 36">
              <a:extLst>
                <a:ext uri="{FF2B5EF4-FFF2-40B4-BE49-F238E27FC236}">
                  <a16:creationId xmlns:a16="http://schemas.microsoft.com/office/drawing/2014/main" id="{85277394-519E-4A39-B1BB-BD350AB2F316}"/>
                </a:ext>
              </a:extLst>
            </p:cNvPr>
            <p:cNvSpPr/>
            <p:nvPr/>
          </p:nvSpPr>
          <p:spPr>
            <a:xfrm>
              <a:off x="6320589" y="4977125"/>
              <a:ext cx="914400" cy="914400"/>
            </a:xfrm>
            <a:prstGeom prst="ellipse">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sp>
          <p:nvSpPr>
            <p:cNvPr id="38" name="Oval 37">
              <a:extLst>
                <a:ext uri="{FF2B5EF4-FFF2-40B4-BE49-F238E27FC236}">
                  <a16:creationId xmlns:a16="http://schemas.microsoft.com/office/drawing/2014/main" id="{7BAB6B6C-1E02-41A4-A02A-2DD15EF4806C}"/>
                </a:ext>
              </a:extLst>
            </p:cNvPr>
            <p:cNvSpPr/>
            <p:nvPr/>
          </p:nvSpPr>
          <p:spPr>
            <a:xfrm>
              <a:off x="6461300" y="5117836"/>
              <a:ext cx="632978" cy="6329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Lato" panose="020F0502020204030203" pitchFamily="34" charset="0"/>
              </a:endParaRPr>
            </a:p>
          </p:txBody>
        </p:sp>
      </p:grpSp>
      <p:sp>
        <p:nvSpPr>
          <p:cNvPr id="39" name="TextBox 38">
            <a:extLst>
              <a:ext uri="{FF2B5EF4-FFF2-40B4-BE49-F238E27FC236}">
                <a16:creationId xmlns:a16="http://schemas.microsoft.com/office/drawing/2014/main" id="{631726E5-8F3B-408A-AECD-3DD1691EE8A9}"/>
              </a:ext>
            </a:extLst>
          </p:cNvPr>
          <p:cNvSpPr txBox="1"/>
          <p:nvPr/>
        </p:nvSpPr>
        <p:spPr>
          <a:xfrm>
            <a:off x="8045746" y="1102092"/>
            <a:ext cx="3076868" cy="609847"/>
          </a:xfrm>
          <a:prstGeom prst="rect">
            <a:avLst/>
          </a:prstGeom>
          <a:noFill/>
        </p:spPr>
        <p:txBody>
          <a:bodyPr wrap="square" rtlCol="0">
            <a:spAutoFit/>
          </a:bodyPr>
          <a:lstStyle/>
          <a:p>
            <a:pPr>
              <a:lnSpc>
                <a:spcPct val="150000"/>
              </a:lnSpc>
            </a:pPr>
            <a:r>
              <a:rPr lang="en-US" sz="1200">
                <a:solidFill>
                  <a:schemeClr val="bg1"/>
                </a:solidFill>
                <a:latin typeface="Lato" panose="020F0502020204030203" pitchFamily="34" charset="0"/>
                <a:ea typeface="Open Sans" panose="020B0606030504020204" pitchFamily="34" charset="0"/>
                <a:cs typeface="Open Sans" panose="020B0606030504020204" pitchFamily="34" charset="0"/>
              </a:rPr>
              <a:t>Our dollars do more in a Connectional system than a congregational system.</a:t>
            </a:r>
          </a:p>
        </p:txBody>
      </p:sp>
      <p:cxnSp>
        <p:nvCxnSpPr>
          <p:cNvPr id="40" name="Straight Connector 39">
            <a:extLst>
              <a:ext uri="{FF2B5EF4-FFF2-40B4-BE49-F238E27FC236}">
                <a16:creationId xmlns:a16="http://schemas.microsoft.com/office/drawing/2014/main" id="{E54BE319-CAE7-4054-8AB4-C32D2D907BF4}"/>
              </a:ext>
            </a:extLst>
          </p:cNvPr>
          <p:cNvCxnSpPr>
            <a:cxnSpLocks/>
          </p:cNvCxnSpPr>
          <p:nvPr/>
        </p:nvCxnSpPr>
        <p:spPr>
          <a:xfrm flipV="1">
            <a:off x="1654427" y="6065393"/>
            <a:ext cx="4191874" cy="1"/>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Placeholder 8" descr="A person giving money to another person&#10;&#10;Description automatically generated">
            <a:extLst>
              <a:ext uri="{FF2B5EF4-FFF2-40B4-BE49-F238E27FC236}">
                <a16:creationId xmlns:a16="http://schemas.microsoft.com/office/drawing/2014/main" id="{C23EBCFE-991C-4557-B3F1-F655FE0A5E74}"/>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6704" r="16704"/>
          <a:stretch>
            <a:fillRect/>
          </a:stretch>
        </p:blipFill>
        <p:spPr>
          <a:xfrm>
            <a:off x="6363317" y="2185866"/>
            <a:ext cx="1163845" cy="1163845"/>
          </a:xfrm>
        </p:spPr>
      </p:pic>
      <p:sp>
        <p:nvSpPr>
          <p:cNvPr id="41" name="TextBox 40">
            <a:extLst>
              <a:ext uri="{FF2B5EF4-FFF2-40B4-BE49-F238E27FC236}">
                <a16:creationId xmlns:a16="http://schemas.microsoft.com/office/drawing/2014/main" id="{2332BB36-3CAC-4172-84EA-93B92C136D7E}"/>
              </a:ext>
            </a:extLst>
          </p:cNvPr>
          <p:cNvSpPr txBox="1"/>
          <p:nvPr/>
        </p:nvSpPr>
        <p:spPr>
          <a:xfrm>
            <a:off x="994056" y="5880726"/>
            <a:ext cx="2629254" cy="369332"/>
          </a:xfrm>
          <a:prstGeom prst="rect">
            <a:avLst/>
          </a:prstGeom>
          <a:solidFill>
            <a:schemeClr val="bg1"/>
          </a:solidFill>
        </p:spPr>
        <p:txBody>
          <a:bodyPr wrap="square" rtlCol="0">
            <a:spAutoFit/>
          </a:bodyPr>
          <a:lstStyle/>
          <a:p>
            <a:r>
              <a:rPr lang="en-US">
                <a:solidFill>
                  <a:schemeClr val="bg1">
                    <a:lumMod val="75000"/>
                  </a:schemeClr>
                </a:solidFill>
                <a:latin typeface="Lato" panose="020F0502020204030203" pitchFamily="34" charset="0"/>
              </a:rPr>
              <a:t>ABOUT THE BUDGET</a:t>
            </a:r>
            <a:endParaRPr lang="en-ID">
              <a:solidFill>
                <a:schemeClr val="bg1">
                  <a:lumMod val="75000"/>
                </a:schemeClr>
              </a:solidFill>
              <a:latin typeface="Lato" panose="020F0502020204030203" pitchFamily="34" charset="0"/>
            </a:endParaRPr>
          </a:p>
        </p:txBody>
      </p:sp>
      <p:grpSp>
        <p:nvGrpSpPr>
          <p:cNvPr id="42" name="Group 41">
            <a:extLst>
              <a:ext uri="{FF2B5EF4-FFF2-40B4-BE49-F238E27FC236}">
                <a16:creationId xmlns:a16="http://schemas.microsoft.com/office/drawing/2014/main" id="{0C6AEA60-D165-4381-BCB5-2B3A770C6BD7}"/>
              </a:ext>
            </a:extLst>
          </p:cNvPr>
          <p:cNvGrpSpPr/>
          <p:nvPr/>
        </p:nvGrpSpPr>
        <p:grpSpPr>
          <a:xfrm>
            <a:off x="4649156" y="5099652"/>
            <a:ext cx="1176753" cy="365913"/>
            <a:chOff x="959886" y="4951739"/>
            <a:chExt cx="1048585" cy="326059"/>
          </a:xfrm>
          <a:noFill/>
        </p:grpSpPr>
        <p:sp>
          <p:nvSpPr>
            <p:cNvPr id="43" name="Isosceles Triangle 42">
              <a:extLst>
                <a:ext uri="{FF2B5EF4-FFF2-40B4-BE49-F238E27FC236}">
                  <a16:creationId xmlns:a16="http://schemas.microsoft.com/office/drawing/2014/main" id="{CCEE1335-6031-4EB8-A2EA-FCB765CDE9A3}"/>
                </a:ext>
              </a:extLst>
            </p:cNvPr>
            <p:cNvSpPr/>
            <p:nvPr/>
          </p:nvSpPr>
          <p:spPr>
            <a:xfrm rot="5400000">
              <a:off x="937399" y="4974226"/>
              <a:ext cx="326059" cy="281085"/>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Isosceles Triangle 43">
              <a:extLst>
                <a:ext uri="{FF2B5EF4-FFF2-40B4-BE49-F238E27FC236}">
                  <a16:creationId xmlns:a16="http://schemas.microsoft.com/office/drawing/2014/main" id="{60E84577-32B7-4817-9738-2A8FEFA2CC5A}"/>
                </a:ext>
              </a:extLst>
            </p:cNvPr>
            <p:cNvSpPr/>
            <p:nvPr/>
          </p:nvSpPr>
          <p:spPr>
            <a:xfrm rot="5400000">
              <a:off x="1339261" y="4974226"/>
              <a:ext cx="326059" cy="281085"/>
            </a:xfrm>
            <a:prstGeom prst="triangl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Isosceles Triangle 44">
              <a:extLst>
                <a:ext uri="{FF2B5EF4-FFF2-40B4-BE49-F238E27FC236}">
                  <a16:creationId xmlns:a16="http://schemas.microsoft.com/office/drawing/2014/main" id="{974BD1EE-65D3-4AE1-8D8E-02B2353B7761}"/>
                </a:ext>
              </a:extLst>
            </p:cNvPr>
            <p:cNvSpPr/>
            <p:nvPr/>
          </p:nvSpPr>
          <p:spPr>
            <a:xfrm rot="5400000">
              <a:off x="1704899" y="4974226"/>
              <a:ext cx="326059" cy="281085"/>
            </a:xfrm>
            <a:prstGeom prst="triangl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 name="TextBox 13">
            <a:extLst>
              <a:ext uri="{FF2B5EF4-FFF2-40B4-BE49-F238E27FC236}">
                <a16:creationId xmlns:a16="http://schemas.microsoft.com/office/drawing/2014/main" id="{8FDEBD6D-FF66-1995-721F-6DA6C9F485E3}"/>
              </a:ext>
            </a:extLst>
          </p:cNvPr>
          <p:cNvSpPr txBox="1"/>
          <p:nvPr/>
        </p:nvSpPr>
        <p:spPr>
          <a:xfrm>
            <a:off x="8028130" y="5229631"/>
            <a:ext cx="3282052" cy="558614"/>
          </a:xfrm>
          <a:prstGeom prst="rect">
            <a:avLst/>
          </a:prstGeom>
          <a:noFill/>
        </p:spPr>
        <p:txBody>
          <a:bodyPr wrap="square" rtlCol="0">
            <a:spAutoFit/>
          </a:bodyPr>
          <a:lstStyle/>
          <a:p>
            <a:pPr>
              <a:lnSpc>
                <a:spcPct val="130000"/>
              </a:lnSpc>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Members and those donating to their local UMC fund our general Church budget.</a:t>
            </a:r>
          </a:p>
        </p:txBody>
      </p:sp>
      <p:pic>
        <p:nvPicPr>
          <p:cNvPr id="15" name="Picture Placeholder 12">
            <a:extLst>
              <a:ext uri="{FF2B5EF4-FFF2-40B4-BE49-F238E27FC236}">
                <a16:creationId xmlns:a16="http://schemas.microsoft.com/office/drawing/2014/main" id="{FC0B33FA-938B-EDE5-BFB3-A5193E11BF1C}"/>
              </a:ext>
            </a:extLst>
          </p:cNvPr>
          <p:cNvPicPr>
            <a:picLocks noChangeAspect="1"/>
          </p:cNvPicPr>
          <p:nvPr/>
        </p:nvPicPr>
        <p:blipFill>
          <a:blip r:embed="rId6" cstate="print">
            <a:extLst>
              <a:ext uri="{28A0092B-C50C-407E-A947-70E740481C1C}">
                <a14:useLocalDpi xmlns:a14="http://schemas.microsoft.com/office/drawing/2010/main" val="0"/>
              </a:ext>
            </a:extLst>
          </a:blip>
          <a:srcRect l="16667" r="16667"/>
          <a:stretch/>
        </p:blipFill>
        <p:spPr>
          <a:xfrm>
            <a:off x="6345701" y="4901548"/>
            <a:ext cx="1163845" cy="1163845"/>
          </a:xfrm>
          <a:custGeom>
            <a:avLst/>
            <a:gdLst>
              <a:gd name="connsiteX0" fmla="*/ 701214 w 1402428"/>
              <a:gd name="connsiteY0" fmla="*/ 0 h 1402428"/>
              <a:gd name="connsiteX1" fmla="*/ 1402428 w 1402428"/>
              <a:gd name="connsiteY1" fmla="*/ 701214 h 1402428"/>
              <a:gd name="connsiteX2" fmla="*/ 701214 w 1402428"/>
              <a:gd name="connsiteY2" fmla="*/ 1402428 h 1402428"/>
              <a:gd name="connsiteX3" fmla="*/ 0 w 1402428"/>
              <a:gd name="connsiteY3" fmla="*/ 701214 h 1402428"/>
              <a:gd name="connsiteX4" fmla="*/ 701214 w 1402428"/>
              <a:gd name="connsiteY4" fmla="*/ 0 h 1402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428" h="1402428">
                <a:moveTo>
                  <a:pt x="701214" y="0"/>
                </a:moveTo>
                <a:cubicBezTo>
                  <a:pt x="1088484" y="0"/>
                  <a:pt x="1402428" y="313944"/>
                  <a:pt x="1402428" y="701214"/>
                </a:cubicBezTo>
                <a:cubicBezTo>
                  <a:pt x="1402428" y="1088484"/>
                  <a:pt x="1088484" y="1402428"/>
                  <a:pt x="701214" y="1402428"/>
                </a:cubicBezTo>
                <a:cubicBezTo>
                  <a:pt x="313944" y="1402428"/>
                  <a:pt x="0" y="1088484"/>
                  <a:pt x="0" y="701214"/>
                </a:cubicBezTo>
                <a:cubicBezTo>
                  <a:pt x="0" y="313944"/>
                  <a:pt x="313944" y="0"/>
                  <a:pt x="701214" y="0"/>
                </a:cubicBezTo>
                <a:close/>
              </a:path>
            </a:pathLst>
          </a:custGeom>
          <a:ln w="25400">
            <a:solidFill>
              <a:schemeClr val="bg1"/>
            </a:solidFill>
          </a:ln>
        </p:spPr>
      </p:pic>
    </p:spTree>
    <p:extLst>
      <p:ext uri="{BB962C8B-B14F-4D97-AF65-F5344CB8AC3E}">
        <p14:creationId xmlns:p14="http://schemas.microsoft.com/office/powerpoint/2010/main" val="255810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D482A8-A03B-440E-A2F6-3083E8A206B5}"/>
              </a:ext>
            </a:extLst>
          </p:cNvPr>
          <p:cNvSpPr/>
          <p:nvPr/>
        </p:nvSpPr>
        <p:spPr>
          <a:xfrm>
            <a:off x="4283336" y="4764810"/>
            <a:ext cx="1543534" cy="1479273"/>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622240"/>
            <a:ext cx="6202709" cy="2628989"/>
          </a:xfrm>
          <a:prstGeom prst="rect">
            <a:avLst/>
          </a:prstGeom>
          <a:noFill/>
        </p:spPr>
        <p:txBody>
          <a:bodyPr wrap="square" rtlCol="0">
            <a:spAutoFit/>
          </a:bodyPr>
          <a:lstStyle/>
          <a:p>
            <a:pPr marL="514350" marR="0" indent="-285750">
              <a:lnSpc>
                <a:spcPct val="150000"/>
              </a:lnSpc>
              <a:spcBef>
                <a:spcPts val="0"/>
              </a:spcBef>
              <a:spcAft>
                <a:spcPts val="0"/>
              </a:spcAft>
              <a:buFont typeface="Arial" panose="020B0604020202020204" pitchFamily="34" charset="0"/>
              <a:buChar char="•"/>
            </a:pPr>
            <a:r>
              <a:rPr lang="en-US" sz="1600">
                <a:effectLst/>
                <a:latin typeface="Lato" panose="020F0502020204030203" pitchFamily="34" charset="0"/>
                <a:ea typeface="Lato" panose="020F0502020204030203" pitchFamily="34" charset="0"/>
                <a:cs typeface="Lato" panose="020F0502020204030203" pitchFamily="34" charset="0"/>
              </a:rPr>
              <a:t>The Budget process for a new quadrennium begins almost immediately after General Conference concludes.   </a:t>
            </a:r>
          </a:p>
          <a:p>
            <a:pPr marL="514350" marR="0" indent="-285750">
              <a:lnSpc>
                <a:spcPct val="150000"/>
              </a:lnSpc>
              <a:spcBef>
                <a:spcPts val="0"/>
              </a:spcBef>
              <a:spcAft>
                <a:spcPts val="0"/>
              </a:spcAft>
              <a:buFont typeface="Arial" panose="020B0604020202020204" pitchFamily="34" charset="0"/>
              <a:buChar char="•"/>
            </a:pPr>
            <a:r>
              <a:rPr lang="en-US" sz="1600">
                <a:effectLst/>
                <a:latin typeface="Lato" panose="020F0502020204030203" pitchFamily="34" charset="0"/>
                <a:ea typeface="Lato" panose="020F0502020204030203" pitchFamily="34" charset="0"/>
                <a:cs typeface="Lato" panose="020F0502020204030203" pitchFamily="34" charset="0"/>
              </a:rPr>
              <a:t>A group called the Budget Advisory Team is assembled with representatives from GCFA, The Connectional Table and The General Secretaries Table, guiding the overall budget process and developing the principles upon which the budget will be formed.  </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545022"/>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sp>
        <p:nvSpPr>
          <p:cNvPr id="18" name="TextBox 17">
            <a:extLst>
              <a:ext uri="{FF2B5EF4-FFF2-40B4-BE49-F238E27FC236}">
                <a16:creationId xmlns:a16="http://schemas.microsoft.com/office/drawing/2014/main" id="{626ACEBF-AE42-4FBA-921A-DD8A7E7B0ACB}"/>
              </a:ext>
            </a:extLst>
          </p:cNvPr>
          <p:cNvSpPr txBox="1"/>
          <p:nvPr/>
        </p:nvSpPr>
        <p:spPr>
          <a:xfrm>
            <a:off x="4411541" y="4859087"/>
            <a:ext cx="1277306" cy="938719"/>
          </a:xfrm>
          <a:prstGeom prst="rect">
            <a:avLst/>
          </a:prstGeom>
          <a:noFill/>
        </p:spPr>
        <p:txBody>
          <a:bodyPr wrap="square" rtlCol="0">
            <a:spAutoFit/>
          </a:bodyPr>
          <a:lstStyle/>
          <a:p>
            <a:pPr lvl="0" algn="ctr"/>
            <a:r>
              <a:rPr lang="en-US" sz="1100">
                <a:solidFill>
                  <a:schemeClr val="bg1"/>
                </a:solidFill>
                <a:latin typeface="Lato" panose="020F0502020204030203" pitchFamily="34" charset="0"/>
                <a:ea typeface="Lato" panose="020F0502020204030203" pitchFamily="34" charset="0"/>
                <a:cs typeface="Lato" panose="020F0502020204030203" pitchFamily="34" charset="0"/>
              </a:rPr>
              <a:t>The Budget Advisory Team develops principals to guide the budget </a:t>
            </a:r>
          </a:p>
        </p:txBody>
      </p:sp>
      <p:pic>
        <p:nvPicPr>
          <p:cNvPr id="4" name="Picture Placeholder 3" descr="A close-up of a pen on a stack of papers&#10;&#10;Description automatically generated">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290" r="-36"/>
          <a:stretch/>
        </p:blipFill>
        <p:spPr>
          <a:xfrm>
            <a:off x="-141029" y="-381000"/>
            <a:ext cx="5305425" cy="7239000"/>
          </a:xfrm>
        </p:spPr>
      </p:pic>
      <p:sp>
        <p:nvSpPr>
          <p:cNvPr id="22" name="Rectangle 21">
            <a:extLst>
              <a:ext uri="{FF2B5EF4-FFF2-40B4-BE49-F238E27FC236}">
                <a16:creationId xmlns:a16="http://schemas.microsoft.com/office/drawing/2014/main" id="{B333BF14-C177-4D66-8859-A80D12F77242}"/>
              </a:ext>
            </a:extLst>
          </p:cNvPr>
          <p:cNvSpPr/>
          <p:nvPr/>
        </p:nvSpPr>
        <p:spPr>
          <a:xfrm>
            <a:off x="4282430" y="4731856"/>
            <a:ext cx="7755529"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TextBox 30">
            <a:extLst>
              <a:ext uri="{FF2B5EF4-FFF2-40B4-BE49-F238E27FC236}">
                <a16:creationId xmlns:a16="http://schemas.microsoft.com/office/drawing/2014/main" id="{A1D3FD75-28F6-B68F-27E3-3F381EF5A018}"/>
              </a:ext>
            </a:extLst>
          </p:cNvPr>
          <p:cNvSpPr txBox="1"/>
          <p:nvPr/>
        </p:nvSpPr>
        <p:spPr>
          <a:xfrm>
            <a:off x="4802131" y="5843973"/>
            <a:ext cx="460382" cy="400110"/>
          </a:xfrm>
          <a:prstGeom prst="rect">
            <a:avLst/>
          </a:prstGeom>
          <a:noFill/>
        </p:spPr>
        <p:txBody>
          <a:bodyPr wrap="none" rtlCol="0">
            <a:spAutoFit/>
          </a:bodyPr>
          <a:lstStyle/>
          <a:p>
            <a:r>
              <a:rPr lang="en-US" sz="2000" b="1">
                <a:solidFill>
                  <a:srgbClr val="EAB744"/>
                </a:solidFill>
                <a:latin typeface="Montserrat" pitchFamily="2" charset="77"/>
              </a:rPr>
              <a:t>01</a:t>
            </a:r>
          </a:p>
        </p:txBody>
      </p:sp>
    </p:spTree>
    <p:extLst>
      <p:ext uri="{BB962C8B-B14F-4D97-AF65-F5344CB8AC3E}">
        <p14:creationId xmlns:p14="http://schemas.microsoft.com/office/powerpoint/2010/main" val="215587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D482A8-A03B-440E-A2F6-3083E8A206B5}"/>
              </a:ext>
            </a:extLst>
          </p:cNvPr>
          <p:cNvSpPr/>
          <p:nvPr/>
        </p:nvSpPr>
        <p:spPr>
          <a:xfrm>
            <a:off x="5835799" y="4764810"/>
            <a:ext cx="1543534" cy="1479273"/>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622240"/>
            <a:ext cx="6202709" cy="2628989"/>
          </a:xfrm>
          <a:prstGeom prst="rect">
            <a:avLst/>
          </a:prstGeom>
          <a:noFill/>
        </p:spPr>
        <p:txBody>
          <a:bodyPr wrap="square" rtlCol="0">
            <a:spAutoFit/>
          </a:bodyPr>
          <a:lstStyle/>
          <a:p>
            <a:pPr marL="228600">
              <a:lnSpc>
                <a:spcPct val="150000"/>
              </a:lnSpc>
            </a:pPr>
            <a:r>
              <a:rPr lang="en-US" sz="1600">
                <a:effectLst/>
                <a:latin typeface="Lato" panose="020F0502020204030203" pitchFamily="34" charset="0"/>
                <a:ea typeface="Lato" panose="020F0502020204030203" pitchFamily="34" charset="0"/>
                <a:cs typeface="Lato" panose="020F0502020204030203" pitchFamily="34" charset="0"/>
              </a:rPr>
              <a:t>GCFA’s Economic Advisory Committee (</a:t>
            </a:r>
            <a:r>
              <a:rPr lang="en-US" sz="1600" b="1">
                <a:effectLst/>
                <a:latin typeface="Lato" panose="020F0502020204030203" pitchFamily="34" charset="0"/>
                <a:ea typeface="Lato" panose="020F0502020204030203" pitchFamily="34" charset="0"/>
                <a:cs typeface="Lato" panose="020F0502020204030203" pitchFamily="34" charset="0"/>
              </a:rPr>
              <a:t>EAC</a:t>
            </a:r>
            <a:r>
              <a:rPr lang="en-US" sz="1600">
                <a:effectLst/>
                <a:latin typeface="Lato" panose="020F0502020204030203" pitchFamily="34" charset="0"/>
                <a:ea typeface="Lato" panose="020F0502020204030203" pitchFamily="34" charset="0"/>
                <a:cs typeface="Lato" panose="020F0502020204030203" pitchFamily="34" charset="0"/>
              </a:rPr>
              <a:t>), comprised of economists, clergy, and laity, projects the local church expenditures, one of two factors in the apportionment formula. (When General Conference occurs, only the first year of net expenditures for the formula are known. The other 3 years are projections established by the economic modeling of this committee.)</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545022"/>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sp>
        <p:nvSpPr>
          <p:cNvPr id="18" name="TextBox 17">
            <a:extLst>
              <a:ext uri="{FF2B5EF4-FFF2-40B4-BE49-F238E27FC236}">
                <a16:creationId xmlns:a16="http://schemas.microsoft.com/office/drawing/2014/main" id="{626ACEBF-AE42-4FBA-921A-DD8A7E7B0ACB}"/>
              </a:ext>
            </a:extLst>
          </p:cNvPr>
          <p:cNvSpPr txBox="1"/>
          <p:nvPr/>
        </p:nvSpPr>
        <p:spPr>
          <a:xfrm>
            <a:off x="5964004" y="4859087"/>
            <a:ext cx="1277306" cy="938719"/>
          </a:xfrm>
          <a:prstGeom prst="rect">
            <a:avLst/>
          </a:prstGeom>
          <a:noFill/>
        </p:spPr>
        <p:txBody>
          <a:bodyPr wrap="square" rtlCol="0">
            <a:spAutoFit/>
          </a:bodyPr>
          <a:lstStyle/>
          <a:p>
            <a:pPr lvl="0" algn="ctr"/>
            <a:r>
              <a:rPr lang="en-US" sz="1100">
                <a:solidFill>
                  <a:schemeClr val="bg1"/>
                </a:solidFill>
              </a:rPr>
              <a:t>Economic Advisory Committee recommends net expenditure projections</a:t>
            </a:r>
          </a:p>
        </p:txBody>
      </p:sp>
      <p:pic>
        <p:nvPicPr>
          <p:cNvPr id="4" name="Picture Placeholder 3" descr="A close-up of a pen on a stack of papers&#10;&#10;Description automatically generated">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290" r="-36"/>
          <a:stretch/>
        </p:blipFill>
        <p:spPr>
          <a:xfrm>
            <a:off x="-141029" y="-381000"/>
            <a:ext cx="5305425" cy="7239000"/>
          </a:xfrm>
        </p:spPr>
      </p:pic>
      <p:sp>
        <p:nvSpPr>
          <p:cNvPr id="30" name="Rectangle 29">
            <a:extLst>
              <a:ext uri="{FF2B5EF4-FFF2-40B4-BE49-F238E27FC236}">
                <a16:creationId xmlns:a16="http://schemas.microsoft.com/office/drawing/2014/main" id="{EF570CA5-94FD-FBB1-09C9-FB05D4ADDF2A}"/>
              </a:ext>
            </a:extLst>
          </p:cNvPr>
          <p:cNvSpPr/>
          <p:nvPr/>
        </p:nvSpPr>
        <p:spPr>
          <a:xfrm>
            <a:off x="4254210" y="4760643"/>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2" name="Rectangle 21">
            <a:extLst>
              <a:ext uri="{FF2B5EF4-FFF2-40B4-BE49-F238E27FC236}">
                <a16:creationId xmlns:a16="http://schemas.microsoft.com/office/drawing/2014/main" id="{B333BF14-C177-4D66-8859-A80D12F77242}"/>
              </a:ext>
            </a:extLst>
          </p:cNvPr>
          <p:cNvSpPr/>
          <p:nvPr/>
        </p:nvSpPr>
        <p:spPr>
          <a:xfrm>
            <a:off x="4282430" y="4731856"/>
            <a:ext cx="7755529"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1E5FDBCE-2B55-0091-F41D-0AB27EBDA605}"/>
              </a:ext>
            </a:extLst>
          </p:cNvPr>
          <p:cNvSpPr txBox="1"/>
          <p:nvPr/>
        </p:nvSpPr>
        <p:spPr>
          <a:xfrm>
            <a:off x="4387324" y="4859087"/>
            <a:ext cx="1277306" cy="938719"/>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The Budget Advisory Team develops principals to guide the budget </a:t>
            </a:r>
          </a:p>
        </p:txBody>
      </p:sp>
      <p:sp>
        <p:nvSpPr>
          <p:cNvPr id="3" name="TextBox 2">
            <a:extLst>
              <a:ext uri="{FF2B5EF4-FFF2-40B4-BE49-F238E27FC236}">
                <a16:creationId xmlns:a16="http://schemas.microsoft.com/office/drawing/2014/main" id="{C5FC7606-3A21-3BCF-B9D3-88F091FE9C54}"/>
              </a:ext>
            </a:extLst>
          </p:cNvPr>
          <p:cNvSpPr txBox="1"/>
          <p:nvPr/>
        </p:nvSpPr>
        <p:spPr>
          <a:xfrm>
            <a:off x="6371806" y="5843973"/>
            <a:ext cx="510076" cy="400110"/>
          </a:xfrm>
          <a:prstGeom prst="rect">
            <a:avLst/>
          </a:prstGeom>
          <a:noFill/>
        </p:spPr>
        <p:txBody>
          <a:bodyPr wrap="none" rtlCol="0">
            <a:spAutoFit/>
          </a:bodyPr>
          <a:lstStyle/>
          <a:p>
            <a:r>
              <a:rPr lang="en-US" sz="2000" b="1">
                <a:solidFill>
                  <a:srgbClr val="EAB744"/>
                </a:solidFill>
                <a:latin typeface="Montserrat" pitchFamily="2" charset="77"/>
              </a:rPr>
              <a:t>02</a:t>
            </a:r>
          </a:p>
        </p:txBody>
      </p:sp>
    </p:spTree>
    <p:extLst>
      <p:ext uri="{BB962C8B-B14F-4D97-AF65-F5344CB8AC3E}">
        <p14:creationId xmlns:p14="http://schemas.microsoft.com/office/powerpoint/2010/main" val="73214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D3BC73-F8C4-46C3-936D-B857ED3F92FB}"/>
              </a:ext>
            </a:extLst>
          </p:cNvPr>
          <p:cNvSpPr/>
          <p:nvPr/>
        </p:nvSpPr>
        <p:spPr>
          <a:xfrm>
            <a:off x="5831933" y="4753007"/>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1" name="Rectangle 10">
            <a:extLst>
              <a:ext uri="{FF2B5EF4-FFF2-40B4-BE49-F238E27FC236}">
                <a16:creationId xmlns:a16="http://schemas.microsoft.com/office/drawing/2014/main" id="{5AD482A8-A03B-440E-A2F6-3083E8A206B5}"/>
              </a:ext>
            </a:extLst>
          </p:cNvPr>
          <p:cNvSpPr/>
          <p:nvPr/>
        </p:nvSpPr>
        <p:spPr>
          <a:xfrm>
            <a:off x="7402719" y="4764810"/>
            <a:ext cx="1543534" cy="1479273"/>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622240"/>
            <a:ext cx="6202709" cy="1521057"/>
          </a:xfrm>
          <a:prstGeom prst="rect">
            <a:avLst/>
          </a:prstGeom>
          <a:noFill/>
        </p:spPr>
        <p:txBody>
          <a:bodyPr wrap="square" rtlCol="0">
            <a:spAutoFit/>
          </a:bodyPr>
          <a:lstStyle/>
          <a:p>
            <a:pPr marL="228600">
              <a:lnSpc>
                <a:spcPct val="150000"/>
              </a:lnSpc>
            </a:pPr>
            <a:r>
              <a:rPr lang="en-US" sz="1600" dirty="0">
                <a:latin typeface="Lato" panose="020F0502020204030203" pitchFamily="34" charset="0"/>
                <a:ea typeface="Lato" panose="020F0502020204030203" pitchFamily="34" charset="0"/>
                <a:cs typeface="Lato" panose="020F0502020204030203" pitchFamily="34" charset="0"/>
              </a:rPr>
              <a:t>The Apportionment Sustainability Taskforce </a:t>
            </a:r>
            <a:r>
              <a:rPr lang="en-US" sz="1600" b="1" dirty="0">
                <a:latin typeface="Lato" panose="020F0502020204030203" pitchFamily="34" charset="0"/>
                <a:ea typeface="Lato" panose="020F0502020204030203" pitchFamily="34" charset="0"/>
                <a:cs typeface="Lato" panose="020F0502020204030203" pitchFamily="34" charset="0"/>
              </a:rPr>
              <a:t>(Taskforce),</a:t>
            </a:r>
            <a:r>
              <a:rPr lang="en-US" sz="1600" dirty="0">
                <a:latin typeface="Lato" panose="020F0502020204030203" pitchFamily="34" charset="0"/>
                <a:ea typeface="Lato" panose="020F0502020204030203" pitchFamily="34" charset="0"/>
                <a:cs typeface="Lato" panose="020F0502020204030203" pitchFamily="34" charset="0"/>
              </a:rPr>
              <a:t> comprised of one clergy and one laity from each Jurisdiction, are tasked with assessing the current viability of the Base Percentage Rate (</a:t>
            </a:r>
            <a:r>
              <a:rPr lang="en-US" sz="1600" b="1" i="1" dirty="0">
                <a:latin typeface="Lato" panose="020F0502020204030203" pitchFamily="34" charset="0"/>
                <a:ea typeface="Lato" panose="020F0502020204030203" pitchFamily="34" charset="0"/>
                <a:cs typeface="Lato" panose="020F0502020204030203" pitchFamily="34" charset="0"/>
              </a:rPr>
              <a:t>P</a:t>
            </a:r>
            <a:r>
              <a:rPr lang="en-US" sz="1600" i="1" dirty="0">
                <a:latin typeface="Lato" panose="020F0502020204030203" pitchFamily="34" charset="0"/>
                <a:ea typeface="Lato" panose="020F0502020204030203" pitchFamily="34" charset="0"/>
                <a:cs typeface="Lato" panose="020F0502020204030203" pitchFamily="34" charset="0"/>
              </a:rPr>
              <a:t>). </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545022"/>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sp>
        <p:nvSpPr>
          <p:cNvPr id="18" name="TextBox 17">
            <a:extLst>
              <a:ext uri="{FF2B5EF4-FFF2-40B4-BE49-F238E27FC236}">
                <a16:creationId xmlns:a16="http://schemas.microsoft.com/office/drawing/2014/main" id="{626ACEBF-AE42-4FBA-921A-DD8A7E7B0ACB}"/>
              </a:ext>
            </a:extLst>
          </p:cNvPr>
          <p:cNvSpPr txBox="1"/>
          <p:nvPr/>
        </p:nvSpPr>
        <p:spPr>
          <a:xfrm>
            <a:off x="7460906" y="4859087"/>
            <a:ext cx="1398575" cy="938719"/>
          </a:xfrm>
          <a:prstGeom prst="rect">
            <a:avLst/>
          </a:prstGeom>
          <a:noFill/>
        </p:spPr>
        <p:txBody>
          <a:bodyPr wrap="square" rtlCol="0">
            <a:spAutoFit/>
          </a:bodyPr>
          <a:lstStyle/>
          <a:p>
            <a:pPr lvl="0" algn="ctr"/>
            <a:r>
              <a:rPr lang="en-US" sz="1100">
                <a:solidFill>
                  <a:schemeClr val="bg1"/>
                </a:solidFill>
                <a:latin typeface="Lato" panose="020F0502020204030203" pitchFamily="34" charset="0"/>
                <a:ea typeface="Lato" panose="020F0502020204030203" pitchFamily="34" charset="0"/>
                <a:cs typeface="Lato" panose="020F0502020204030203" pitchFamily="34" charset="0"/>
              </a:rPr>
              <a:t>Apportionment Sustainability Taskforce recommends a base percentage rate</a:t>
            </a:r>
          </a:p>
        </p:txBody>
      </p:sp>
      <p:pic>
        <p:nvPicPr>
          <p:cNvPr id="4" name="Picture Placeholder 3" descr="A close-up of a pen on a stack of papers&#10;&#10;Description automatically generated">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290" r="-36"/>
          <a:stretch/>
        </p:blipFill>
        <p:spPr>
          <a:xfrm>
            <a:off x="-141029" y="-381000"/>
            <a:ext cx="5305425" cy="7239000"/>
          </a:xfrm>
        </p:spPr>
      </p:pic>
      <p:sp>
        <p:nvSpPr>
          <p:cNvPr id="30" name="Rectangle 29">
            <a:extLst>
              <a:ext uri="{FF2B5EF4-FFF2-40B4-BE49-F238E27FC236}">
                <a16:creationId xmlns:a16="http://schemas.microsoft.com/office/drawing/2014/main" id="{EF570CA5-94FD-FBB1-09C9-FB05D4ADDF2A}"/>
              </a:ext>
            </a:extLst>
          </p:cNvPr>
          <p:cNvSpPr/>
          <p:nvPr/>
        </p:nvSpPr>
        <p:spPr>
          <a:xfrm>
            <a:off x="4254210" y="4760643"/>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2" name="Rectangle 21">
            <a:extLst>
              <a:ext uri="{FF2B5EF4-FFF2-40B4-BE49-F238E27FC236}">
                <a16:creationId xmlns:a16="http://schemas.microsoft.com/office/drawing/2014/main" id="{B333BF14-C177-4D66-8859-A80D12F77242}"/>
              </a:ext>
            </a:extLst>
          </p:cNvPr>
          <p:cNvSpPr/>
          <p:nvPr/>
        </p:nvSpPr>
        <p:spPr>
          <a:xfrm>
            <a:off x="4282430" y="4731856"/>
            <a:ext cx="7755529"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1E5FDBCE-2B55-0091-F41D-0AB27EBDA605}"/>
              </a:ext>
            </a:extLst>
          </p:cNvPr>
          <p:cNvSpPr txBox="1"/>
          <p:nvPr/>
        </p:nvSpPr>
        <p:spPr>
          <a:xfrm>
            <a:off x="4387324" y="4859087"/>
            <a:ext cx="1277306" cy="938719"/>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The Budget Advisory Team develops principals to guide the budget </a:t>
            </a:r>
          </a:p>
        </p:txBody>
      </p:sp>
      <p:sp>
        <p:nvSpPr>
          <p:cNvPr id="3" name="TextBox 2">
            <a:extLst>
              <a:ext uri="{FF2B5EF4-FFF2-40B4-BE49-F238E27FC236}">
                <a16:creationId xmlns:a16="http://schemas.microsoft.com/office/drawing/2014/main" id="{C5FC7606-3A21-3BCF-B9D3-88F091FE9C54}"/>
              </a:ext>
            </a:extLst>
          </p:cNvPr>
          <p:cNvSpPr txBox="1"/>
          <p:nvPr/>
        </p:nvSpPr>
        <p:spPr>
          <a:xfrm>
            <a:off x="7938726" y="5843973"/>
            <a:ext cx="511679" cy="400110"/>
          </a:xfrm>
          <a:prstGeom prst="rect">
            <a:avLst/>
          </a:prstGeom>
          <a:noFill/>
        </p:spPr>
        <p:txBody>
          <a:bodyPr wrap="none" rtlCol="0">
            <a:spAutoFit/>
          </a:bodyPr>
          <a:lstStyle/>
          <a:p>
            <a:r>
              <a:rPr lang="en-US" sz="2000" b="1">
                <a:solidFill>
                  <a:srgbClr val="EAB744"/>
                </a:solidFill>
                <a:latin typeface="Montserrat" pitchFamily="2" charset="77"/>
              </a:rPr>
              <a:t>03</a:t>
            </a:r>
          </a:p>
        </p:txBody>
      </p:sp>
      <p:sp>
        <p:nvSpPr>
          <p:cNvPr id="5" name="TextBox 4">
            <a:extLst>
              <a:ext uri="{FF2B5EF4-FFF2-40B4-BE49-F238E27FC236}">
                <a16:creationId xmlns:a16="http://schemas.microsoft.com/office/drawing/2014/main" id="{E157B162-2913-5C2A-B05C-FEC3106CE7F5}"/>
              </a:ext>
            </a:extLst>
          </p:cNvPr>
          <p:cNvSpPr txBox="1"/>
          <p:nvPr/>
        </p:nvSpPr>
        <p:spPr>
          <a:xfrm>
            <a:off x="5947287" y="4859086"/>
            <a:ext cx="1277306" cy="938719"/>
          </a:xfrm>
          <a:prstGeom prst="rect">
            <a:avLst/>
          </a:prstGeom>
          <a:noFill/>
        </p:spPr>
        <p:txBody>
          <a:bodyPr wrap="square" rtlCol="0">
            <a:spAutoFit/>
          </a:bodyPr>
          <a:lstStyle/>
          <a:p>
            <a:pPr lvl="0" algn="ctr"/>
            <a:r>
              <a:rPr lang="en-US" sz="1100">
                <a:solidFill>
                  <a:srgbClr val="203965"/>
                </a:solidFill>
              </a:rPr>
              <a:t>Economic Advisory Committee recommends net expenditure projections</a:t>
            </a:r>
          </a:p>
        </p:txBody>
      </p:sp>
    </p:spTree>
    <p:extLst>
      <p:ext uri="{BB962C8B-B14F-4D97-AF65-F5344CB8AC3E}">
        <p14:creationId xmlns:p14="http://schemas.microsoft.com/office/powerpoint/2010/main" val="135521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D3BC73-F8C4-46C3-936D-B857ED3F92FB}"/>
              </a:ext>
            </a:extLst>
          </p:cNvPr>
          <p:cNvSpPr/>
          <p:nvPr/>
        </p:nvSpPr>
        <p:spPr>
          <a:xfrm>
            <a:off x="5831933" y="4753007"/>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1" name="Rectangle 10">
            <a:extLst>
              <a:ext uri="{FF2B5EF4-FFF2-40B4-BE49-F238E27FC236}">
                <a16:creationId xmlns:a16="http://schemas.microsoft.com/office/drawing/2014/main" id="{5AD482A8-A03B-440E-A2F6-3083E8A206B5}"/>
              </a:ext>
            </a:extLst>
          </p:cNvPr>
          <p:cNvSpPr/>
          <p:nvPr/>
        </p:nvSpPr>
        <p:spPr>
          <a:xfrm>
            <a:off x="8965001" y="4764810"/>
            <a:ext cx="1543534" cy="1479273"/>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622240"/>
            <a:ext cx="6202709" cy="1520994"/>
          </a:xfrm>
          <a:prstGeom prst="rect">
            <a:avLst/>
          </a:prstGeom>
          <a:noFill/>
        </p:spPr>
        <p:txBody>
          <a:bodyPr wrap="square" rtlCol="0">
            <a:spAutoFit/>
          </a:bodyPr>
          <a:lstStyle/>
          <a:p>
            <a:pPr marL="228600">
              <a:lnSpc>
                <a:spcPct val="150000"/>
              </a:lnSpc>
            </a:pPr>
            <a:r>
              <a:rPr lang="en-US" sz="1600">
                <a:latin typeface="Lato" panose="020F0502020204030203" pitchFamily="34" charset="0"/>
                <a:ea typeface="Lato" panose="020F0502020204030203" pitchFamily="34" charset="0"/>
                <a:cs typeface="Lato" panose="020F0502020204030203" pitchFamily="34" charset="0"/>
              </a:rPr>
              <a:t>The EAC’s projections and the Taskforce’s recommendation on base percentage go before GCFA’s General Agency and Episcopal Matters Committee, who makes a recommendation on final numbers to the full GCFA Board. </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545022"/>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sp>
        <p:nvSpPr>
          <p:cNvPr id="18" name="TextBox 17">
            <a:extLst>
              <a:ext uri="{FF2B5EF4-FFF2-40B4-BE49-F238E27FC236}">
                <a16:creationId xmlns:a16="http://schemas.microsoft.com/office/drawing/2014/main" id="{626ACEBF-AE42-4FBA-921A-DD8A7E7B0ACB}"/>
              </a:ext>
            </a:extLst>
          </p:cNvPr>
          <p:cNvSpPr txBox="1"/>
          <p:nvPr/>
        </p:nvSpPr>
        <p:spPr>
          <a:xfrm>
            <a:off x="9036250" y="4837317"/>
            <a:ext cx="1398575" cy="1107996"/>
          </a:xfrm>
          <a:prstGeom prst="rect">
            <a:avLst/>
          </a:prstGeom>
          <a:noFill/>
        </p:spPr>
        <p:txBody>
          <a:bodyPr wrap="square" rtlCol="0">
            <a:spAutoFit/>
          </a:bodyPr>
          <a:lstStyle/>
          <a:p>
            <a:pPr lvl="0" algn="ctr"/>
            <a:r>
              <a:rPr lang="en-US" sz="1100">
                <a:solidFill>
                  <a:schemeClr val="bg1"/>
                </a:solidFill>
                <a:latin typeface="Lato" panose="020F0502020204030203" pitchFamily="34" charset="0"/>
                <a:ea typeface="Lato" panose="020F0502020204030203" pitchFamily="34" charset="0"/>
                <a:cs typeface="Lato" panose="020F0502020204030203" pitchFamily="34" charset="0"/>
              </a:rPr>
              <a:t>GCFA’s General Agency and Episcopal Matters Committee makes recommendations to GCFA’s Board</a:t>
            </a:r>
          </a:p>
        </p:txBody>
      </p:sp>
      <p:pic>
        <p:nvPicPr>
          <p:cNvPr id="4" name="Picture Placeholder 3" descr="A close-up of a pen on a stack of papers&#10;&#10;Description automatically generated">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290" r="-36"/>
          <a:stretch/>
        </p:blipFill>
        <p:spPr>
          <a:xfrm>
            <a:off x="-141029" y="-381000"/>
            <a:ext cx="5305425" cy="7239000"/>
          </a:xfrm>
        </p:spPr>
      </p:pic>
      <p:sp>
        <p:nvSpPr>
          <p:cNvPr id="28" name="Rectangle 27">
            <a:extLst>
              <a:ext uri="{FF2B5EF4-FFF2-40B4-BE49-F238E27FC236}">
                <a16:creationId xmlns:a16="http://schemas.microsoft.com/office/drawing/2014/main" id="{BA747642-60AB-EABB-9978-390FE7B22646}"/>
              </a:ext>
            </a:extLst>
          </p:cNvPr>
          <p:cNvSpPr/>
          <p:nvPr/>
        </p:nvSpPr>
        <p:spPr>
          <a:xfrm>
            <a:off x="7411613" y="4752504"/>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30" name="Rectangle 29">
            <a:extLst>
              <a:ext uri="{FF2B5EF4-FFF2-40B4-BE49-F238E27FC236}">
                <a16:creationId xmlns:a16="http://schemas.microsoft.com/office/drawing/2014/main" id="{EF570CA5-94FD-FBB1-09C9-FB05D4ADDF2A}"/>
              </a:ext>
            </a:extLst>
          </p:cNvPr>
          <p:cNvSpPr/>
          <p:nvPr/>
        </p:nvSpPr>
        <p:spPr>
          <a:xfrm>
            <a:off x="4254210" y="4760643"/>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2" name="Rectangle 21">
            <a:extLst>
              <a:ext uri="{FF2B5EF4-FFF2-40B4-BE49-F238E27FC236}">
                <a16:creationId xmlns:a16="http://schemas.microsoft.com/office/drawing/2014/main" id="{B333BF14-C177-4D66-8859-A80D12F77242}"/>
              </a:ext>
            </a:extLst>
          </p:cNvPr>
          <p:cNvSpPr/>
          <p:nvPr/>
        </p:nvSpPr>
        <p:spPr>
          <a:xfrm>
            <a:off x="4282430" y="4731856"/>
            <a:ext cx="7755529"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1E5FDBCE-2B55-0091-F41D-0AB27EBDA605}"/>
              </a:ext>
            </a:extLst>
          </p:cNvPr>
          <p:cNvSpPr txBox="1"/>
          <p:nvPr/>
        </p:nvSpPr>
        <p:spPr>
          <a:xfrm>
            <a:off x="4387324" y="4859087"/>
            <a:ext cx="1277306" cy="938719"/>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The Budget Advisory Team develops principals to guide the budget </a:t>
            </a:r>
          </a:p>
        </p:txBody>
      </p:sp>
      <p:sp>
        <p:nvSpPr>
          <p:cNvPr id="3" name="TextBox 2">
            <a:extLst>
              <a:ext uri="{FF2B5EF4-FFF2-40B4-BE49-F238E27FC236}">
                <a16:creationId xmlns:a16="http://schemas.microsoft.com/office/drawing/2014/main" id="{C5FC7606-3A21-3BCF-B9D3-88F091FE9C54}"/>
              </a:ext>
            </a:extLst>
          </p:cNvPr>
          <p:cNvSpPr txBox="1"/>
          <p:nvPr/>
        </p:nvSpPr>
        <p:spPr>
          <a:xfrm>
            <a:off x="9501008" y="5843973"/>
            <a:ext cx="535724" cy="400110"/>
          </a:xfrm>
          <a:prstGeom prst="rect">
            <a:avLst/>
          </a:prstGeom>
          <a:noFill/>
        </p:spPr>
        <p:txBody>
          <a:bodyPr wrap="none" rtlCol="0">
            <a:spAutoFit/>
          </a:bodyPr>
          <a:lstStyle/>
          <a:p>
            <a:r>
              <a:rPr lang="en-US" sz="2000" b="1">
                <a:solidFill>
                  <a:srgbClr val="EAB744"/>
                </a:solidFill>
                <a:latin typeface="Montserrat" pitchFamily="2" charset="77"/>
              </a:rPr>
              <a:t>04</a:t>
            </a:r>
          </a:p>
        </p:txBody>
      </p:sp>
      <p:sp>
        <p:nvSpPr>
          <p:cNvPr id="5" name="TextBox 4">
            <a:extLst>
              <a:ext uri="{FF2B5EF4-FFF2-40B4-BE49-F238E27FC236}">
                <a16:creationId xmlns:a16="http://schemas.microsoft.com/office/drawing/2014/main" id="{E157B162-2913-5C2A-B05C-FEC3106CE7F5}"/>
              </a:ext>
            </a:extLst>
          </p:cNvPr>
          <p:cNvSpPr txBox="1"/>
          <p:nvPr/>
        </p:nvSpPr>
        <p:spPr>
          <a:xfrm>
            <a:off x="5947287" y="4859086"/>
            <a:ext cx="1277306" cy="938719"/>
          </a:xfrm>
          <a:prstGeom prst="rect">
            <a:avLst/>
          </a:prstGeom>
          <a:noFill/>
        </p:spPr>
        <p:txBody>
          <a:bodyPr wrap="square" rtlCol="0">
            <a:spAutoFit/>
          </a:bodyPr>
          <a:lstStyle/>
          <a:p>
            <a:pPr lvl="0" algn="ctr"/>
            <a:r>
              <a:rPr lang="en-US" sz="1100">
                <a:solidFill>
                  <a:srgbClr val="203965"/>
                </a:solidFill>
              </a:rPr>
              <a:t>Economic Advisory Committee recommends net expenditure projections</a:t>
            </a:r>
          </a:p>
        </p:txBody>
      </p:sp>
      <p:sp>
        <p:nvSpPr>
          <p:cNvPr id="9" name="TextBox 8">
            <a:extLst>
              <a:ext uri="{FF2B5EF4-FFF2-40B4-BE49-F238E27FC236}">
                <a16:creationId xmlns:a16="http://schemas.microsoft.com/office/drawing/2014/main" id="{0729F272-A1B7-5491-51C5-67B23C793F42}"/>
              </a:ext>
            </a:extLst>
          </p:cNvPr>
          <p:cNvSpPr txBox="1"/>
          <p:nvPr/>
        </p:nvSpPr>
        <p:spPr>
          <a:xfrm>
            <a:off x="7470946" y="4860991"/>
            <a:ext cx="1398575" cy="938719"/>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Apportionment Sustainability Taskforce recommends a base percentage rate</a:t>
            </a:r>
          </a:p>
        </p:txBody>
      </p:sp>
    </p:spTree>
    <p:extLst>
      <p:ext uri="{BB962C8B-B14F-4D97-AF65-F5344CB8AC3E}">
        <p14:creationId xmlns:p14="http://schemas.microsoft.com/office/powerpoint/2010/main" val="278533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AD3BC73-F8C4-46C3-936D-B857ED3F92FB}"/>
              </a:ext>
            </a:extLst>
          </p:cNvPr>
          <p:cNvSpPr/>
          <p:nvPr/>
        </p:nvSpPr>
        <p:spPr>
          <a:xfrm>
            <a:off x="5831933" y="4753007"/>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1" name="Rectangle 10">
            <a:extLst>
              <a:ext uri="{FF2B5EF4-FFF2-40B4-BE49-F238E27FC236}">
                <a16:creationId xmlns:a16="http://schemas.microsoft.com/office/drawing/2014/main" id="{5AD482A8-A03B-440E-A2F6-3083E8A206B5}"/>
              </a:ext>
            </a:extLst>
          </p:cNvPr>
          <p:cNvSpPr/>
          <p:nvPr/>
        </p:nvSpPr>
        <p:spPr>
          <a:xfrm>
            <a:off x="10571272" y="4764810"/>
            <a:ext cx="1543534" cy="1479273"/>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622240"/>
            <a:ext cx="6202709" cy="1520994"/>
          </a:xfrm>
          <a:prstGeom prst="rect">
            <a:avLst/>
          </a:prstGeom>
          <a:noFill/>
        </p:spPr>
        <p:txBody>
          <a:bodyPr wrap="square" rtlCol="0">
            <a:spAutoFit/>
          </a:bodyPr>
          <a:lstStyle/>
          <a:p>
            <a:pPr marL="228600">
              <a:lnSpc>
                <a:spcPct val="150000"/>
              </a:lnSpc>
            </a:pPr>
            <a:r>
              <a:rPr lang="en-US" sz="1600">
                <a:effectLst/>
                <a:latin typeface="Lato" panose="020F0502020204030203" pitchFamily="34" charset="0"/>
                <a:ea typeface="Lato" panose="020F0502020204030203" pitchFamily="34" charset="0"/>
                <a:cs typeface="Lato" panose="020F0502020204030203" pitchFamily="34" charset="0"/>
              </a:rPr>
              <a:t>GCFA’s Board accepts or modifies GAEM’s recommendation. By combining the net expenditure projection and a base percentage rate, the calculation </a:t>
            </a:r>
            <a:r>
              <a:rPr lang="en-US" sz="1600">
                <a:latin typeface="Lato" panose="020F0502020204030203" pitchFamily="34" charset="0"/>
                <a:ea typeface="Lato" panose="020F0502020204030203" pitchFamily="34" charset="0"/>
                <a:cs typeface="Lato" panose="020F0502020204030203" pitchFamily="34" charset="0"/>
              </a:rPr>
              <a:t>can then be figured for the total quadrennium apportionments. </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545022"/>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sp>
        <p:nvSpPr>
          <p:cNvPr id="18" name="TextBox 17">
            <a:extLst>
              <a:ext uri="{FF2B5EF4-FFF2-40B4-BE49-F238E27FC236}">
                <a16:creationId xmlns:a16="http://schemas.microsoft.com/office/drawing/2014/main" id="{626ACEBF-AE42-4FBA-921A-DD8A7E7B0ACB}"/>
              </a:ext>
            </a:extLst>
          </p:cNvPr>
          <p:cNvSpPr txBox="1"/>
          <p:nvPr/>
        </p:nvSpPr>
        <p:spPr>
          <a:xfrm>
            <a:off x="10642521" y="4837317"/>
            <a:ext cx="1398575" cy="600164"/>
          </a:xfrm>
          <a:prstGeom prst="rect">
            <a:avLst/>
          </a:prstGeom>
          <a:noFill/>
        </p:spPr>
        <p:txBody>
          <a:bodyPr wrap="square" rtlCol="0">
            <a:spAutoFit/>
          </a:bodyPr>
          <a:lstStyle/>
          <a:p>
            <a:pPr lvl="0" algn="ctr"/>
            <a:r>
              <a:rPr lang="en-US" sz="1100">
                <a:solidFill>
                  <a:schemeClr val="bg1"/>
                </a:solidFill>
                <a:latin typeface="Lato" panose="020F0502020204030203" pitchFamily="34" charset="0"/>
                <a:ea typeface="Lato" panose="020F0502020204030203" pitchFamily="34" charset="0"/>
                <a:cs typeface="Lato" panose="020F0502020204030203" pitchFamily="34" charset="0"/>
              </a:rPr>
              <a:t>GCFA’s Board modifies or ratifies as necessary</a:t>
            </a:r>
          </a:p>
        </p:txBody>
      </p:sp>
      <p:pic>
        <p:nvPicPr>
          <p:cNvPr id="4" name="Picture Placeholder 3" descr="A close-up of a pen on a stack of papers&#10;&#10;Description automatically generated">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1290" r="-36"/>
          <a:stretch/>
        </p:blipFill>
        <p:spPr>
          <a:xfrm>
            <a:off x="-141029" y="-381000"/>
            <a:ext cx="5305425" cy="7239000"/>
          </a:xfrm>
        </p:spPr>
      </p:pic>
      <p:sp>
        <p:nvSpPr>
          <p:cNvPr id="28" name="Rectangle 27">
            <a:extLst>
              <a:ext uri="{FF2B5EF4-FFF2-40B4-BE49-F238E27FC236}">
                <a16:creationId xmlns:a16="http://schemas.microsoft.com/office/drawing/2014/main" id="{BA747642-60AB-EABB-9978-390FE7B22646}"/>
              </a:ext>
            </a:extLst>
          </p:cNvPr>
          <p:cNvSpPr/>
          <p:nvPr/>
        </p:nvSpPr>
        <p:spPr>
          <a:xfrm>
            <a:off x="7411613" y="4752504"/>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9" name="Rectangle 28">
            <a:extLst>
              <a:ext uri="{FF2B5EF4-FFF2-40B4-BE49-F238E27FC236}">
                <a16:creationId xmlns:a16="http://schemas.microsoft.com/office/drawing/2014/main" id="{CDB909CC-2A8C-C6F6-3B14-6544D391D9C2}"/>
              </a:ext>
            </a:extLst>
          </p:cNvPr>
          <p:cNvSpPr/>
          <p:nvPr/>
        </p:nvSpPr>
        <p:spPr>
          <a:xfrm>
            <a:off x="8991293" y="4752504"/>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30" name="Rectangle 29">
            <a:extLst>
              <a:ext uri="{FF2B5EF4-FFF2-40B4-BE49-F238E27FC236}">
                <a16:creationId xmlns:a16="http://schemas.microsoft.com/office/drawing/2014/main" id="{EF570CA5-94FD-FBB1-09C9-FB05D4ADDF2A}"/>
              </a:ext>
            </a:extLst>
          </p:cNvPr>
          <p:cNvSpPr/>
          <p:nvPr/>
        </p:nvSpPr>
        <p:spPr>
          <a:xfrm>
            <a:off x="4254210" y="4760643"/>
            <a:ext cx="1543534" cy="1352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2" name="Rectangle 21">
            <a:extLst>
              <a:ext uri="{FF2B5EF4-FFF2-40B4-BE49-F238E27FC236}">
                <a16:creationId xmlns:a16="http://schemas.microsoft.com/office/drawing/2014/main" id="{B333BF14-C177-4D66-8859-A80D12F77242}"/>
              </a:ext>
            </a:extLst>
          </p:cNvPr>
          <p:cNvSpPr/>
          <p:nvPr/>
        </p:nvSpPr>
        <p:spPr>
          <a:xfrm>
            <a:off x="4282430" y="4731856"/>
            <a:ext cx="7832376"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1E5FDBCE-2B55-0091-F41D-0AB27EBDA605}"/>
              </a:ext>
            </a:extLst>
          </p:cNvPr>
          <p:cNvSpPr txBox="1"/>
          <p:nvPr/>
        </p:nvSpPr>
        <p:spPr>
          <a:xfrm>
            <a:off x="4387324" y="4859087"/>
            <a:ext cx="1277306" cy="938719"/>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The Budget Advisory Team develops principals to guide the budget </a:t>
            </a:r>
          </a:p>
        </p:txBody>
      </p:sp>
      <p:sp>
        <p:nvSpPr>
          <p:cNvPr id="3" name="TextBox 2">
            <a:extLst>
              <a:ext uri="{FF2B5EF4-FFF2-40B4-BE49-F238E27FC236}">
                <a16:creationId xmlns:a16="http://schemas.microsoft.com/office/drawing/2014/main" id="{C5FC7606-3A21-3BCF-B9D3-88F091FE9C54}"/>
              </a:ext>
            </a:extLst>
          </p:cNvPr>
          <p:cNvSpPr txBox="1"/>
          <p:nvPr/>
        </p:nvSpPr>
        <p:spPr>
          <a:xfrm>
            <a:off x="11107279" y="5843973"/>
            <a:ext cx="511679" cy="400110"/>
          </a:xfrm>
          <a:prstGeom prst="rect">
            <a:avLst/>
          </a:prstGeom>
          <a:noFill/>
        </p:spPr>
        <p:txBody>
          <a:bodyPr wrap="none" rtlCol="0">
            <a:spAutoFit/>
          </a:bodyPr>
          <a:lstStyle/>
          <a:p>
            <a:r>
              <a:rPr lang="en-US" sz="2000" b="1">
                <a:solidFill>
                  <a:srgbClr val="EAB744"/>
                </a:solidFill>
                <a:latin typeface="Montserrat" pitchFamily="2" charset="77"/>
              </a:rPr>
              <a:t>05</a:t>
            </a:r>
          </a:p>
        </p:txBody>
      </p:sp>
      <p:sp>
        <p:nvSpPr>
          <p:cNvPr id="5" name="TextBox 4">
            <a:extLst>
              <a:ext uri="{FF2B5EF4-FFF2-40B4-BE49-F238E27FC236}">
                <a16:creationId xmlns:a16="http://schemas.microsoft.com/office/drawing/2014/main" id="{E157B162-2913-5C2A-B05C-FEC3106CE7F5}"/>
              </a:ext>
            </a:extLst>
          </p:cNvPr>
          <p:cNvSpPr txBox="1"/>
          <p:nvPr/>
        </p:nvSpPr>
        <p:spPr>
          <a:xfrm>
            <a:off x="5947287" y="4859086"/>
            <a:ext cx="1277306" cy="938719"/>
          </a:xfrm>
          <a:prstGeom prst="rect">
            <a:avLst/>
          </a:prstGeom>
          <a:noFill/>
        </p:spPr>
        <p:txBody>
          <a:bodyPr wrap="square" rtlCol="0">
            <a:spAutoFit/>
          </a:bodyPr>
          <a:lstStyle/>
          <a:p>
            <a:pPr lvl="0" algn="ctr"/>
            <a:r>
              <a:rPr lang="en-US" sz="1100">
                <a:solidFill>
                  <a:srgbClr val="203965"/>
                </a:solidFill>
              </a:rPr>
              <a:t>Economic Advisory Committee recommends net expenditure projections</a:t>
            </a:r>
          </a:p>
        </p:txBody>
      </p:sp>
      <p:sp>
        <p:nvSpPr>
          <p:cNvPr id="9" name="TextBox 8">
            <a:extLst>
              <a:ext uri="{FF2B5EF4-FFF2-40B4-BE49-F238E27FC236}">
                <a16:creationId xmlns:a16="http://schemas.microsoft.com/office/drawing/2014/main" id="{0729F272-A1B7-5491-51C5-67B23C793F42}"/>
              </a:ext>
            </a:extLst>
          </p:cNvPr>
          <p:cNvSpPr txBox="1"/>
          <p:nvPr/>
        </p:nvSpPr>
        <p:spPr>
          <a:xfrm>
            <a:off x="7470946" y="4860991"/>
            <a:ext cx="1398575" cy="938719"/>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Apportionment Sustainability Taskforce recommends a base percentage rate</a:t>
            </a:r>
          </a:p>
        </p:txBody>
      </p:sp>
      <p:sp>
        <p:nvSpPr>
          <p:cNvPr id="10" name="TextBox 9">
            <a:extLst>
              <a:ext uri="{FF2B5EF4-FFF2-40B4-BE49-F238E27FC236}">
                <a16:creationId xmlns:a16="http://schemas.microsoft.com/office/drawing/2014/main" id="{D902DD13-2D92-BC49-1F99-9D382010F178}"/>
              </a:ext>
            </a:extLst>
          </p:cNvPr>
          <p:cNvSpPr txBox="1"/>
          <p:nvPr/>
        </p:nvSpPr>
        <p:spPr>
          <a:xfrm>
            <a:off x="9063772" y="4859086"/>
            <a:ext cx="1398575" cy="1107996"/>
          </a:xfrm>
          <a:prstGeom prst="rect">
            <a:avLst/>
          </a:prstGeom>
          <a:noFill/>
        </p:spPr>
        <p:txBody>
          <a:bodyPr wrap="square" rtlCol="0">
            <a:spAutoFit/>
          </a:bodyPr>
          <a:lstStyle/>
          <a:p>
            <a:pPr lvl="0" algn="ctr"/>
            <a:r>
              <a:rPr lang="en-US" sz="1100">
                <a:solidFill>
                  <a:srgbClr val="203965"/>
                </a:solidFill>
                <a:latin typeface="Lato" panose="020F0502020204030203" pitchFamily="34" charset="0"/>
                <a:ea typeface="Lato" panose="020F0502020204030203" pitchFamily="34" charset="0"/>
                <a:cs typeface="Lato" panose="020F0502020204030203" pitchFamily="34" charset="0"/>
              </a:rPr>
              <a:t>GCFA’s General Agency and Episcopal Matters Committee makes recommendations to GCFA’s Board</a:t>
            </a:r>
          </a:p>
        </p:txBody>
      </p:sp>
    </p:spTree>
    <p:extLst>
      <p:ext uri="{BB962C8B-B14F-4D97-AF65-F5344CB8AC3E}">
        <p14:creationId xmlns:p14="http://schemas.microsoft.com/office/powerpoint/2010/main" val="136898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360984"/>
            <a:ext cx="6202709" cy="2998321"/>
          </a:xfrm>
          <a:prstGeom prst="rect">
            <a:avLst/>
          </a:prstGeom>
          <a:noFill/>
        </p:spPr>
        <p:txBody>
          <a:bodyPr wrap="square" rtlCol="0">
            <a:spAutoFit/>
          </a:bodyPr>
          <a:lstStyle/>
          <a:p>
            <a:pPr marL="514350" indent="-285750">
              <a:lnSpc>
                <a:spcPct val="150000"/>
              </a:lnSpc>
              <a:buFont typeface="Arial" panose="020B0604020202020204" pitchFamily="34" charset="0"/>
              <a:buChar char="•"/>
            </a:pPr>
            <a:r>
              <a:rPr lang="en-US" sz="1600" b="1">
                <a:effectLst/>
                <a:latin typeface="Lato" panose="020F0502020204030203" pitchFamily="34" charset="0"/>
                <a:ea typeface="Lato" panose="020F0502020204030203" pitchFamily="34" charset="0"/>
                <a:cs typeface="Lato" panose="020F0502020204030203" pitchFamily="34" charset="0"/>
              </a:rPr>
              <a:t>Great! But how does money get to the agencies, Bishops, and others?</a:t>
            </a:r>
          </a:p>
          <a:p>
            <a:pPr marL="514350" indent="-285750">
              <a:lnSpc>
                <a:spcPct val="150000"/>
              </a:lnSpc>
              <a:buFont typeface="Arial" panose="020B0604020202020204" pitchFamily="34" charset="0"/>
              <a:buChar char="•"/>
            </a:pPr>
            <a:r>
              <a:rPr lang="en-US" sz="1600">
                <a:effectLst/>
                <a:latin typeface="Lato" panose="020F0502020204030203" pitchFamily="34" charset="0"/>
                <a:ea typeface="Lato" panose="020F0502020204030203" pitchFamily="34" charset="0"/>
                <a:cs typeface="Lato" panose="020F0502020204030203" pitchFamily="34" charset="0"/>
              </a:rPr>
              <a:t>GAEM makes recommendations to </a:t>
            </a:r>
            <a:r>
              <a:rPr lang="en-US" sz="1600">
                <a:latin typeface="Lato" panose="020F0502020204030203" pitchFamily="34" charset="0"/>
                <a:ea typeface="Lato" panose="020F0502020204030203" pitchFamily="34" charset="0"/>
                <a:cs typeface="Lato" panose="020F0502020204030203" pitchFamily="34" charset="0"/>
              </a:rPr>
              <a:t>the GCFA Board on allocations to the Episcopal Fund, the General Administration Fund, and any fixed charges to GCFA from other funds (to support the bookkeeping and administration of these funds), considering the principles and guidelines established by the Budget Advisory Team.</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283766"/>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pic>
        <p:nvPicPr>
          <p:cNvPr id="4" name="Picture Placeholder 3">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5" r="13355"/>
          <a:stretch/>
        </p:blipFill>
        <p:spPr>
          <a:xfrm>
            <a:off x="-141029" y="-381000"/>
            <a:ext cx="5305425" cy="7239000"/>
          </a:xfrm>
        </p:spPr>
      </p:pic>
      <p:grpSp>
        <p:nvGrpSpPr>
          <p:cNvPr id="19" name="Group 18">
            <a:extLst>
              <a:ext uri="{FF2B5EF4-FFF2-40B4-BE49-F238E27FC236}">
                <a16:creationId xmlns:a16="http://schemas.microsoft.com/office/drawing/2014/main" id="{3D6FC3B1-C094-B7B8-5ADD-D9434D56481A}"/>
              </a:ext>
            </a:extLst>
          </p:cNvPr>
          <p:cNvGrpSpPr/>
          <p:nvPr/>
        </p:nvGrpSpPr>
        <p:grpSpPr>
          <a:xfrm>
            <a:off x="6332750" y="4550789"/>
            <a:ext cx="4285469" cy="2098033"/>
            <a:chOff x="5012710" y="4041230"/>
            <a:chExt cx="4285469" cy="2098033"/>
          </a:xfrm>
        </p:grpSpPr>
        <p:sp>
          <p:nvSpPr>
            <p:cNvPr id="20" name="Rectangle 19">
              <a:extLst>
                <a:ext uri="{FF2B5EF4-FFF2-40B4-BE49-F238E27FC236}">
                  <a16:creationId xmlns:a16="http://schemas.microsoft.com/office/drawing/2014/main" id="{1BB3B876-1FB8-39A4-B91C-B381EAAF554A}"/>
                </a:ext>
              </a:extLst>
            </p:cNvPr>
            <p:cNvSpPr/>
            <p:nvPr/>
          </p:nvSpPr>
          <p:spPr>
            <a:xfrm>
              <a:off x="5013214" y="4070573"/>
              <a:ext cx="2141469" cy="187697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3" name="Rectangle 22">
              <a:extLst>
                <a:ext uri="{FF2B5EF4-FFF2-40B4-BE49-F238E27FC236}">
                  <a16:creationId xmlns:a16="http://schemas.microsoft.com/office/drawing/2014/main" id="{7F50F1A3-FCDC-5077-6CD9-BD8581BFE41C}"/>
                </a:ext>
              </a:extLst>
            </p:cNvPr>
            <p:cNvSpPr/>
            <p:nvPr/>
          </p:nvSpPr>
          <p:spPr>
            <a:xfrm>
              <a:off x="7156710" y="4086949"/>
              <a:ext cx="2141469" cy="2052314"/>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5" name="Rectangle 24">
              <a:extLst>
                <a:ext uri="{FF2B5EF4-FFF2-40B4-BE49-F238E27FC236}">
                  <a16:creationId xmlns:a16="http://schemas.microsoft.com/office/drawing/2014/main" id="{8CD15B43-76C3-E56D-BFD6-1DBA0AE815EA}"/>
                </a:ext>
              </a:extLst>
            </p:cNvPr>
            <p:cNvSpPr/>
            <p:nvPr/>
          </p:nvSpPr>
          <p:spPr>
            <a:xfrm>
              <a:off x="5012710" y="4041230"/>
              <a:ext cx="4285469"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6" name="TextBox 25">
            <a:extLst>
              <a:ext uri="{FF2B5EF4-FFF2-40B4-BE49-F238E27FC236}">
                <a16:creationId xmlns:a16="http://schemas.microsoft.com/office/drawing/2014/main" id="{E73CAB1F-C069-AF0E-0B44-045B229CF389}"/>
              </a:ext>
            </a:extLst>
          </p:cNvPr>
          <p:cNvSpPr txBox="1"/>
          <p:nvPr/>
        </p:nvSpPr>
        <p:spPr>
          <a:xfrm>
            <a:off x="6648987" y="4926642"/>
            <a:ext cx="1510002" cy="1200329"/>
          </a:xfrm>
          <a:prstGeom prst="rect">
            <a:avLst/>
          </a:prstGeom>
          <a:noFill/>
        </p:spPr>
        <p:txBody>
          <a:bodyPr wrap="square" rtlCol="0">
            <a:spAutoFit/>
          </a:bodyPr>
          <a:lstStyle/>
          <a:p>
            <a:pPr lvl="0" algn="ctr"/>
            <a:r>
              <a:rPr lang="en-US" sz="1200">
                <a:solidFill>
                  <a:srgbClr val="203965"/>
                </a:solidFill>
                <a:latin typeface="Lato" panose="020F0502020204030203" pitchFamily="34" charset="0"/>
                <a:ea typeface="Lato" panose="020F0502020204030203" pitchFamily="34" charset="0"/>
                <a:cs typeface="Lato" panose="020F0502020204030203" pitchFamily="34" charset="0"/>
              </a:rPr>
              <a:t>GAEM recommends funding allocations for Episcopal &amp; General Admin Fund</a:t>
            </a:r>
          </a:p>
        </p:txBody>
      </p:sp>
      <p:sp>
        <p:nvSpPr>
          <p:cNvPr id="27" name="TextBox 26">
            <a:extLst>
              <a:ext uri="{FF2B5EF4-FFF2-40B4-BE49-F238E27FC236}">
                <a16:creationId xmlns:a16="http://schemas.microsoft.com/office/drawing/2014/main" id="{3091D23B-4CB3-6B27-8100-5C9E450676BE}"/>
              </a:ext>
            </a:extLst>
          </p:cNvPr>
          <p:cNvSpPr txBox="1"/>
          <p:nvPr/>
        </p:nvSpPr>
        <p:spPr>
          <a:xfrm>
            <a:off x="8790456" y="5266183"/>
            <a:ext cx="1510002" cy="461665"/>
          </a:xfrm>
          <a:prstGeom prst="rect">
            <a:avLst/>
          </a:prstGeom>
          <a:noFill/>
        </p:spPr>
        <p:txBody>
          <a:bodyPr wrap="square" rtlCol="0">
            <a:spAutoFit/>
          </a:bodyPr>
          <a:lstStyle/>
          <a:p>
            <a:pPr lvl="0" algn="ctr"/>
            <a:r>
              <a:rPr lang="en-US" sz="1200">
                <a:solidFill>
                  <a:schemeClr val="bg1"/>
                </a:solidFill>
                <a:latin typeface="Lato" panose="020F0502020204030203" pitchFamily="34" charset="0"/>
                <a:ea typeface="Lato" panose="020F0502020204030203" pitchFamily="34" charset="0"/>
                <a:cs typeface="Lato" panose="020F0502020204030203" pitchFamily="34" charset="0"/>
              </a:rPr>
              <a:t>GCFA’s Board modifies or ratifies</a:t>
            </a:r>
          </a:p>
        </p:txBody>
      </p:sp>
    </p:spTree>
    <p:extLst>
      <p:ext uri="{BB962C8B-B14F-4D97-AF65-F5344CB8AC3E}">
        <p14:creationId xmlns:p14="http://schemas.microsoft.com/office/powerpoint/2010/main" val="352544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360984"/>
            <a:ext cx="6202709" cy="2259658"/>
          </a:xfrm>
          <a:prstGeom prst="rect">
            <a:avLst/>
          </a:prstGeom>
          <a:noFill/>
        </p:spPr>
        <p:txBody>
          <a:bodyPr wrap="square" rtlCol="0">
            <a:spAutoFit/>
          </a:bodyPr>
          <a:lstStyle/>
          <a:p>
            <a:pPr marL="514350" indent="-285750">
              <a:lnSpc>
                <a:spcPct val="150000"/>
              </a:lnSpc>
              <a:buFont typeface="Arial" panose="020B0604020202020204" pitchFamily="34" charset="0"/>
              <a:buChar char="•"/>
            </a:pPr>
            <a:r>
              <a:rPr lang="en-US" sz="1600" b="1">
                <a:effectLst/>
                <a:latin typeface="Lato" panose="020F0502020204030203" pitchFamily="34" charset="0"/>
                <a:ea typeface="Lato" panose="020F0502020204030203" pitchFamily="34" charset="0"/>
                <a:cs typeface="Lato" panose="020F0502020204030203" pitchFamily="34" charset="0"/>
              </a:rPr>
              <a:t>What about the other five funds?</a:t>
            </a:r>
          </a:p>
          <a:p>
            <a:pPr marL="514350" indent="-285750">
              <a:lnSpc>
                <a:spcPct val="150000"/>
              </a:lnSpc>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GCFA provides the estimated total amount available for distribution among World Service, MEF, Africa University, Black College, and Interdenominational Cooperation Fund (minus fixed charges)</a:t>
            </a:r>
            <a:r>
              <a:rPr lang="en-US" sz="1600">
                <a:effectLst/>
                <a:latin typeface="Lato" panose="020F0502020204030203" pitchFamily="34" charset="0"/>
                <a:ea typeface="Lato" panose="020F0502020204030203" pitchFamily="34" charset="0"/>
                <a:cs typeface="Lato" panose="020F0502020204030203" pitchFamily="34" charset="0"/>
              </a:rPr>
              <a:t> to The Connectional Table to make recommendations on allocations</a:t>
            </a:r>
            <a:endParaRPr lang="en-US" sz="160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283766"/>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pic>
        <p:nvPicPr>
          <p:cNvPr id="4" name="Picture Placeholder 3">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5" r="13355"/>
          <a:stretch/>
        </p:blipFill>
        <p:spPr>
          <a:xfrm>
            <a:off x="-141029" y="-381000"/>
            <a:ext cx="5305425" cy="7239000"/>
          </a:xfrm>
        </p:spPr>
      </p:pic>
      <p:grpSp>
        <p:nvGrpSpPr>
          <p:cNvPr id="19" name="Group 18">
            <a:extLst>
              <a:ext uri="{FF2B5EF4-FFF2-40B4-BE49-F238E27FC236}">
                <a16:creationId xmlns:a16="http://schemas.microsoft.com/office/drawing/2014/main" id="{3D6FC3B1-C094-B7B8-5ADD-D9434D56481A}"/>
              </a:ext>
            </a:extLst>
          </p:cNvPr>
          <p:cNvGrpSpPr/>
          <p:nvPr/>
        </p:nvGrpSpPr>
        <p:grpSpPr>
          <a:xfrm>
            <a:off x="6242922" y="4163514"/>
            <a:ext cx="4285469" cy="2098033"/>
            <a:chOff x="4926646" y="4041230"/>
            <a:chExt cx="4285469" cy="2098033"/>
          </a:xfrm>
        </p:grpSpPr>
        <p:sp>
          <p:nvSpPr>
            <p:cNvPr id="23" name="Rectangle 22">
              <a:extLst>
                <a:ext uri="{FF2B5EF4-FFF2-40B4-BE49-F238E27FC236}">
                  <a16:creationId xmlns:a16="http://schemas.microsoft.com/office/drawing/2014/main" id="{7F50F1A3-FCDC-5077-6CD9-BD8581BFE41C}"/>
                </a:ext>
              </a:extLst>
            </p:cNvPr>
            <p:cNvSpPr/>
            <p:nvPr/>
          </p:nvSpPr>
          <p:spPr>
            <a:xfrm>
              <a:off x="5994884" y="4086949"/>
              <a:ext cx="2141469" cy="2052314"/>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25" name="Rectangle 24">
              <a:extLst>
                <a:ext uri="{FF2B5EF4-FFF2-40B4-BE49-F238E27FC236}">
                  <a16:creationId xmlns:a16="http://schemas.microsoft.com/office/drawing/2014/main" id="{8CD15B43-76C3-E56D-BFD6-1DBA0AE815EA}"/>
                </a:ext>
              </a:extLst>
            </p:cNvPr>
            <p:cNvSpPr/>
            <p:nvPr/>
          </p:nvSpPr>
          <p:spPr>
            <a:xfrm>
              <a:off x="4926646" y="4041230"/>
              <a:ext cx="4285469" cy="45719"/>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7" name="TextBox 26">
            <a:extLst>
              <a:ext uri="{FF2B5EF4-FFF2-40B4-BE49-F238E27FC236}">
                <a16:creationId xmlns:a16="http://schemas.microsoft.com/office/drawing/2014/main" id="{3091D23B-4CB3-6B27-8100-5C9E450676BE}"/>
              </a:ext>
            </a:extLst>
          </p:cNvPr>
          <p:cNvSpPr txBox="1"/>
          <p:nvPr/>
        </p:nvSpPr>
        <p:spPr>
          <a:xfrm>
            <a:off x="7472790" y="4696781"/>
            <a:ext cx="1825735" cy="1077218"/>
          </a:xfrm>
          <a:prstGeom prst="rect">
            <a:avLst/>
          </a:prstGeom>
          <a:noFill/>
        </p:spPr>
        <p:txBody>
          <a:bodyPr wrap="square" rtlCol="0">
            <a:spAutoFit/>
          </a:bodyPr>
          <a:lstStyle/>
          <a:p>
            <a:pPr lvl="0" algn="ctr"/>
            <a:r>
              <a:rPr lang="en-US" sz="1600">
                <a:solidFill>
                  <a:schemeClr val="bg1"/>
                </a:solidFill>
              </a:rPr>
              <a:t>GCFA provides estimated amount to Connectional Table</a:t>
            </a:r>
          </a:p>
        </p:txBody>
      </p:sp>
    </p:spTree>
    <p:extLst>
      <p:ext uri="{BB962C8B-B14F-4D97-AF65-F5344CB8AC3E}">
        <p14:creationId xmlns:p14="http://schemas.microsoft.com/office/powerpoint/2010/main" val="309757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525F697C-F7C5-4B05-B4F7-E255239DD3DF}"/>
              </a:ext>
            </a:extLst>
          </p:cNvPr>
          <p:cNvSpPr/>
          <p:nvPr/>
        </p:nvSpPr>
        <p:spPr>
          <a:xfrm>
            <a:off x="962025" y="2533650"/>
            <a:ext cx="1838325" cy="4933950"/>
          </a:xfrm>
          <a:prstGeom prst="parallelogram">
            <a:avLst>
              <a:gd name="adj" fmla="val 9618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FEE9685F-812C-4A6F-94C8-21B7DB6B2534}"/>
              </a:ext>
            </a:extLst>
          </p:cNvPr>
          <p:cNvSpPr txBox="1"/>
          <p:nvPr/>
        </p:nvSpPr>
        <p:spPr>
          <a:xfrm>
            <a:off x="5374131" y="1360984"/>
            <a:ext cx="6202709" cy="2270173"/>
          </a:xfrm>
          <a:prstGeom prst="rect">
            <a:avLst/>
          </a:prstGeom>
          <a:noFill/>
        </p:spPr>
        <p:txBody>
          <a:bodyPr wrap="square" rtlCol="0">
            <a:spAutoFit/>
          </a:bodyPr>
          <a:lstStyle/>
          <a:p>
            <a:pPr marL="514350" indent="-285750">
              <a:lnSpc>
                <a:spcPct val="150000"/>
              </a:lnSpc>
              <a:buFont typeface="Arial" panose="020B0604020202020204" pitchFamily="34" charset="0"/>
              <a:buChar char="•"/>
            </a:pPr>
            <a:r>
              <a:rPr lang="en-US" sz="1600">
                <a:latin typeface="Calibri" panose="020F0502020204030204" pitchFamily="34" charset="0"/>
                <a:ea typeface="Calibri" panose="020F0502020204030204" pitchFamily="34" charset="0"/>
              </a:rPr>
              <a:t>The Connectional Table reviews program and missional priorities, special programs, and estimated amount available to program agencies.</a:t>
            </a:r>
          </a:p>
          <a:p>
            <a:pPr marL="514350" indent="-285750">
              <a:lnSpc>
                <a:spcPct val="150000"/>
              </a:lnSpc>
              <a:buFont typeface="Arial" panose="020B0604020202020204" pitchFamily="34" charset="0"/>
              <a:buChar char="•"/>
            </a:pPr>
            <a:r>
              <a:rPr lang="en-US" sz="1600">
                <a:latin typeface="Calibri" panose="020F0502020204030204" pitchFamily="34" charset="0"/>
                <a:ea typeface="Calibri" panose="020F0502020204030204" pitchFamily="34" charset="0"/>
              </a:rPr>
              <a:t>The Connectional Table then makes recommendations on the allocation to and within these funds. </a:t>
            </a:r>
          </a:p>
          <a:p>
            <a:pPr marL="514350" indent="-285750">
              <a:lnSpc>
                <a:spcPct val="150000"/>
              </a:lnSpc>
              <a:buFont typeface="Arial" panose="020B0604020202020204" pitchFamily="34" charset="0"/>
              <a:buChar char="•"/>
            </a:pPr>
            <a:r>
              <a:rPr lang="en-US" sz="1600">
                <a:latin typeface="Calibri" panose="020F0502020204030204" pitchFamily="34" charset="0"/>
                <a:ea typeface="Calibri" panose="020F0502020204030204" pitchFamily="34" charset="0"/>
              </a:rPr>
              <a:t>GCFA must agree to the proposed allocations. </a:t>
            </a:r>
          </a:p>
        </p:txBody>
      </p:sp>
      <p:sp>
        <p:nvSpPr>
          <p:cNvPr id="8" name="TextBox 7">
            <a:extLst>
              <a:ext uri="{FF2B5EF4-FFF2-40B4-BE49-F238E27FC236}">
                <a16:creationId xmlns:a16="http://schemas.microsoft.com/office/drawing/2014/main" id="{1A8DFE75-87DE-4739-AAAE-143CE0B47787}"/>
              </a:ext>
            </a:extLst>
          </p:cNvPr>
          <p:cNvSpPr txBox="1"/>
          <p:nvPr/>
        </p:nvSpPr>
        <p:spPr>
          <a:xfrm>
            <a:off x="5632610" y="283766"/>
            <a:ext cx="4685477" cy="1077218"/>
          </a:xfrm>
          <a:prstGeom prst="rect">
            <a:avLst/>
          </a:prstGeom>
          <a:noFill/>
        </p:spPr>
        <p:txBody>
          <a:bodyPr wrap="square" rtlCol="0">
            <a:spAutoFit/>
          </a:bodyPr>
          <a:lstStyle/>
          <a:p>
            <a:r>
              <a:rPr lang="en-US" sz="3200" b="1">
                <a:solidFill>
                  <a:srgbClr val="203965"/>
                </a:solidFill>
                <a:latin typeface="Montserrat" panose="00000500000000000000" pitchFamily="2" charset="0"/>
                <a:cs typeface="Poppins SemiBold" panose="00000700000000000000" pitchFamily="2" charset="0"/>
              </a:rPr>
              <a:t>What Is The Budget Process?</a:t>
            </a:r>
            <a:endParaRPr lang="en-US" sz="3200" b="1" i="1">
              <a:solidFill>
                <a:srgbClr val="203965"/>
              </a:solidFill>
              <a:latin typeface="Montserrat" panose="00000500000000000000" pitchFamily="2" charset="0"/>
              <a:cs typeface="Poppins SemiBold" panose="00000700000000000000" pitchFamily="2" charset="0"/>
            </a:endParaRPr>
          </a:p>
        </p:txBody>
      </p:sp>
      <p:pic>
        <p:nvPicPr>
          <p:cNvPr id="4" name="Picture Placeholder 3">
            <a:extLst>
              <a:ext uri="{FF2B5EF4-FFF2-40B4-BE49-F238E27FC236}">
                <a16:creationId xmlns:a16="http://schemas.microsoft.com/office/drawing/2014/main" id="{830480F0-E361-1524-0C09-E299F0E188A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355" r="13355"/>
          <a:stretch/>
        </p:blipFill>
        <p:spPr>
          <a:xfrm>
            <a:off x="-141029" y="-381000"/>
            <a:ext cx="5305425" cy="7239000"/>
          </a:xfrm>
        </p:spPr>
      </p:pic>
      <p:grpSp>
        <p:nvGrpSpPr>
          <p:cNvPr id="2" name="Group 1">
            <a:extLst>
              <a:ext uri="{FF2B5EF4-FFF2-40B4-BE49-F238E27FC236}">
                <a16:creationId xmlns:a16="http://schemas.microsoft.com/office/drawing/2014/main" id="{340D84DF-D5F6-E043-EACC-705F0A5A3879}"/>
              </a:ext>
            </a:extLst>
          </p:cNvPr>
          <p:cNvGrpSpPr/>
          <p:nvPr/>
        </p:nvGrpSpPr>
        <p:grpSpPr>
          <a:xfrm>
            <a:off x="5012710" y="4041230"/>
            <a:ext cx="6441240" cy="2098033"/>
            <a:chOff x="5012710" y="4041230"/>
            <a:chExt cx="6441240" cy="2098033"/>
          </a:xfrm>
        </p:grpSpPr>
        <p:sp>
          <p:nvSpPr>
            <p:cNvPr id="3" name="Rectangle 2">
              <a:extLst>
                <a:ext uri="{FF2B5EF4-FFF2-40B4-BE49-F238E27FC236}">
                  <a16:creationId xmlns:a16="http://schemas.microsoft.com/office/drawing/2014/main" id="{15FFFDD3-61D5-405E-6E37-828ACCEAB64D}"/>
                </a:ext>
              </a:extLst>
            </p:cNvPr>
            <p:cNvSpPr/>
            <p:nvPr/>
          </p:nvSpPr>
          <p:spPr>
            <a:xfrm>
              <a:off x="5013214" y="4070573"/>
              <a:ext cx="2141469" cy="187697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5" name="Rectangle 4">
              <a:extLst>
                <a:ext uri="{FF2B5EF4-FFF2-40B4-BE49-F238E27FC236}">
                  <a16:creationId xmlns:a16="http://schemas.microsoft.com/office/drawing/2014/main" id="{566AA5A8-8AF3-ACFD-B6DD-08E01DC4EFF2}"/>
                </a:ext>
              </a:extLst>
            </p:cNvPr>
            <p:cNvSpPr/>
            <p:nvPr/>
          </p:nvSpPr>
          <p:spPr>
            <a:xfrm>
              <a:off x="9296152" y="4070573"/>
              <a:ext cx="2141469" cy="18769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9" name="Rectangle 8">
              <a:extLst>
                <a:ext uri="{FF2B5EF4-FFF2-40B4-BE49-F238E27FC236}">
                  <a16:creationId xmlns:a16="http://schemas.microsoft.com/office/drawing/2014/main" id="{9929744F-4081-F037-8CD6-BE3B4C482B43}"/>
                </a:ext>
              </a:extLst>
            </p:cNvPr>
            <p:cNvSpPr/>
            <p:nvPr/>
          </p:nvSpPr>
          <p:spPr>
            <a:xfrm>
              <a:off x="7156710" y="4086949"/>
              <a:ext cx="2141469" cy="2052314"/>
            </a:xfrm>
            <a:prstGeom prst="rect">
              <a:avLst/>
            </a:prstGeom>
            <a:solidFill>
              <a:srgbClr val="20396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ndParaRPr>
            </a:p>
          </p:txBody>
        </p:sp>
        <p:sp>
          <p:nvSpPr>
            <p:cNvPr id="10" name="Rectangle 9">
              <a:extLst>
                <a:ext uri="{FF2B5EF4-FFF2-40B4-BE49-F238E27FC236}">
                  <a16:creationId xmlns:a16="http://schemas.microsoft.com/office/drawing/2014/main" id="{D381C10A-EE9C-C82C-409E-5C0F39858CC7}"/>
                </a:ext>
              </a:extLst>
            </p:cNvPr>
            <p:cNvSpPr/>
            <p:nvPr/>
          </p:nvSpPr>
          <p:spPr>
            <a:xfrm>
              <a:off x="5012710" y="4041230"/>
              <a:ext cx="6441240" cy="57291"/>
            </a:xfrm>
            <a:prstGeom prst="rect">
              <a:avLst/>
            </a:prstGeom>
            <a:solidFill>
              <a:srgbClr val="20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1" name="TextBox 10">
            <a:extLst>
              <a:ext uri="{FF2B5EF4-FFF2-40B4-BE49-F238E27FC236}">
                <a16:creationId xmlns:a16="http://schemas.microsoft.com/office/drawing/2014/main" id="{B37FD226-F2F6-1E9F-BA29-4CEF0AAAF490}"/>
              </a:ext>
            </a:extLst>
          </p:cNvPr>
          <p:cNvSpPr txBox="1"/>
          <p:nvPr/>
        </p:nvSpPr>
        <p:spPr>
          <a:xfrm>
            <a:off x="5329961" y="4410732"/>
            <a:ext cx="1510002" cy="830997"/>
          </a:xfrm>
          <a:prstGeom prst="rect">
            <a:avLst/>
          </a:prstGeom>
          <a:noFill/>
        </p:spPr>
        <p:txBody>
          <a:bodyPr wrap="square" rtlCol="0">
            <a:spAutoFit/>
          </a:bodyPr>
          <a:lstStyle/>
          <a:p>
            <a:pPr lvl="0" algn="ctr"/>
            <a:r>
              <a:rPr lang="en-US" sz="1200">
                <a:solidFill>
                  <a:srgbClr val="203965"/>
                </a:solidFill>
                <a:latin typeface="Lato" panose="020F0502020204030203" pitchFamily="34" charset="0"/>
                <a:ea typeface="Lato" panose="020F0502020204030203" pitchFamily="34" charset="0"/>
                <a:cs typeface="Lato" panose="020F0502020204030203" pitchFamily="34" charset="0"/>
              </a:rPr>
              <a:t>GCFA provides estimated amount to Connectional Table</a:t>
            </a:r>
          </a:p>
        </p:txBody>
      </p:sp>
      <p:sp>
        <p:nvSpPr>
          <p:cNvPr id="12" name="TextBox 11">
            <a:extLst>
              <a:ext uri="{FF2B5EF4-FFF2-40B4-BE49-F238E27FC236}">
                <a16:creationId xmlns:a16="http://schemas.microsoft.com/office/drawing/2014/main" id="{05593808-1831-02FA-317D-5EBC7F99FC54}"/>
              </a:ext>
            </a:extLst>
          </p:cNvPr>
          <p:cNvSpPr txBox="1"/>
          <p:nvPr/>
        </p:nvSpPr>
        <p:spPr>
          <a:xfrm>
            <a:off x="7320247" y="4400460"/>
            <a:ext cx="1826749" cy="1200329"/>
          </a:xfrm>
          <a:prstGeom prst="rect">
            <a:avLst/>
          </a:prstGeom>
          <a:noFill/>
        </p:spPr>
        <p:txBody>
          <a:bodyPr wrap="square" rtlCol="0">
            <a:spAutoFit/>
          </a:bodyPr>
          <a:lstStyle/>
          <a:p>
            <a:pPr lvl="0" algn="ctr"/>
            <a:r>
              <a:rPr lang="en-US" sz="1200">
                <a:solidFill>
                  <a:schemeClr val="bg1"/>
                </a:solidFill>
                <a:latin typeface="Lato" panose="020F0502020204030203" pitchFamily="34" charset="0"/>
                <a:ea typeface="Lato" panose="020F0502020204030203" pitchFamily="34" charset="0"/>
                <a:cs typeface="Lato" panose="020F0502020204030203" pitchFamily="34" charset="0"/>
              </a:rPr>
              <a:t>Connectional Table makes recommendations on allocations for MEF, BCF, AU, ICF, &amp; World Service</a:t>
            </a:r>
          </a:p>
        </p:txBody>
      </p:sp>
      <p:sp>
        <p:nvSpPr>
          <p:cNvPr id="13" name="TextBox 12">
            <a:extLst>
              <a:ext uri="{FF2B5EF4-FFF2-40B4-BE49-F238E27FC236}">
                <a16:creationId xmlns:a16="http://schemas.microsoft.com/office/drawing/2014/main" id="{F0CB0008-9F5D-41BB-DFA6-C86DF090E6A2}"/>
              </a:ext>
            </a:extLst>
          </p:cNvPr>
          <p:cNvSpPr txBox="1"/>
          <p:nvPr/>
        </p:nvSpPr>
        <p:spPr>
          <a:xfrm>
            <a:off x="9563086" y="4410732"/>
            <a:ext cx="1510002" cy="830997"/>
          </a:xfrm>
          <a:prstGeom prst="rect">
            <a:avLst/>
          </a:prstGeom>
          <a:noFill/>
        </p:spPr>
        <p:txBody>
          <a:bodyPr wrap="square" rtlCol="0">
            <a:spAutoFit/>
          </a:bodyPr>
          <a:lstStyle/>
          <a:p>
            <a:pPr lvl="0" algn="ctr"/>
            <a:r>
              <a:rPr lang="en-US" sz="1200">
                <a:solidFill>
                  <a:srgbClr val="203965"/>
                </a:solidFill>
                <a:latin typeface="Lato" panose="020F0502020204030203" pitchFamily="34" charset="0"/>
                <a:ea typeface="Lato" panose="020F0502020204030203" pitchFamily="34" charset="0"/>
                <a:cs typeface="Lato" panose="020F0502020204030203" pitchFamily="34" charset="0"/>
              </a:rPr>
              <a:t>GCFA and Connectional Table must agree on these allocations</a:t>
            </a:r>
          </a:p>
        </p:txBody>
      </p:sp>
    </p:spTree>
    <p:extLst>
      <p:ext uri="{BB962C8B-B14F-4D97-AF65-F5344CB8AC3E}">
        <p14:creationId xmlns:p14="http://schemas.microsoft.com/office/powerpoint/2010/main" val="38345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1285</Words>
  <Application>Microsoft Macintosh PowerPoint</Application>
  <PresentationFormat>Widescreen</PresentationFormat>
  <Paragraphs>126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Lato</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Edy Subiyanto</dc:creator>
  <cp:lastModifiedBy>Crystal Hundley</cp:lastModifiedBy>
  <cp:revision>22</cp:revision>
  <dcterms:created xsi:type="dcterms:W3CDTF">2020-12-05T02:47:56Z</dcterms:created>
  <dcterms:modified xsi:type="dcterms:W3CDTF">2024-02-09T15:05:11Z</dcterms:modified>
</cp:coreProperties>
</file>