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4"/>
  </p:notesMasterIdLst>
  <p:handoutMasterIdLst>
    <p:handoutMasterId r:id="rId35"/>
  </p:handoutMasterIdLst>
  <p:sldIdLst>
    <p:sldId id="1985" r:id="rId5"/>
    <p:sldId id="1966" r:id="rId6"/>
    <p:sldId id="279" r:id="rId7"/>
    <p:sldId id="280" r:id="rId8"/>
    <p:sldId id="281" r:id="rId9"/>
    <p:sldId id="288" r:id="rId10"/>
    <p:sldId id="291" r:id="rId11"/>
    <p:sldId id="292" r:id="rId12"/>
    <p:sldId id="282" r:id="rId13"/>
    <p:sldId id="294" r:id="rId14"/>
    <p:sldId id="289" r:id="rId15"/>
    <p:sldId id="296" r:id="rId16"/>
    <p:sldId id="293" r:id="rId17"/>
    <p:sldId id="1976" r:id="rId18"/>
    <p:sldId id="1977" r:id="rId19"/>
    <p:sldId id="1979" r:id="rId20"/>
    <p:sldId id="1987" r:id="rId21"/>
    <p:sldId id="1980" r:id="rId22"/>
    <p:sldId id="1967" r:id="rId23"/>
    <p:sldId id="1986" r:id="rId24"/>
    <p:sldId id="1972" r:id="rId25"/>
    <p:sldId id="267" r:id="rId26"/>
    <p:sldId id="1961" r:id="rId27"/>
    <p:sldId id="1982" r:id="rId28"/>
    <p:sldId id="1983" r:id="rId29"/>
    <p:sldId id="1984" r:id="rId30"/>
    <p:sldId id="1971" r:id="rId31"/>
    <p:sldId id="1974" r:id="rId32"/>
    <p:sldId id="1981" r:id="rId33"/>
  </p:sldIdLst>
  <p:sldSz cx="9144000" cy="5143500" type="screen16x9"/>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402E"/>
    <a:srgbClr val="F3F3F3"/>
    <a:srgbClr val="E12929"/>
    <a:srgbClr val="223638"/>
    <a:srgbClr val="9DC75A"/>
    <a:srgbClr val="FFD248"/>
    <a:srgbClr val="E2E2E2"/>
    <a:srgbClr val="D56363"/>
    <a:srgbClr val="2E3841"/>
    <a:srgbClr val="2D2D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169AEF-D6D9-47CB-839B-4640C57B5B26}" v="514" dt="2024-01-24T19:55:11.6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91" autoAdjust="0"/>
    <p:restoredTop sz="79419" autoAdjust="0"/>
  </p:normalViewPr>
  <p:slideViewPr>
    <p:cSldViewPr>
      <p:cViewPr varScale="1">
        <p:scale>
          <a:sx n="86" d="100"/>
          <a:sy n="86" d="100"/>
        </p:scale>
        <p:origin x="1162" y="72"/>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57" d="100"/>
          <a:sy n="57" d="100"/>
        </p:scale>
        <p:origin x="283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s>
</file>

<file path=ppt/diagrams/_rels/data2.xml.rels><?xml version="1.0" encoding="UTF-8" standalone="yes"?>
<Relationships xmlns="http://schemas.openxmlformats.org/package/2006/relationships"><Relationship Id="rId1" Type="http://schemas.openxmlformats.org/officeDocument/2006/relationships/hyperlink" Target="https://dmarcian.com/yahoo-and-google-dmarc-required/" TargetMode="External"/></Relationships>
</file>

<file path=ppt/diagrams/_rels/drawing2.xml.rels><?xml version="1.0" encoding="UTF-8" standalone="yes"?>
<Relationships xmlns="http://schemas.openxmlformats.org/package/2006/relationships"><Relationship Id="rId1" Type="http://schemas.openxmlformats.org/officeDocument/2006/relationships/hyperlink" Target="https://dmarcian.com/yahoo-and-google-dmarc-required/"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4B98FE-29B6-45E4-BC2A-38B7E93493C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2FF71A47-2E30-426F-9D31-E1D44C2169AB}">
      <dgm:prSet phldrT="[Text]" custT="1"/>
      <dgm:spPr/>
      <dgm:t>
        <a:bodyPr/>
        <a:lstStyle/>
        <a:p>
          <a:r>
            <a:rPr lang="en-US" sz="1600" dirty="0"/>
            <a:t>Hosted Server</a:t>
          </a:r>
        </a:p>
      </dgm:t>
    </dgm:pt>
    <dgm:pt modelId="{7B1197D4-38A8-46A3-B934-73CD7DFAB761}" type="parTrans" cxnId="{2A3FCD9F-97B2-40CB-A0E6-9D9214738CA3}">
      <dgm:prSet/>
      <dgm:spPr/>
      <dgm:t>
        <a:bodyPr/>
        <a:lstStyle/>
        <a:p>
          <a:endParaRPr lang="en-US"/>
        </a:p>
      </dgm:t>
    </dgm:pt>
    <dgm:pt modelId="{0E8D73DF-29B8-477B-85C8-ECE70734563E}" type="sibTrans" cxnId="{2A3FCD9F-97B2-40CB-A0E6-9D9214738CA3}">
      <dgm:prSet/>
      <dgm:spPr/>
      <dgm:t>
        <a:bodyPr/>
        <a:lstStyle/>
        <a:p>
          <a:endParaRPr lang="en-US"/>
        </a:p>
      </dgm:t>
    </dgm:pt>
    <dgm:pt modelId="{65E32B4E-CFA2-4975-A67D-A72DDD9B0626}">
      <dgm:prSet phldrT="[Text]" custT="1"/>
      <dgm:spPr/>
      <dgm:t>
        <a:bodyPr/>
        <a:lstStyle/>
        <a:p>
          <a:r>
            <a:rPr lang="en-US" sz="1600" dirty="0"/>
            <a:t>Managed Workstation / Server</a:t>
          </a:r>
        </a:p>
      </dgm:t>
    </dgm:pt>
    <dgm:pt modelId="{ECFE28E6-74EC-430B-AA02-2F042A2AF530}" type="parTrans" cxnId="{6A1B13E4-02B2-4C76-8F28-3D9EF923DB5A}">
      <dgm:prSet/>
      <dgm:spPr/>
      <dgm:t>
        <a:bodyPr/>
        <a:lstStyle/>
        <a:p>
          <a:endParaRPr lang="en-US"/>
        </a:p>
      </dgm:t>
    </dgm:pt>
    <dgm:pt modelId="{5D09328F-72EA-4D4B-A2BD-B39AF14DE631}" type="sibTrans" cxnId="{6A1B13E4-02B2-4C76-8F28-3D9EF923DB5A}">
      <dgm:prSet/>
      <dgm:spPr/>
      <dgm:t>
        <a:bodyPr/>
        <a:lstStyle/>
        <a:p>
          <a:endParaRPr lang="en-US"/>
        </a:p>
      </dgm:t>
    </dgm:pt>
    <dgm:pt modelId="{E3C13D97-5470-4847-A667-CC7AEA0816C5}">
      <dgm:prSet custT="1"/>
      <dgm:spPr/>
      <dgm:t>
        <a:bodyPr/>
        <a:lstStyle/>
        <a:p>
          <a:r>
            <a:rPr lang="en-US" sz="1600" dirty="0"/>
            <a:t>Advanced Device Monitoring</a:t>
          </a:r>
        </a:p>
      </dgm:t>
    </dgm:pt>
    <dgm:pt modelId="{15EEAF93-293B-4E15-B274-685B2B836E54}" type="parTrans" cxnId="{38E52759-805A-4E8B-809F-A76D07934E74}">
      <dgm:prSet/>
      <dgm:spPr/>
      <dgm:t>
        <a:bodyPr/>
        <a:lstStyle/>
        <a:p>
          <a:endParaRPr lang="en-US"/>
        </a:p>
      </dgm:t>
    </dgm:pt>
    <dgm:pt modelId="{461FFF40-48E3-4460-A876-A10CBE74CB55}" type="sibTrans" cxnId="{38E52759-805A-4E8B-809F-A76D07934E74}">
      <dgm:prSet/>
      <dgm:spPr/>
      <dgm:t>
        <a:bodyPr/>
        <a:lstStyle/>
        <a:p>
          <a:endParaRPr lang="en-US"/>
        </a:p>
      </dgm:t>
    </dgm:pt>
    <dgm:pt modelId="{91A31BF3-91A7-4EF1-BC7D-9DCC055E2DB2}">
      <dgm:prSet phldrT="[Text]" custT="1"/>
      <dgm:spPr/>
      <dgm:t>
        <a:bodyPr/>
        <a:lstStyle/>
        <a:p>
          <a:r>
            <a:rPr lang="en-US" sz="1100" dirty="0"/>
            <a:t>Move from in-house, dated server equipment to modern and secure infrastructure.</a:t>
          </a:r>
        </a:p>
      </dgm:t>
    </dgm:pt>
    <dgm:pt modelId="{E626E7D0-FB14-44B2-B4E1-F53B45533260}" type="parTrans" cxnId="{66B7843F-5356-4AA4-B116-8CAC727E62A0}">
      <dgm:prSet/>
      <dgm:spPr/>
      <dgm:t>
        <a:bodyPr/>
        <a:lstStyle/>
        <a:p>
          <a:endParaRPr lang="en-US"/>
        </a:p>
      </dgm:t>
    </dgm:pt>
    <dgm:pt modelId="{055ACCBD-95FC-4836-ACF5-DFB410C785CA}" type="sibTrans" cxnId="{66B7843F-5356-4AA4-B116-8CAC727E62A0}">
      <dgm:prSet/>
      <dgm:spPr/>
      <dgm:t>
        <a:bodyPr/>
        <a:lstStyle/>
        <a:p>
          <a:endParaRPr lang="en-US"/>
        </a:p>
      </dgm:t>
    </dgm:pt>
    <dgm:pt modelId="{0F6780D3-C071-4DB3-AF7A-72641EBD62FE}">
      <dgm:prSet phldrT="[Text]" custT="1"/>
      <dgm:spPr/>
      <dgm:t>
        <a:bodyPr/>
        <a:lstStyle/>
        <a:p>
          <a:r>
            <a:rPr lang="en-US" sz="1100" dirty="0"/>
            <a:t>Monitored Anti-Virus Software, Automated Microsoft Windows Update Management,  Third-Party Software Update Management, Automated Configuration Management, Remote Support Tools</a:t>
          </a:r>
        </a:p>
      </dgm:t>
    </dgm:pt>
    <dgm:pt modelId="{2AA7AE5D-5B6D-4741-9C7C-22F5ED098EF3}" type="parTrans" cxnId="{236C4FDB-D327-4240-9A44-F919295F34D5}">
      <dgm:prSet/>
      <dgm:spPr/>
      <dgm:t>
        <a:bodyPr/>
        <a:lstStyle/>
        <a:p>
          <a:endParaRPr lang="en-US"/>
        </a:p>
      </dgm:t>
    </dgm:pt>
    <dgm:pt modelId="{34527A66-00F7-4F9B-9220-DA3DBED3BBDA}" type="sibTrans" cxnId="{236C4FDB-D327-4240-9A44-F919295F34D5}">
      <dgm:prSet/>
      <dgm:spPr/>
      <dgm:t>
        <a:bodyPr/>
        <a:lstStyle/>
        <a:p>
          <a:endParaRPr lang="en-US"/>
        </a:p>
      </dgm:t>
    </dgm:pt>
    <dgm:pt modelId="{05215B7E-982E-47AF-9B4B-7451C4A0E0EF}">
      <dgm:prSet custT="1"/>
      <dgm:spPr/>
      <dgm:t>
        <a:bodyPr/>
        <a:lstStyle/>
        <a:p>
          <a:r>
            <a:rPr lang="en-US" sz="1100" dirty="0"/>
            <a:t>Monitor uptime, nightly backup of configurations, notification options to alert appropriate technical resources for response, annual review.</a:t>
          </a:r>
        </a:p>
      </dgm:t>
    </dgm:pt>
    <dgm:pt modelId="{9DBA088E-C3CA-4726-B55F-451A3DB90A83}" type="parTrans" cxnId="{11C5BE46-8382-47AB-9D90-882716C0E51B}">
      <dgm:prSet/>
      <dgm:spPr/>
      <dgm:t>
        <a:bodyPr/>
        <a:lstStyle/>
        <a:p>
          <a:endParaRPr lang="en-US"/>
        </a:p>
      </dgm:t>
    </dgm:pt>
    <dgm:pt modelId="{44C5138E-9E73-4DF8-A1A4-F798BA9D2CF8}" type="sibTrans" cxnId="{11C5BE46-8382-47AB-9D90-882716C0E51B}">
      <dgm:prSet/>
      <dgm:spPr/>
      <dgm:t>
        <a:bodyPr/>
        <a:lstStyle/>
        <a:p>
          <a:endParaRPr lang="en-US"/>
        </a:p>
      </dgm:t>
    </dgm:pt>
    <dgm:pt modelId="{86F8D127-948F-4272-BA73-5A8E99818367}" type="pres">
      <dgm:prSet presAssocID="{C54B98FE-29B6-45E4-BC2A-38B7E93493CC}" presName="Name0" presStyleCnt="0">
        <dgm:presLayoutVars>
          <dgm:dir/>
          <dgm:animLvl val="lvl"/>
          <dgm:resizeHandles val="exact"/>
        </dgm:presLayoutVars>
      </dgm:prSet>
      <dgm:spPr/>
    </dgm:pt>
    <dgm:pt modelId="{E330C227-BA1B-47CB-868D-ADC390E23BD2}" type="pres">
      <dgm:prSet presAssocID="{2FF71A47-2E30-426F-9D31-E1D44C2169AB}" presName="linNode" presStyleCnt="0"/>
      <dgm:spPr/>
    </dgm:pt>
    <dgm:pt modelId="{17524699-7608-47FD-86C8-169E2581C87A}" type="pres">
      <dgm:prSet presAssocID="{2FF71A47-2E30-426F-9D31-E1D44C2169AB}" presName="parentText" presStyleLbl="node1" presStyleIdx="0" presStyleCnt="3">
        <dgm:presLayoutVars>
          <dgm:chMax val="1"/>
          <dgm:bulletEnabled val="1"/>
        </dgm:presLayoutVars>
      </dgm:prSet>
      <dgm:spPr/>
    </dgm:pt>
    <dgm:pt modelId="{F417F02B-B080-46A9-B429-9765C34D2203}" type="pres">
      <dgm:prSet presAssocID="{2FF71A47-2E30-426F-9D31-E1D44C2169AB}" presName="descendantText" presStyleLbl="alignAccFollowNode1" presStyleIdx="0" presStyleCnt="3">
        <dgm:presLayoutVars>
          <dgm:bulletEnabled val="1"/>
        </dgm:presLayoutVars>
      </dgm:prSet>
      <dgm:spPr/>
    </dgm:pt>
    <dgm:pt modelId="{006AD576-EA5F-4D53-8EF4-1FB91330F0F6}" type="pres">
      <dgm:prSet presAssocID="{0E8D73DF-29B8-477B-85C8-ECE70734563E}" presName="sp" presStyleCnt="0"/>
      <dgm:spPr/>
    </dgm:pt>
    <dgm:pt modelId="{703E9AA9-3421-499F-929F-3794D0C4B3A8}" type="pres">
      <dgm:prSet presAssocID="{65E32B4E-CFA2-4975-A67D-A72DDD9B0626}" presName="linNode" presStyleCnt="0"/>
      <dgm:spPr/>
    </dgm:pt>
    <dgm:pt modelId="{402A2E7D-A981-4856-8063-0738859B4EED}" type="pres">
      <dgm:prSet presAssocID="{65E32B4E-CFA2-4975-A67D-A72DDD9B0626}" presName="parentText" presStyleLbl="node1" presStyleIdx="1" presStyleCnt="3">
        <dgm:presLayoutVars>
          <dgm:chMax val="1"/>
          <dgm:bulletEnabled val="1"/>
        </dgm:presLayoutVars>
      </dgm:prSet>
      <dgm:spPr/>
    </dgm:pt>
    <dgm:pt modelId="{0075ACBE-34C0-44AE-8A80-67589948B9EB}" type="pres">
      <dgm:prSet presAssocID="{65E32B4E-CFA2-4975-A67D-A72DDD9B0626}" presName="descendantText" presStyleLbl="alignAccFollowNode1" presStyleIdx="1" presStyleCnt="3">
        <dgm:presLayoutVars>
          <dgm:bulletEnabled val="1"/>
        </dgm:presLayoutVars>
      </dgm:prSet>
      <dgm:spPr/>
    </dgm:pt>
    <dgm:pt modelId="{8ADD47DA-4A36-4FBE-BC22-3838E38DDBA3}" type="pres">
      <dgm:prSet presAssocID="{5D09328F-72EA-4D4B-A2BD-B39AF14DE631}" presName="sp" presStyleCnt="0"/>
      <dgm:spPr/>
    </dgm:pt>
    <dgm:pt modelId="{06C292B2-7EA3-4A4C-8136-F0E82A6EBE50}" type="pres">
      <dgm:prSet presAssocID="{E3C13D97-5470-4847-A667-CC7AEA0816C5}" presName="linNode" presStyleCnt="0"/>
      <dgm:spPr/>
    </dgm:pt>
    <dgm:pt modelId="{3D906B82-D3AA-4FFF-BC1C-E0322A7E615F}" type="pres">
      <dgm:prSet presAssocID="{E3C13D97-5470-4847-A667-CC7AEA0816C5}" presName="parentText" presStyleLbl="node1" presStyleIdx="2" presStyleCnt="3">
        <dgm:presLayoutVars>
          <dgm:chMax val="1"/>
          <dgm:bulletEnabled val="1"/>
        </dgm:presLayoutVars>
      </dgm:prSet>
      <dgm:spPr/>
    </dgm:pt>
    <dgm:pt modelId="{4A021781-3C6A-41A8-BA3E-969848946BC6}" type="pres">
      <dgm:prSet presAssocID="{E3C13D97-5470-4847-A667-CC7AEA0816C5}" presName="descendantText" presStyleLbl="alignAccFollowNode1" presStyleIdx="2" presStyleCnt="3">
        <dgm:presLayoutVars>
          <dgm:bulletEnabled val="1"/>
        </dgm:presLayoutVars>
      </dgm:prSet>
      <dgm:spPr/>
    </dgm:pt>
  </dgm:ptLst>
  <dgm:cxnLst>
    <dgm:cxn modelId="{66B7843F-5356-4AA4-B116-8CAC727E62A0}" srcId="{2FF71A47-2E30-426F-9D31-E1D44C2169AB}" destId="{91A31BF3-91A7-4EF1-BC7D-9DCC055E2DB2}" srcOrd="0" destOrd="0" parTransId="{E626E7D0-FB14-44B2-B4E1-F53B45533260}" sibTransId="{055ACCBD-95FC-4836-ACF5-DFB410C785CA}"/>
    <dgm:cxn modelId="{11C5BE46-8382-47AB-9D90-882716C0E51B}" srcId="{E3C13D97-5470-4847-A667-CC7AEA0816C5}" destId="{05215B7E-982E-47AF-9B4B-7451C4A0E0EF}" srcOrd="0" destOrd="0" parTransId="{9DBA088E-C3CA-4726-B55F-451A3DB90A83}" sibTransId="{44C5138E-9E73-4DF8-A1A4-F798BA9D2CF8}"/>
    <dgm:cxn modelId="{38E52759-805A-4E8B-809F-A76D07934E74}" srcId="{C54B98FE-29B6-45E4-BC2A-38B7E93493CC}" destId="{E3C13D97-5470-4847-A667-CC7AEA0816C5}" srcOrd="2" destOrd="0" parTransId="{15EEAF93-293B-4E15-B274-685B2B836E54}" sibTransId="{461FFF40-48E3-4460-A876-A10CBE74CB55}"/>
    <dgm:cxn modelId="{70A61C7A-8D8D-4F78-8405-31341CC11E3C}" type="presOf" srcId="{2FF71A47-2E30-426F-9D31-E1D44C2169AB}" destId="{17524699-7608-47FD-86C8-169E2581C87A}" srcOrd="0" destOrd="0" presId="urn:microsoft.com/office/officeart/2005/8/layout/vList5"/>
    <dgm:cxn modelId="{4FA5F18C-8247-4FDB-97BC-B81C10A64754}" type="presOf" srcId="{C54B98FE-29B6-45E4-BC2A-38B7E93493CC}" destId="{86F8D127-948F-4272-BA73-5A8E99818367}" srcOrd="0" destOrd="0" presId="urn:microsoft.com/office/officeart/2005/8/layout/vList5"/>
    <dgm:cxn modelId="{2A3FCD9F-97B2-40CB-A0E6-9D9214738CA3}" srcId="{C54B98FE-29B6-45E4-BC2A-38B7E93493CC}" destId="{2FF71A47-2E30-426F-9D31-E1D44C2169AB}" srcOrd="0" destOrd="0" parTransId="{7B1197D4-38A8-46A3-B934-73CD7DFAB761}" sibTransId="{0E8D73DF-29B8-477B-85C8-ECE70734563E}"/>
    <dgm:cxn modelId="{2DD517A4-B4A4-4AED-A483-1E9150DDB4FF}" type="presOf" srcId="{91A31BF3-91A7-4EF1-BC7D-9DCC055E2DB2}" destId="{F417F02B-B080-46A9-B429-9765C34D2203}" srcOrd="0" destOrd="0" presId="urn:microsoft.com/office/officeart/2005/8/layout/vList5"/>
    <dgm:cxn modelId="{5FE7E3B0-7ADF-4AB2-B336-A383B754B4A0}" type="presOf" srcId="{05215B7E-982E-47AF-9B4B-7451C4A0E0EF}" destId="{4A021781-3C6A-41A8-BA3E-969848946BC6}" srcOrd="0" destOrd="0" presId="urn:microsoft.com/office/officeart/2005/8/layout/vList5"/>
    <dgm:cxn modelId="{236C4FDB-D327-4240-9A44-F919295F34D5}" srcId="{65E32B4E-CFA2-4975-A67D-A72DDD9B0626}" destId="{0F6780D3-C071-4DB3-AF7A-72641EBD62FE}" srcOrd="0" destOrd="0" parTransId="{2AA7AE5D-5B6D-4741-9C7C-22F5ED098EF3}" sibTransId="{34527A66-00F7-4F9B-9220-DA3DBED3BBDA}"/>
    <dgm:cxn modelId="{3999F1E0-A394-4A9F-98E9-82E3CC88A948}" type="presOf" srcId="{65E32B4E-CFA2-4975-A67D-A72DDD9B0626}" destId="{402A2E7D-A981-4856-8063-0738859B4EED}" srcOrd="0" destOrd="0" presId="urn:microsoft.com/office/officeart/2005/8/layout/vList5"/>
    <dgm:cxn modelId="{6A1B13E4-02B2-4C76-8F28-3D9EF923DB5A}" srcId="{C54B98FE-29B6-45E4-BC2A-38B7E93493CC}" destId="{65E32B4E-CFA2-4975-A67D-A72DDD9B0626}" srcOrd="1" destOrd="0" parTransId="{ECFE28E6-74EC-430B-AA02-2F042A2AF530}" sibTransId="{5D09328F-72EA-4D4B-A2BD-B39AF14DE631}"/>
    <dgm:cxn modelId="{8A4715E6-48E3-4DF1-B451-D5FE08D22F77}" type="presOf" srcId="{0F6780D3-C071-4DB3-AF7A-72641EBD62FE}" destId="{0075ACBE-34C0-44AE-8A80-67589948B9EB}" srcOrd="0" destOrd="0" presId="urn:microsoft.com/office/officeart/2005/8/layout/vList5"/>
    <dgm:cxn modelId="{300FB7E7-F042-49CD-9147-2890D004F0F2}" type="presOf" srcId="{E3C13D97-5470-4847-A667-CC7AEA0816C5}" destId="{3D906B82-D3AA-4FFF-BC1C-E0322A7E615F}" srcOrd="0" destOrd="0" presId="urn:microsoft.com/office/officeart/2005/8/layout/vList5"/>
    <dgm:cxn modelId="{310BF399-8A7D-4836-B925-AC46A67AB62E}" type="presParOf" srcId="{86F8D127-948F-4272-BA73-5A8E99818367}" destId="{E330C227-BA1B-47CB-868D-ADC390E23BD2}" srcOrd="0" destOrd="0" presId="urn:microsoft.com/office/officeart/2005/8/layout/vList5"/>
    <dgm:cxn modelId="{4F804EB6-2A6F-4FF5-BFFB-64E41E3ECC3C}" type="presParOf" srcId="{E330C227-BA1B-47CB-868D-ADC390E23BD2}" destId="{17524699-7608-47FD-86C8-169E2581C87A}" srcOrd="0" destOrd="0" presId="urn:microsoft.com/office/officeart/2005/8/layout/vList5"/>
    <dgm:cxn modelId="{3993300C-B30C-4F71-9307-54F6EFF3804C}" type="presParOf" srcId="{E330C227-BA1B-47CB-868D-ADC390E23BD2}" destId="{F417F02B-B080-46A9-B429-9765C34D2203}" srcOrd="1" destOrd="0" presId="urn:microsoft.com/office/officeart/2005/8/layout/vList5"/>
    <dgm:cxn modelId="{6C97BB97-B97E-45BF-98A1-C6A4D07085F6}" type="presParOf" srcId="{86F8D127-948F-4272-BA73-5A8E99818367}" destId="{006AD576-EA5F-4D53-8EF4-1FB91330F0F6}" srcOrd="1" destOrd="0" presId="urn:microsoft.com/office/officeart/2005/8/layout/vList5"/>
    <dgm:cxn modelId="{ED453F4F-FBA9-47B2-A769-F75265D25F33}" type="presParOf" srcId="{86F8D127-948F-4272-BA73-5A8E99818367}" destId="{703E9AA9-3421-499F-929F-3794D0C4B3A8}" srcOrd="2" destOrd="0" presId="urn:microsoft.com/office/officeart/2005/8/layout/vList5"/>
    <dgm:cxn modelId="{51AA2E54-A9DC-4E50-9633-116F95BF0A99}" type="presParOf" srcId="{703E9AA9-3421-499F-929F-3794D0C4B3A8}" destId="{402A2E7D-A981-4856-8063-0738859B4EED}" srcOrd="0" destOrd="0" presId="urn:microsoft.com/office/officeart/2005/8/layout/vList5"/>
    <dgm:cxn modelId="{44A04CF3-59B8-4097-AF2C-5F4CFCF82D80}" type="presParOf" srcId="{703E9AA9-3421-499F-929F-3794D0C4B3A8}" destId="{0075ACBE-34C0-44AE-8A80-67589948B9EB}" srcOrd="1" destOrd="0" presId="urn:microsoft.com/office/officeart/2005/8/layout/vList5"/>
    <dgm:cxn modelId="{4F6ABE0E-E093-47BC-AB84-0818B8A70C88}" type="presParOf" srcId="{86F8D127-948F-4272-BA73-5A8E99818367}" destId="{8ADD47DA-4A36-4FBE-BC22-3838E38DDBA3}" srcOrd="3" destOrd="0" presId="urn:microsoft.com/office/officeart/2005/8/layout/vList5"/>
    <dgm:cxn modelId="{79A7E3FA-50E3-4F1B-B63E-BC5BDB0ABBB5}" type="presParOf" srcId="{86F8D127-948F-4272-BA73-5A8E99818367}" destId="{06C292B2-7EA3-4A4C-8136-F0E82A6EBE50}" srcOrd="4" destOrd="0" presId="urn:microsoft.com/office/officeart/2005/8/layout/vList5"/>
    <dgm:cxn modelId="{62D9C81E-2E96-4DAB-A3F3-09E4ED467B44}" type="presParOf" srcId="{06C292B2-7EA3-4A4C-8136-F0E82A6EBE50}" destId="{3D906B82-D3AA-4FFF-BC1C-E0322A7E615F}" srcOrd="0" destOrd="0" presId="urn:microsoft.com/office/officeart/2005/8/layout/vList5"/>
    <dgm:cxn modelId="{48A71B52-9921-4755-8D22-BBE497F18C77}" type="presParOf" srcId="{06C292B2-7EA3-4A4C-8136-F0E82A6EBE50}" destId="{4A021781-3C6A-41A8-BA3E-969848946BC6}"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4B98FE-29B6-45E4-BC2A-38B7E93493C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C383EC51-2D52-42F7-8347-E49BD743B403}">
      <dgm:prSet phldrT="[Text]" custT="1"/>
      <dgm:spPr/>
      <dgm:t>
        <a:bodyPr/>
        <a:lstStyle/>
        <a:p>
          <a:r>
            <a:rPr lang="en-US" sz="1100" dirty="0"/>
            <a:t>Advanced Email Filtering</a:t>
          </a:r>
        </a:p>
      </dgm:t>
    </dgm:pt>
    <dgm:pt modelId="{B5946303-C0CD-4F06-B275-24CA906974CF}" type="parTrans" cxnId="{EC5CE63D-E880-4547-B767-679FF176EAAA}">
      <dgm:prSet/>
      <dgm:spPr/>
      <dgm:t>
        <a:bodyPr/>
        <a:lstStyle/>
        <a:p>
          <a:endParaRPr lang="en-US"/>
        </a:p>
      </dgm:t>
    </dgm:pt>
    <dgm:pt modelId="{48B7A70E-7AB5-443A-8E14-441F5A175F88}" type="sibTrans" cxnId="{EC5CE63D-E880-4547-B767-679FF176EAAA}">
      <dgm:prSet/>
      <dgm:spPr/>
      <dgm:t>
        <a:bodyPr/>
        <a:lstStyle/>
        <a:p>
          <a:endParaRPr lang="en-US"/>
        </a:p>
      </dgm:t>
    </dgm:pt>
    <dgm:pt modelId="{4AC4B083-56B8-4A7A-ACFE-489C457BE754}">
      <dgm:prSet phldrT="[Text]" custT="1"/>
      <dgm:spPr/>
      <dgm:t>
        <a:bodyPr/>
        <a:lstStyle/>
        <a:p>
          <a:r>
            <a:rPr lang="en-US" sz="1100" dirty="0"/>
            <a:t>Workstation Intrusion Protection</a:t>
          </a:r>
        </a:p>
      </dgm:t>
    </dgm:pt>
    <dgm:pt modelId="{B5052AE5-A36D-4549-968E-F2A2317B3CE8}" type="parTrans" cxnId="{3520BE10-6160-4916-BEAE-8D64D130ED00}">
      <dgm:prSet/>
      <dgm:spPr/>
      <dgm:t>
        <a:bodyPr/>
        <a:lstStyle/>
        <a:p>
          <a:endParaRPr lang="en-US"/>
        </a:p>
      </dgm:t>
    </dgm:pt>
    <dgm:pt modelId="{E5DE4813-083B-4804-86D9-53010F729CCE}" type="sibTrans" cxnId="{3520BE10-6160-4916-BEAE-8D64D130ED00}">
      <dgm:prSet/>
      <dgm:spPr/>
      <dgm:t>
        <a:bodyPr/>
        <a:lstStyle/>
        <a:p>
          <a:endParaRPr lang="en-US"/>
        </a:p>
      </dgm:t>
    </dgm:pt>
    <dgm:pt modelId="{D3609CA5-0060-431C-8970-88A355D78487}">
      <dgm:prSet phldrT="[Text]" custT="1"/>
      <dgm:spPr/>
      <dgm:t>
        <a:bodyPr/>
        <a:lstStyle/>
        <a:p>
          <a:r>
            <a:rPr lang="en-US" sz="1100" dirty="0"/>
            <a:t>Advanced DNS Filtering</a:t>
          </a:r>
        </a:p>
      </dgm:t>
    </dgm:pt>
    <dgm:pt modelId="{9BCB88B0-C9DD-4A9D-B940-68E563F3B77F}" type="parTrans" cxnId="{CF99FC60-5770-4579-96B6-53F2A4EA8AA6}">
      <dgm:prSet/>
      <dgm:spPr/>
      <dgm:t>
        <a:bodyPr/>
        <a:lstStyle/>
        <a:p>
          <a:endParaRPr lang="en-US"/>
        </a:p>
      </dgm:t>
    </dgm:pt>
    <dgm:pt modelId="{8D1AF799-1BE6-489D-B4F0-C3E722024440}" type="sibTrans" cxnId="{CF99FC60-5770-4579-96B6-53F2A4EA8AA6}">
      <dgm:prSet/>
      <dgm:spPr/>
      <dgm:t>
        <a:bodyPr/>
        <a:lstStyle/>
        <a:p>
          <a:endParaRPr lang="en-US"/>
        </a:p>
      </dgm:t>
    </dgm:pt>
    <dgm:pt modelId="{ADD24A7E-535B-43A4-B400-6F5FB33DC173}">
      <dgm:prSet phldrT="[Text]" custT="1"/>
      <dgm:spPr/>
      <dgm:t>
        <a:bodyPr/>
        <a:lstStyle/>
        <a:p>
          <a:r>
            <a:rPr lang="en-US" sz="1100" dirty="0"/>
            <a:t>Backup and Recovery</a:t>
          </a:r>
        </a:p>
      </dgm:t>
    </dgm:pt>
    <dgm:pt modelId="{9EDFE891-5E65-4C5C-ADB2-168267AE985B}" type="parTrans" cxnId="{B5A9D882-5308-4776-9226-EF9AEA177D50}">
      <dgm:prSet/>
      <dgm:spPr/>
      <dgm:t>
        <a:bodyPr/>
        <a:lstStyle/>
        <a:p>
          <a:endParaRPr lang="en-US"/>
        </a:p>
      </dgm:t>
    </dgm:pt>
    <dgm:pt modelId="{D39FB0D3-08DE-4FCF-8C79-1846800DE65E}" type="sibTrans" cxnId="{B5A9D882-5308-4776-9226-EF9AEA177D50}">
      <dgm:prSet/>
      <dgm:spPr/>
      <dgm:t>
        <a:bodyPr/>
        <a:lstStyle/>
        <a:p>
          <a:endParaRPr lang="en-US"/>
        </a:p>
      </dgm:t>
    </dgm:pt>
    <dgm:pt modelId="{BE5C7964-92B3-4E07-A5D5-1A50F78DB42F}">
      <dgm:prSet phldrT="[Text]" custT="1"/>
      <dgm:spPr/>
      <dgm:t>
        <a:bodyPr/>
        <a:lstStyle/>
        <a:p>
          <a:r>
            <a:rPr lang="en-US" sz="1100" dirty="0"/>
            <a:t>Workstation, Server, Email/Cloud Files</a:t>
          </a:r>
        </a:p>
      </dgm:t>
    </dgm:pt>
    <dgm:pt modelId="{95356D48-AA99-490C-A1C7-8D16A0DD3648}" type="parTrans" cxnId="{3A2E93C5-2A29-4190-96D8-374082A05E56}">
      <dgm:prSet/>
      <dgm:spPr/>
      <dgm:t>
        <a:bodyPr/>
        <a:lstStyle/>
        <a:p>
          <a:endParaRPr lang="en-US"/>
        </a:p>
      </dgm:t>
    </dgm:pt>
    <dgm:pt modelId="{E54A04DF-C6C6-45F3-9B28-DF2111C2DA6D}" type="sibTrans" cxnId="{3A2E93C5-2A29-4190-96D8-374082A05E56}">
      <dgm:prSet/>
      <dgm:spPr/>
      <dgm:t>
        <a:bodyPr/>
        <a:lstStyle/>
        <a:p>
          <a:endParaRPr lang="en-US"/>
        </a:p>
      </dgm:t>
    </dgm:pt>
    <dgm:pt modelId="{91E9E16E-1575-4B1A-B3B7-9A6458B6C31A}">
      <dgm:prSet phldrT="[Text]" custT="1"/>
      <dgm:spPr/>
      <dgm:t>
        <a:bodyPr/>
        <a:lstStyle/>
        <a:p>
          <a:r>
            <a:rPr lang="en-US" sz="1100" dirty="0"/>
            <a:t>Security Awareness Training</a:t>
          </a:r>
        </a:p>
      </dgm:t>
    </dgm:pt>
    <dgm:pt modelId="{F66B252F-F9A0-4BDC-A56A-59A747000A5D}" type="parTrans" cxnId="{4ABB7019-6CCA-46BF-860F-E385C945F2CF}">
      <dgm:prSet/>
      <dgm:spPr/>
      <dgm:t>
        <a:bodyPr/>
        <a:lstStyle/>
        <a:p>
          <a:endParaRPr lang="en-US"/>
        </a:p>
      </dgm:t>
    </dgm:pt>
    <dgm:pt modelId="{45C52B8B-3AD8-42CF-A9CA-131D204322F3}" type="sibTrans" cxnId="{4ABB7019-6CCA-46BF-860F-E385C945F2CF}">
      <dgm:prSet/>
      <dgm:spPr/>
      <dgm:t>
        <a:bodyPr/>
        <a:lstStyle/>
        <a:p>
          <a:endParaRPr lang="en-US"/>
        </a:p>
      </dgm:t>
    </dgm:pt>
    <dgm:pt modelId="{EC3AF750-8737-49AA-AE2A-297D8AF2603C}">
      <dgm:prSet phldrT="[Text]" custT="1"/>
      <dgm:spPr/>
      <dgm:t>
        <a:bodyPr/>
        <a:lstStyle/>
        <a:p>
          <a:r>
            <a:rPr lang="en-US" sz="1100" dirty="0"/>
            <a:t>Protect your people from advanced email attacks and identity-based threats. </a:t>
          </a:r>
        </a:p>
      </dgm:t>
    </dgm:pt>
    <dgm:pt modelId="{C4863373-B7FE-4D2A-A483-7AC9453D1EFC}" type="parTrans" cxnId="{0A4F7B8F-4782-47A9-9F1A-A7C41A94052A}">
      <dgm:prSet/>
      <dgm:spPr/>
      <dgm:t>
        <a:bodyPr/>
        <a:lstStyle/>
        <a:p>
          <a:endParaRPr lang="en-US"/>
        </a:p>
      </dgm:t>
    </dgm:pt>
    <dgm:pt modelId="{AB4F8B7F-E69D-4E5E-8CDC-A9D7FE0C86BC}" type="sibTrans" cxnId="{0A4F7B8F-4782-47A9-9F1A-A7C41A94052A}">
      <dgm:prSet/>
      <dgm:spPr/>
      <dgm:t>
        <a:bodyPr/>
        <a:lstStyle/>
        <a:p>
          <a:endParaRPr lang="en-US"/>
        </a:p>
      </dgm:t>
    </dgm:pt>
    <dgm:pt modelId="{7AFC2944-0894-46B2-82F4-BD1FD98D9BDE}">
      <dgm:prSet phldrT="[Text]" custT="1"/>
      <dgm:spPr/>
      <dgm:t>
        <a:bodyPr/>
        <a:lstStyle/>
        <a:p>
          <a:r>
            <a:rPr lang="en-US" sz="1100" dirty="0"/>
            <a:t>Email Authentication Protocol (DMARC)</a:t>
          </a:r>
        </a:p>
      </dgm:t>
    </dgm:pt>
    <dgm:pt modelId="{C9EECEF5-A599-418D-88CB-7E9D1FE34FC4}" type="parTrans" cxnId="{A3B346A5-714D-47DD-AA8D-C6C31CAFB528}">
      <dgm:prSet/>
      <dgm:spPr/>
      <dgm:t>
        <a:bodyPr/>
        <a:lstStyle/>
        <a:p>
          <a:endParaRPr lang="en-US"/>
        </a:p>
      </dgm:t>
    </dgm:pt>
    <dgm:pt modelId="{77F45420-5883-4325-A958-90119B4F5AE8}" type="sibTrans" cxnId="{A3B346A5-714D-47DD-AA8D-C6C31CAFB528}">
      <dgm:prSet/>
      <dgm:spPr/>
      <dgm:t>
        <a:bodyPr/>
        <a:lstStyle/>
        <a:p>
          <a:endParaRPr lang="en-US"/>
        </a:p>
      </dgm:t>
    </dgm:pt>
    <dgm:pt modelId="{FA79343A-5CAF-4DB4-B5FE-A7889B33E369}">
      <dgm:prSet phldrT="[Text]" custT="1"/>
      <dgm:spPr/>
      <dgm:t>
        <a:bodyPr/>
        <a:lstStyle/>
        <a:p>
          <a:r>
            <a:rPr lang="en-US" sz="1100" dirty="0"/>
            <a:t>Provides intrusion protection from internet threats including blocking malicious domains, IP addresses, and cloud applications before a connection is ever established.</a:t>
          </a:r>
        </a:p>
      </dgm:t>
    </dgm:pt>
    <dgm:pt modelId="{1BB33570-FE12-444B-AFFD-03DA8B89866B}" type="parTrans" cxnId="{ABB79BE4-BEC9-441A-8D44-6F9DAAB8EF79}">
      <dgm:prSet/>
      <dgm:spPr/>
      <dgm:t>
        <a:bodyPr/>
        <a:lstStyle/>
        <a:p>
          <a:endParaRPr lang="en-US"/>
        </a:p>
      </dgm:t>
    </dgm:pt>
    <dgm:pt modelId="{3158DE6E-CB44-4EE6-A3BD-0F683BC3C5F4}" type="sibTrans" cxnId="{ABB79BE4-BEC9-441A-8D44-6F9DAAB8EF79}">
      <dgm:prSet/>
      <dgm:spPr/>
      <dgm:t>
        <a:bodyPr/>
        <a:lstStyle/>
        <a:p>
          <a:endParaRPr lang="en-US"/>
        </a:p>
      </dgm:t>
    </dgm:pt>
    <dgm:pt modelId="{2E2F820D-716A-432B-BB20-04325CEF6915}">
      <dgm:prSet phldrT="[Text]" custT="1"/>
      <dgm:spPr/>
      <dgm:t>
        <a:bodyPr/>
        <a:lstStyle/>
        <a:p>
          <a:r>
            <a:rPr lang="en-US" sz="1100" dirty="0"/>
            <a:t>DNS (phone book of the Internet) security filter to monitor and block malicious connections.</a:t>
          </a:r>
        </a:p>
      </dgm:t>
    </dgm:pt>
    <dgm:pt modelId="{73D3A4D5-3587-4569-AD55-96C471E3FCBA}" type="parTrans" cxnId="{104455AB-6F18-446C-9010-39D7396067EF}">
      <dgm:prSet/>
      <dgm:spPr/>
      <dgm:t>
        <a:bodyPr/>
        <a:lstStyle/>
        <a:p>
          <a:endParaRPr lang="en-US"/>
        </a:p>
      </dgm:t>
    </dgm:pt>
    <dgm:pt modelId="{D84F73D1-BE8D-4FAA-899C-13F8DC23F4B0}" type="sibTrans" cxnId="{104455AB-6F18-446C-9010-39D7396067EF}">
      <dgm:prSet/>
      <dgm:spPr/>
      <dgm:t>
        <a:bodyPr/>
        <a:lstStyle/>
        <a:p>
          <a:endParaRPr lang="en-US"/>
        </a:p>
      </dgm:t>
    </dgm:pt>
    <dgm:pt modelId="{B571B70E-769C-4BB0-867B-A0C24FBB24EA}">
      <dgm:prSet phldrT="[Text]" custT="1"/>
      <dgm:spPr/>
      <dgm:t>
        <a:bodyPr/>
        <a:lstStyle/>
        <a:p>
          <a:r>
            <a:rPr lang="en-US" sz="1100" dirty="0"/>
            <a:t>You now have a way to better manage the urgent IT security problems of social engineering, spear phishing and ransomware attacks with training and simulated phishing tests.</a:t>
          </a:r>
        </a:p>
      </dgm:t>
    </dgm:pt>
    <dgm:pt modelId="{33547E26-1A84-449A-A208-CA242F3074AE}" type="parTrans" cxnId="{5F30C664-9D4F-4315-9638-1748FDCE5A49}">
      <dgm:prSet/>
      <dgm:spPr/>
      <dgm:t>
        <a:bodyPr/>
        <a:lstStyle/>
        <a:p>
          <a:endParaRPr lang="en-US"/>
        </a:p>
      </dgm:t>
    </dgm:pt>
    <dgm:pt modelId="{C53C52D9-1920-4D47-872B-7AF158214B37}" type="sibTrans" cxnId="{5F30C664-9D4F-4315-9638-1748FDCE5A49}">
      <dgm:prSet/>
      <dgm:spPr/>
      <dgm:t>
        <a:bodyPr/>
        <a:lstStyle/>
        <a:p>
          <a:endParaRPr lang="en-US"/>
        </a:p>
      </dgm:t>
    </dgm:pt>
    <dgm:pt modelId="{7DCC26EB-56FB-4AF6-A6E7-D0545F2B24E5}">
      <dgm:prSet phldrT="[Text]" custT="1"/>
      <dgm:spPr/>
      <dgm:t>
        <a:bodyPr/>
        <a:lstStyle/>
        <a:p>
          <a:r>
            <a:rPr lang="en-US" sz="1100" dirty="0"/>
            <a:t>Protect a domain from being used in business email compromise attacks, phishing email, email scams and other cyber threat activities. </a:t>
          </a:r>
          <a:r>
            <a:rPr lang="en-US" sz="1100" dirty="0">
              <a:hlinkClick xmlns:r="http://schemas.openxmlformats.org/officeDocument/2006/relationships" r:id="rId1"/>
            </a:rPr>
            <a:t>Required w/Google</a:t>
          </a:r>
          <a:endParaRPr lang="en-US" sz="1100" dirty="0"/>
        </a:p>
      </dgm:t>
    </dgm:pt>
    <dgm:pt modelId="{5AB5AA85-4254-4D0D-881D-54E770282E07}" type="parTrans" cxnId="{5D6EFE97-7F64-4433-BF9F-D272B4B2CD5B}">
      <dgm:prSet/>
      <dgm:spPr/>
      <dgm:t>
        <a:bodyPr/>
        <a:lstStyle/>
        <a:p>
          <a:endParaRPr lang="en-US"/>
        </a:p>
      </dgm:t>
    </dgm:pt>
    <dgm:pt modelId="{F2AF8448-5DF9-46AE-B3C8-32B2CD91C0CB}" type="sibTrans" cxnId="{5D6EFE97-7F64-4433-BF9F-D272B4B2CD5B}">
      <dgm:prSet/>
      <dgm:spPr/>
      <dgm:t>
        <a:bodyPr/>
        <a:lstStyle/>
        <a:p>
          <a:endParaRPr lang="en-US"/>
        </a:p>
      </dgm:t>
    </dgm:pt>
    <dgm:pt modelId="{E7DB6AD6-8DC3-4609-8B7B-8BAAEC5BAE3F}" type="pres">
      <dgm:prSet presAssocID="{C54B98FE-29B6-45E4-BC2A-38B7E93493CC}" presName="Name0" presStyleCnt="0">
        <dgm:presLayoutVars>
          <dgm:dir/>
          <dgm:animLvl val="lvl"/>
          <dgm:resizeHandles val="exact"/>
        </dgm:presLayoutVars>
      </dgm:prSet>
      <dgm:spPr/>
    </dgm:pt>
    <dgm:pt modelId="{7588B1F0-7A74-4605-8EA2-717B8E67F4A7}" type="pres">
      <dgm:prSet presAssocID="{ADD24A7E-535B-43A4-B400-6F5FB33DC173}" presName="linNode" presStyleCnt="0"/>
      <dgm:spPr/>
    </dgm:pt>
    <dgm:pt modelId="{75921B6C-A8CA-452E-A41B-FFBE006493FA}" type="pres">
      <dgm:prSet presAssocID="{ADD24A7E-535B-43A4-B400-6F5FB33DC173}" presName="parentText" presStyleLbl="node1" presStyleIdx="0" presStyleCnt="6" custScaleX="74554">
        <dgm:presLayoutVars>
          <dgm:chMax val="1"/>
          <dgm:bulletEnabled val="1"/>
        </dgm:presLayoutVars>
      </dgm:prSet>
      <dgm:spPr/>
    </dgm:pt>
    <dgm:pt modelId="{F708CADD-B29B-4C9C-9FE0-B44F6DE03FB6}" type="pres">
      <dgm:prSet presAssocID="{ADD24A7E-535B-43A4-B400-6F5FB33DC173}" presName="descendantText" presStyleLbl="alignAccFollowNode1" presStyleIdx="0" presStyleCnt="6">
        <dgm:presLayoutVars>
          <dgm:bulletEnabled val="1"/>
        </dgm:presLayoutVars>
      </dgm:prSet>
      <dgm:spPr/>
    </dgm:pt>
    <dgm:pt modelId="{572A5B50-5200-47EC-9978-0E35A5C43353}" type="pres">
      <dgm:prSet presAssocID="{D39FB0D3-08DE-4FCF-8C79-1846800DE65E}" presName="sp" presStyleCnt="0"/>
      <dgm:spPr/>
    </dgm:pt>
    <dgm:pt modelId="{1668A92B-D5D1-44C7-8309-F65155C06500}" type="pres">
      <dgm:prSet presAssocID="{C383EC51-2D52-42F7-8347-E49BD743B403}" presName="linNode" presStyleCnt="0"/>
      <dgm:spPr/>
    </dgm:pt>
    <dgm:pt modelId="{DA79F3B1-49BB-4E5F-9DA8-630D6A437765}" type="pres">
      <dgm:prSet presAssocID="{C383EC51-2D52-42F7-8347-E49BD743B403}" presName="parentText" presStyleLbl="node1" presStyleIdx="1" presStyleCnt="6" custScaleX="74554">
        <dgm:presLayoutVars>
          <dgm:chMax val="1"/>
          <dgm:bulletEnabled val="1"/>
        </dgm:presLayoutVars>
      </dgm:prSet>
      <dgm:spPr/>
    </dgm:pt>
    <dgm:pt modelId="{E499900F-47EF-4AB6-977B-CE50FE953486}" type="pres">
      <dgm:prSet presAssocID="{C383EC51-2D52-42F7-8347-E49BD743B403}" presName="descendantText" presStyleLbl="alignAccFollowNode1" presStyleIdx="1" presStyleCnt="6">
        <dgm:presLayoutVars>
          <dgm:bulletEnabled val="1"/>
        </dgm:presLayoutVars>
      </dgm:prSet>
      <dgm:spPr/>
    </dgm:pt>
    <dgm:pt modelId="{9877D8E5-B20F-4B33-9F63-0DCFADF4A56E}" type="pres">
      <dgm:prSet presAssocID="{48B7A70E-7AB5-443A-8E14-441F5A175F88}" presName="sp" presStyleCnt="0"/>
      <dgm:spPr/>
    </dgm:pt>
    <dgm:pt modelId="{F414A847-083B-40E5-9E16-7A8724072705}" type="pres">
      <dgm:prSet presAssocID="{4AC4B083-56B8-4A7A-ACFE-489C457BE754}" presName="linNode" presStyleCnt="0"/>
      <dgm:spPr/>
    </dgm:pt>
    <dgm:pt modelId="{30F82730-248A-4713-B50B-C8B2911045F5}" type="pres">
      <dgm:prSet presAssocID="{4AC4B083-56B8-4A7A-ACFE-489C457BE754}" presName="parentText" presStyleLbl="node1" presStyleIdx="2" presStyleCnt="6" custScaleX="74554">
        <dgm:presLayoutVars>
          <dgm:chMax val="1"/>
          <dgm:bulletEnabled val="1"/>
        </dgm:presLayoutVars>
      </dgm:prSet>
      <dgm:spPr/>
    </dgm:pt>
    <dgm:pt modelId="{EEA9A1E3-C6BB-4760-8EF7-E45E5898D12A}" type="pres">
      <dgm:prSet presAssocID="{4AC4B083-56B8-4A7A-ACFE-489C457BE754}" presName="descendantText" presStyleLbl="alignAccFollowNode1" presStyleIdx="2" presStyleCnt="6">
        <dgm:presLayoutVars>
          <dgm:bulletEnabled val="1"/>
        </dgm:presLayoutVars>
      </dgm:prSet>
      <dgm:spPr/>
    </dgm:pt>
    <dgm:pt modelId="{4CE0DFA6-A2A3-4A19-A6D3-43F31528EDE1}" type="pres">
      <dgm:prSet presAssocID="{E5DE4813-083B-4804-86D9-53010F729CCE}" presName="sp" presStyleCnt="0"/>
      <dgm:spPr/>
    </dgm:pt>
    <dgm:pt modelId="{9AB35911-DEF1-480D-90A5-FF9FA4AF534F}" type="pres">
      <dgm:prSet presAssocID="{D3609CA5-0060-431C-8970-88A355D78487}" presName="linNode" presStyleCnt="0"/>
      <dgm:spPr/>
    </dgm:pt>
    <dgm:pt modelId="{1479428F-C3B1-4B6B-B39B-31C3BAA8435F}" type="pres">
      <dgm:prSet presAssocID="{D3609CA5-0060-431C-8970-88A355D78487}" presName="parentText" presStyleLbl="node1" presStyleIdx="3" presStyleCnt="6" custScaleX="74554">
        <dgm:presLayoutVars>
          <dgm:chMax val="1"/>
          <dgm:bulletEnabled val="1"/>
        </dgm:presLayoutVars>
      </dgm:prSet>
      <dgm:spPr/>
    </dgm:pt>
    <dgm:pt modelId="{AF804425-EA25-4289-82A1-C1BD36621AB1}" type="pres">
      <dgm:prSet presAssocID="{D3609CA5-0060-431C-8970-88A355D78487}" presName="descendantText" presStyleLbl="alignAccFollowNode1" presStyleIdx="3" presStyleCnt="6">
        <dgm:presLayoutVars>
          <dgm:bulletEnabled val="1"/>
        </dgm:presLayoutVars>
      </dgm:prSet>
      <dgm:spPr/>
    </dgm:pt>
    <dgm:pt modelId="{59446DCB-624E-4143-BCCC-0614010D0145}" type="pres">
      <dgm:prSet presAssocID="{8D1AF799-1BE6-489D-B4F0-C3E722024440}" presName="sp" presStyleCnt="0"/>
      <dgm:spPr/>
    </dgm:pt>
    <dgm:pt modelId="{AEFD09EB-9426-4F39-8C52-AF9926EA4F49}" type="pres">
      <dgm:prSet presAssocID="{91E9E16E-1575-4B1A-B3B7-9A6458B6C31A}" presName="linNode" presStyleCnt="0"/>
      <dgm:spPr/>
    </dgm:pt>
    <dgm:pt modelId="{15938F20-BB5A-4458-B719-410638B03F1D}" type="pres">
      <dgm:prSet presAssocID="{91E9E16E-1575-4B1A-B3B7-9A6458B6C31A}" presName="parentText" presStyleLbl="node1" presStyleIdx="4" presStyleCnt="6" custScaleX="74554">
        <dgm:presLayoutVars>
          <dgm:chMax val="1"/>
          <dgm:bulletEnabled val="1"/>
        </dgm:presLayoutVars>
      </dgm:prSet>
      <dgm:spPr/>
    </dgm:pt>
    <dgm:pt modelId="{CC8923BE-C2D3-4C90-AE06-012FCD016CF6}" type="pres">
      <dgm:prSet presAssocID="{91E9E16E-1575-4B1A-B3B7-9A6458B6C31A}" presName="descendantText" presStyleLbl="alignAccFollowNode1" presStyleIdx="4" presStyleCnt="6">
        <dgm:presLayoutVars>
          <dgm:bulletEnabled val="1"/>
        </dgm:presLayoutVars>
      </dgm:prSet>
      <dgm:spPr/>
    </dgm:pt>
    <dgm:pt modelId="{CB85532C-5F93-4C85-B8B7-5D679AADB452}" type="pres">
      <dgm:prSet presAssocID="{45C52B8B-3AD8-42CF-A9CA-131D204322F3}" presName="sp" presStyleCnt="0"/>
      <dgm:spPr/>
    </dgm:pt>
    <dgm:pt modelId="{313A1635-C02D-46D8-8277-E31C032E2376}" type="pres">
      <dgm:prSet presAssocID="{7AFC2944-0894-46B2-82F4-BD1FD98D9BDE}" presName="linNode" presStyleCnt="0"/>
      <dgm:spPr/>
    </dgm:pt>
    <dgm:pt modelId="{240AE459-EDB5-44A9-A72B-30DD9C5DEC03}" type="pres">
      <dgm:prSet presAssocID="{7AFC2944-0894-46B2-82F4-BD1FD98D9BDE}" presName="parentText" presStyleLbl="node1" presStyleIdx="5" presStyleCnt="6" custScaleX="74554">
        <dgm:presLayoutVars>
          <dgm:chMax val="1"/>
          <dgm:bulletEnabled val="1"/>
        </dgm:presLayoutVars>
      </dgm:prSet>
      <dgm:spPr/>
    </dgm:pt>
    <dgm:pt modelId="{C17571F1-9F7D-4DCE-A929-385F0569804F}" type="pres">
      <dgm:prSet presAssocID="{7AFC2944-0894-46B2-82F4-BD1FD98D9BDE}" presName="descendantText" presStyleLbl="alignAccFollowNode1" presStyleIdx="5" presStyleCnt="6">
        <dgm:presLayoutVars>
          <dgm:bulletEnabled val="1"/>
        </dgm:presLayoutVars>
      </dgm:prSet>
      <dgm:spPr/>
    </dgm:pt>
  </dgm:ptLst>
  <dgm:cxnLst>
    <dgm:cxn modelId="{3520BE10-6160-4916-BEAE-8D64D130ED00}" srcId="{C54B98FE-29B6-45E4-BC2A-38B7E93493CC}" destId="{4AC4B083-56B8-4A7A-ACFE-489C457BE754}" srcOrd="2" destOrd="0" parTransId="{B5052AE5-A36D-4549-968E-F2A2317B3CE8}" sibTransId="{E5DE4813-083B-4804-86D9-53010F729CCE}"/>
    <dgm:cxn modelId="{4ABB7019-6CCA-46BF-860F-E385C945F2CF}" srcId="{C54B98FE-29B6-45E4-BC2A-38B7E93493CC}" destId="{91E9E16E-1575-4B1A-B3B7-9A6458B6C31A}" srcOrd="4" destOrd="0" parTransId="{F66B252F-F9A0-4BDC-A56A-59A747000A5D}" sibTransId="{45C52B8B-3AD8-42CF-A9CA-131D204322F3}"/>
    <dgm:cxn modelId="{B9DE5F1E-6CA0-4F10-B4DA-38C3765AB7A7}" type="presOf" srcId="{ADD24A7E-535B-43A4-B400-6F5FB33DC173}" destId="{75921B6C-A8CA-452E-A41B-FFBE006493FA}" srcOrd="0" destOrd="0" presId="urn:microsoft.com/office/officeart/2005/8/layout/vList5"/>
    <dgm:cxn modelId="{E1C0E332-5E48-4AED-9CA1-61896E384471}" type="presOf" srcId="{91E9E16E-1575-4B1A-B3B7-9A6458B6C31A}" destId="{15938F20-BB5A-4458-B719-410638B03F1D}" srcOrd="0" destOrd="0" presId="urn:microsoft.com/office/officeart/2005/8/layout/vList5"/>
    <dgm:cxn modelId="{EC5CE63D-E880-4547-B767-679FF176EAAA}" srcId="{C54B98FE-29B6-45E4-BC2A-38B7E93493CC}" destId="{C383EC51-2D52-42F7-8347-E49BD743B403}" srcOrd="1" destOrd="0" parTransId="{B5946303-C0CD-4F06-B275-24CA906974CF}" sibTransId="{48B7A70E-7AB5-443A-8E14-441F5A175F88}"/>
    <dgm:cxn modelId="{D817D260-AF79-419F-98BF-39AFA1604E7F}" type="presOf" srcId="{7AFC2944-0894-46B2-82F4-BD1FD98D9BDE}" destId="{240AE459-EDB5-44A9-A72B-30DD9C5DEC03}" srcOrd="0" destOrd="0" presId="urn:microsoft.com/office/officeart/2005/8/layout/vList5"/>
    <dgm:cxn modelId="{CF99FC60-5770-4579-96B6-53F2A4EA8AA6}" srcId="{C54B98FE-29B6-45E4-BC2A-38B7E93493CC}" destId="{D3609CA5-0060-431C-8970-88A355D78487}" srcOrd="3" destOrd="0" parTransId="{9BCB88B0-C9DD-4A9D-B940-68E563F3B77F}" sibTransId="{8D1AF799-1BE6-489D-B4F0-C3E722024440}"/>
    <dgm:cxn modelId="{B241A241-FC28-43E9-9C57-9764C2682D4C}" type="presOf" srcId="{4AC4B083-56B8-4A7A-ACFE-489C457BE754}" destId="{30F82730-248A-4713-B50B-C8B2911045F5}" srcOrd="0" destOrd="0" presId="urn:microsoft.com/office/officeart/2005/8/layout/vList5"/>
    <dgm:cxn modelId="{A8C57D42-C600-4EE9-B7B1-ACCA5B7D54F4}" type="presOf" srcId="{C54B98FE-29B6-45E4-BC2A-38B7E93493CC}" destId="{E7DB6AD6-8DC3-4609-8B7B-8BAAEC5BAE3F}" srcOrd="0" destOrd="0" presId="urn:microsoft.com/office/officeart/2005/8/layout/vList5"/>
    <dgm:cxn modelId="{5F30C664-9D4F-4315-9638-1748FDCE5A49}" srcId="{91E9E16E-1575-4B1A-B3B7-9A6458B6C31A}" destId="{B571B70E-769C-4BB0-867B-A0C24FBB24EA}" srcOrd="0" destOrd="0" parTransId="{33547E26-1A84-449A-A208-CA242F3074AE}" sibTransId="{C53C52D9-1920-4D47-872B-7AF158214B37}"/>
    <dgm:cxn modelId="{F8A1B154-EC4F-496E-925A-69EF11A8C6A2}" type="presOf" srcId="{BE5C7964-92B3-4E07-A5D5-1A50F78DB42F}" destId="{F708CADD-B29B-4C9C-9FE0-B44F6DE03FB6}" srcOrd="0" destOrd="0" presId="urn:microsoft.com/office/officeart/2005/8/layout/vList5"/>
    <dgm:cxn modelId="{B5A9D882-5308-4776-9226-EF9AEA177D50}" srcId="{C54B98FE-29B6-45E4-BC2A-38B7E93493CC}" destId="{ADD24A7E-535B-43A4-B400-6F5FB33DC173}" srcOrd="0" destOrd="0" parTransId="{9EDFE891-5E65-4C5C-ADB2-168267AE985B}" sibTransId="{D39FB0D3-08DE-4FCF-8C79-1846800DE65E}"/>
    <dgm:cxn modelId="{0A4F7B8F-4782-47A9-9F1A-A7C41A94052A}" srcId="{C383EC51-2D52-42F7-8347-E49BD743B403}" destId="{EC3AF750-8737-49AA-AE2A-297D8AF2603C}" srcOrd="0" destOrd="0" parTransId="{C4863373-B7FE-4D2A-A483-7AC9453D1EFC}" sibTransId="{AB4F8B7F-E69D-4E5E-8CDC-A9D7FE0C86BC}"/>
    <dgm:cxn modelId="{5D6EFE97-7F64-4433-BF9F-D272B4B2CD5B}" srcId="{7AFC2944-0894-46B2-82F4-BD1FD98D9BDE}" destId="{7DCC26EB-56FB-4AF6-A6E7-D0545F2B24E5}" srcOrd="0" destOrd="0" parTransId="{5AB5AA85-4254-4D0D-881D-54E770282E07}" sibTransId="{F2AF8448-5DF9-46AE-B3C8-32B2CD91C0CB}"/>
    <dgm:cxn modelId="{A3B346A5-714D-47DD-AA8D-C6C31CAFB528}" srcId="{C54B98FE-29B6-45E4-BC2A-38B7E93493CC}" destId="{7AFC2944-0894-46B2-82F4-BD1FD98D9BDE}" srcOrd="5" destOrd="0" parTransId="{C9EECEF5-A599-418D-88CB-7E9D1FE34FC4}" sibTransId="{77F45420-5883-4325-A958-90119B4F5AE8}"/>
    <dgm:cxn modelId="{94AF48A9-B0B6-4D70-9D3A-BBB64FEED30D}" type="presOf" srcId="{C383EC51-2D52-42F7-8347-E49BD743B403}" destId="{DA79F3B1-49BB-4E5F-9DA8-630D6A437765}" srcOrd="0" destOrd="0" presId="urn:microsoft.com/office/officeart/2005/8/layout/vList5"/>
    <dgm:cxn modelId="{104455AB-6F18-446C-9010-39D7396067EF}" srcId="{D3609CA5-0060-431C-8970-88A355D78487}" destId="{2E2F820D-716A-432B-BB20-04325CEF6915}" srcOrd="0" destOrd="0" parTransId="{73D3A4D5-3587-4569-AD55-96C471E3FCBA}" sibTransId="{D84F73D1-BE8D-4FAA-899C-13F8DC23F4B0}"/>
    <dgm:cxn modelId="{2209B3AC-FFBD-437C-8A7D-129BEFB8655E}" type="presOf" srcId="{EC3AF750-8737-49AA-AE2A-297D8AF2603C}" destId="{E499900F-47EF-4AB6-977B-CE50FE953486}" srcOrd="0" destOrd="0" presId="urn:microsoft.com/office/officeart/2005/8/layout/vList5"/>
    <dgm:cxn modelId="{9D3BAFB7-42C6-4F9E-AA7A-B51F2B759497}" type="presOf" srcId="{7DCC26EB-56FB-4AF6-A6E7-D0545F2B24E5}" destId="{C17571F1-9F7D-4DCE-A929-385F0569804F}" srcOrd="0" destOrd="0" presId="urn:microsoft.com/office/officeart/2005/8/layout/vList5"/>
    <dgm:cxn modelId="{3A2E93C5-2A29-4190-96D8-374082A05E56}" srcId="{ADD24A7E-535B-43A4-B400-6F5FB33DC173}" destId="{BE5C7964-92B3-4E07-A5D5-1A50F78DB42F}" srcOrd="0" destOrd="0" parTransId="{95356D48-AA99-490C-A1C7-8D16A0DD3648}" sibTransId="{E54A04DF-C6C6-45F3-9B28-DF2111C2DA6D}"/>
    <dgm:cxn modelId="{FC1F8FCD-57A8-44AA-8B37-0224AD66726E}" type="presOf" srcId="{D3609CA5-0060-431C-8970-88A355D78487}" destId="{1479428F-C3B1-4B6B-B39B-31C3BAA8435F}" srcOrd="0" destOrd="0" presId="urn:microsoft.com/office/officeart/2005/8/layout/vList5"/>
    <dgm:cxn modelId="{ABB79BE4-BEC9-441A-8D44-6F9DAAB8EF79}" srcId="{4AC4B083-56B8-4A7A-ACFE-489C457BE754}" destId="{FA79343A-5CAF-4DB4-B5FE-A7889B33E369}" srcOrd="0" destOrd="0" parTransId="{1BB33570-FE12-444B-AFFD-03DA8B89866B}" sibTransId="{3158DE6E-CB44-4EE6-A3BD-0F683BC3C5F4}"/>
    <dgm:cxn modelId="{6C5917EE-8F97-4DA1-A2A0-0C30AB62C8D0}" type="presOf" srcId="{2E2F820D-716A-432B-BB20-04325CEF6915}" destId="{AF804425-EA25-4289-82A1-C1BD36621AB1}" srcOrd="0" destOrd="0" presId="urn:microsoft.com/office/officeart/2005/8/layout/vList5"/>
    <dgm:cxn modelId="{9BF962F0-85CB-4C35-B6C7-15E6A8B5A1D4}" type="presOf" srcId="{B571B70E-769C-4BB0-867B-A0C24FBB24EA}" destId="{CC8923BE-C2D3-4C90-AE06-012FCD016CF6}" srcOrd="0" destOrd="0" presId="urn:microsoft.com/office/officeart/2005/8/layout/vList5"/>
    <dgm:cxn modelId="{DC8162F6-490A-4FC7-AEC5-D21A47E7D3B7}" type="presOf" srcId="{FA79343A-5CAF-4DB4-B5FE-A7889B33E369}" destId="{EEA9A1E3-C6BB-4760-8EF7-E45E5898D12A}" srcOrd="0" destOrd="0" presId="urn:microsoft.com/office/officeart/2005/8/layout/vList5"/>
    <dgm:cxn modelId="{7CE9F47D-9A30-404B-812F-C75C8D06B0FD}" type="presParOf" srcId="{E7DB6AD6-8DC3-4609-8B7B-8BAAEC5BAE3F}" destId="{7588B1F0-7A74-4605-8EA2-717B8E67F4A7}" srcOrd="0" destOrd="0" presId="urn:microsoft.com/office/officeart/2005/8/layout/vList5"/>
    <dgm:cxn modelId="{0C1C385B-CF3D-4812-83BA-44E764678266}" type="presParOf" srcId="{7588B1F0-7A74-4605-8EA2-717B8E67F4A7}" destId="{75921B6C-A8CA-452E-A41B-FFBE006493FA}" srcOrd="0" destOrd="0" presId="urn:microsoft.com/office/officeart/2005/8/layout/vList5"/>
    <dgm:cxn modelId="{541D95E0-E954-4D3B-A341-97F128531BFC}" type="presParOf" srcId="{7588B1F0-7A74-4605-8EA2-717B8E67F4A7}" destId="{F708CADD-B29B-4C9C-9FE0-B44F6DE03FB6}" srcOrd="1" destOrd="0" presId="urn:microsoft.com/office/officeart/2005/8/layout/vList5"/>
    <dgm:cxn modelId="{A35FF95E-9B04-4CC1-904B-6FC5DDF69D05}" type="presParOf" srcId="{E7DB6AD6-8DC3-4609-8B7B-8BAAEC5BAE3F}" destId="{572A5B50-5200-47EC-9978-0E35A5C43353}" srcOrd="1" destOrd="0" presId="urn:microsoft.com/office/officeart/2005/8/layout/vList5"/>
    <dgm:cxn modelId="{4542FFB6-FE39-4A3B-B8AE-F6BAD10EBBE1}" type="presParOf" srcId="{E7DB6AD6-8DC3-4609-8B7B-8BAAEC5BAE3F}" destId="{1668A92B-D5D1-44C7-8309-F65155C06500}" srcOrd="2" destOrd="0" presId="urn:microsoft.com/office/officeart/2005/8/layout/vList5"/>
    <dgm:cxn modelId="{A3684C9B-7228-47AE-87FA-7F72061F0B89}" type="presParOf" srcId="{1668A92B-D5D1-44C7-8309-F65155C06500}" destId="{DA79F3B1-49BB-4E5F-9DA8-630D6A437765}" srcOrd="0" destOrd="0" presId="urn:microsoft.com/office/officeart/2005/8/layout/vList5"/>
    <dgm:cxn modelId="{E3F1EFAC-BE3D-4CEF-BE08-946E63A7E412}" type="presParOf" srcId="{1668A92B-D5D1-44C7-8309-F65155C06500}" destId="{E499900F-47EF-4AB6-977B-CE50FE953486}" srcOrd="1" destOrd="0" presId="urn:microsoft.com/office/officeart/2005/8/layout/vList5"/>
    <dgm:cxn modelId="{43D4164D-9C44-4B6C-979C-9BC31FD22A22}" type="presParOf" srcId="{E7DB6AD6-8DC3-4609-8B7B-8BAAEC5BAE3F}" destId="{9877D8E5-B20F-4B33-9F63-0DCFADF4A56E}" srcOrd="3" destOrd="0" presId="urn:microsoft.com/office/officeart/2005/8/layout/vList5"/>
    <dgm:cxn modelId="{3CF8A659-A5DB-41BF-9D93-82696D2B084D}" type="presParOf" srcId="{E7DB6AD6-8DC3-4609-8B7B-8BAAEC5BAE3F}" destId="{F414A847-083B-40E5-9E16-7A8724072705}" srcOrd="4" destOrd="0" presId="urn:microsoft.com/office/officeart/2005/8/layout/vList5"/>
    <dgm:cxn modelId="{4912268E-90E9-4A91-9198-B32175865D8A}" type="presParOf" srcId="{F414A847-083B-40E5-9E16-7A8724072705}" destId="{30F82730-248A-4713-B50B-C8B2911045F5}" srcOrd="0" destOrd="0" presId="urn:microsoft.com/office/officeart/2005/8/layout/vList5"/>
    <dgm:cxn modelId="{857F55C4-EE8D-4038-8B4B-D449C20BCF09}" type="presParOf" srcId="{F414A847-083B-40E5-9E16-7A8724072705}" destId="{EEA9A1E3-C6BB-4760-8EF7-E45E5898D12A}" srcOrd="1" destOrd="0" presId="urn:microsoft.com/office/officeart/2005/8/layout/vList5"/>
    <dgm:cxn modelId="{C2188780-9FE5-40E5-BDA1-50A64A0C2181}" type="presParOf" srcId="{E7DB6AD6-8DC3-4609-8B7B-8BAAEC5BAE3F}" destId="{4CE0DFA6-A2A3-4A19-A6D3-43F31528EDE1}" srcOrd="5" destOrd="0" presId="urn:microsoft.com/office/officeart/2005/8/layout/vList5"/>
    <dgm:cxn modelId="{E7355127-74F7-4BE4-A94C-A650C7A3F535}" type="presParOf" srcId="{E7DB6AD6-8DC3-4609-8B7B-8BAAEC5BAE3F}" destId="{9AB35911-DEF1-480D-90A5-FF9FA4AF534F}" srcOrd="6" destOrd="0" presId="urn:microsoft.com/office/officeart/2005/8/layout/vList5"/>
    <dgm:cxn modelId="{DAAA03CE-268E-40F6-BA7D-88BF3383EC51}" type="presParOf" srcId="{9AB35911-DEF1-480D-90A5-FF9FA4AF534F}" destId="{1479428F-C3B1-4B6B-B39B-31C3BAA8435F}" srcOrd="0" destOrd="0" presId="urn:microsoft.com/office/officeart/2005/8/layout/vList5"/>
    <dgm:cxn modelId="{2DA23BD1-89CF-4F26-9200-BF0EFFAE7407}" type="presParOf" srcId="{9AB35911-DEF1-480D-90A5-FF9FA4AF534F}" destId="{AF804425-EA25-4289-82A1-C1BD36621AB1}" srcOrd="1" destOrd="0" presId="urn:microsoft.com/office/officeart/2005/8/layout/vList5"/>
    <dgm:cxn modelId="{B7E6F728-EB9C-42C2-AC49-ED9DDF57DC0F}" type="presParOf" srcId="{E7DB6AD6-8DC3-4609-8B7B-8BAAEC5BAE3F}" destId="{59446DCB-624E-4143-BCCC-0614010D0145}" srcOrd="7" destOrd="0" presId="urn:microsoft.com/office/officeart/2005/8/layout/vList5"/>
    <dgm:cxn modelId="{963AA0E6-9300-468C-B4EA-0EE56806E80D}" type="presParOf" srcId="{E7DB6AD6-8DC3-4609-8B7B-8BAAEC5BAE3F}" destId="{AEFD09EB-9426-4F39-8C52-AF9926EA4F49}" srcOrd="8" destOrd="0" presId="urn:microsoft.com/office/officeart/2005/8/layout/vList5"/>
    <dgm:cxn modelId="{4B1A109A-DE41-4CDA-B82D-0C6D6DC146BE}" type="presParOf" srcId="{AEFD09EB-9426-4F39-8C52-AF9926EA4F49}" destId="{15938F20-BB5A-4458-B719-410638B03F1D}" srcOrd="0" destOrd="0" presId="urn:microsoft.com/office/officeart/2005/8/layout/vList5"/>
    <dgm:cxn modelId="{B85BD8C2-6952-41B1-9164-CB23B1042127}" type="presParOf" srcId="{AEFD09EB-9426-4F39-8C52-AF9926EA4F49}" destId="{CC8923BE-C2D3-4C90-AE06-012FCD016CF6}" srcOrd="1" destOrd="0" presId="urn:microsoft.com/office/officeart/2005/8/layout/vList5"/>
    <dgm:cxn modelId="{DAF37E51-F564-47DD-BD55-3867366D5024}" type="presParOf" srcId="{E7DB6AD6-8DC3-4609-8B7B-8BAAEC5BAE3F}" destId="{CB85532C-5F93-4C85-B8B7-5D679AADB452}" srcOrd="9" destOrd="0" presId="urn:microsoft.com/office/officeart/2005/8/layout/vList5"/>
    <dgm:cxn modelId="{E6FB8E8D-2E4D-4727-9CC7-AC836C4D8844}" type="presParOf" srcId="{E7DB6AD6-8DC3-4609-8B7B-8BAAEC5BAE3F}" destId="{313A1635-C02D-46D8-8277-E31C032E2376}" srcOrd="10" destOrd="0" presId="urn:microsoft.com/office/officeart/2005/8/layout/vList5"/>
    <dgm:cxn modelId="{AC07A541-B9B1-44F7-8855-1822F5911389}" type="presParOf" srcId="{313A1635-C02D-46D8-8277-E31C032E2376}" destId="{240AE459-EDB5-44A9-A72B-30DD9C5DEC03}" srcOrd="0" destOrd="0" presId="urn:microsoft.com/office/officeart/2005/8/layout/vList5"/>
    <dgm:cxn modelId="{5DCDC50E-7923-4357-B408-90F8501EEB25}" type="presParOf" srcId="{313A1635-C02D-46D8-8277-E31C032E2376}" destId="{C17571F1-9F7D-4DCE-A929-385F0569804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54B98FE-29B6-45E4-BC2A-38B7E93493C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F8F30DC1-8D6A-4F7B-911A-1E72AA25F53D}">
      <dgm:prSet phldrT="[Text]" custT="1"/>
      <dgm:spPr/>
      <dgm:t>
        <a:bodyPr/>
        <a:lstStyle/>
        <a:p>
          <a:r>
            <a:rPr lang="en-US" sz="1100" dirty="0"/>
            <a:t>Adobe Acrobat Pro / Creative Cloud</a:t>
          </a:r>
        </a:p>
      </dgm:t>
    </dgm:pt>
    <dgm:pt modelId="{DF3C4A3E-442F-4C3F-8F2E-CAD619DE9B43}" type="parTrans" cxnId="{90FD1019-CD06-43ED-9044-2F4B76975A0E}">
      <dgm:prSet/>
      <dgm:spPr/>
      <dgm:t>
        <a:bodyPr/>
        <a:lstStyle/>
        <a:p>
          <a:endParaRPr lang="en-US"/>
        </a:p>
      </dgm:t>
    </dgm:pt>
    <dgm:pt modelId="{D09C533F-3AFD-474E-A595-4A2952BB9819}" type="sibTrans" cxnId="{90FD1019-CD06-43ED-9044-2F4B76975A0E}">
      <dgm:prSet/>
      <dgm:spPr/>
      <dgm:t>
        <a:bodyPr/>
        <a:lstStyle/>
        <a:p>
          <a:endParaRPr lang="en-US"/>
        </a:p>
      </dgm:t>
    </dgm:pt>
    <dgm:pt modelId="{3709BD39-70E0-426F-819A-42065FF809D6}">
      <dgm:prSet phldrT="[Text]" custT="1"/>
      <dgm:spPr/>
      <dgm:t>
        <a:bodyPr/>
        <a:lstStyle/>
        <a:p>
          <a:r>
            <a:rPr lang="en-US" sz="1100" dirty="0"/>
            <a:t>Microsoft Office 365</a:t>
          </a:r>
        </a:p>
      </dgm:t>
    </dgm:pt>
    <dgm:pt modelId="{C12EF1D5-15E9-4136-9C95-89C4461CC697}" type="parTrans" cxnId="{62757CF6-2117-4FDC-A141-68ABB24DE4E8}">
      <dgm:prSet/>
      <dgm:spPr/>
      <dgm:t>
        <a:bodyPr/>
        <a:lstStyle/>
        <a:p>
          <a:endParaRPr lang="en-US"/>
        </a:p>
      </dgm:t>
    </dgm:pt>
    <dgm:pt modelId="{9BF587D7-022B-4877-A7D1-678E7AC27576}" type="sibTrans" cxnId="{62757CF6-2117-4FDC-A141-68ABB24DE4E8}">
      <dgm:prSet/>
      <dgm:spPr/>
      <dgm:t>
        <a:bodyPr/>
        <a:lstStyle/>
        <a:p>
          <a:endParaRPr lang="en-US"/>
        </a:p>
      </dgm:t>
    </dgm:pt>
    <dgm:pt modelId="{01125BB6-5DEA-439A-A1DF-CFAFB10EC144}">
      <dgm:prSet phldrT="[Text]" custT="1"/>
      <dgm:spPr/>
      <dgm:t>
        <a:bodyPr/>
        <a:lstStyle/>
        <a:p>
          <a:r>
            <a:rPr lang="en-US" sz="1100" dirty="0"/>
            <a:t>Great Plains</a:t>
          </a:r>
        </a:p>
      </dgm:t>
    </dgm:pt>
    <dgm:pt modelId="{1E304B70-D7E9-4483-84CB-E62380B91A52}" type="parTrans" cxnId="{D7F8F308-671B-496B-B464-2D4683B40E51}">
      <dgm:prSet/>
      <dgm:spPr/>
      <dgm:t>
        <a:bodyPr/>
        <a:lstStyle/>
        <a:p>
          <a:endParaRPr lang="en-US"/>
        </a:p>
      </dgm:t>
    </dgm:pt>
    <dgm:pt modelId="{48D541B9-3620-41FC-AE3C-B310F8F3B508}" type="sibTrans" cxnId="{D7F8F308-671B-496B-B464-2D4683B40E51}">
      <dgm:prSet/>
      <dgm:spPr/>
      <dgm:t>
        <a:bodyPr/>
        <a:lstStyle/>
        <a:p>
          <a:endParaRPr lang="en-US"/>
        </a:p>
      </dgm:t>
    </dgm:pt>
    <dgm:pt modelId="{7385D023-6E44-4D5A-9FB7-A11DD8B157C9}">
      <dgm:prSet phldrT="[Text]" custT="1"/>
      <dgm:spPr/>
      <dgm:t>
        <a:bodyPr/>
        <a:lstStyle/>
        <a:p>
          <a:r>
            <a:rPr lang="en-US" sz="1100" dirty="0"/>
            <a:t>Donor Direct</a:t>
          </a:r>
        </a:p>
      </dgm:t>
    </dgm:pt>
    <dgm:pt modelId="{E08AD669-93EE-48BC-9875-6C35D210AED2}" type="parTrans" cxnId="{F2B63EE5-ADDC-4209-8C3C-83DE75C1E38C}">
      <dgm:prSet/>
      <dgm:spPr/>
      <dgm:t>
        <a:bodyPr/>
        <a:lstStyle/>
        <a:p>
          <a:endParaRPr lang="en-US"/>
        </a:p>
      </dgm:t>
    </dgm:pt>
    <dgm:pt modelId="{2E127AAB-0726-4FE1-948F-ADE99A0C1161}" type="sibTrans" cxnId="{F2B63EE5-ADDC-4209-8C3C-83DE75C1E38C}">
      <dgm:prSet/>
      <dgm:spPr/>
      <dgm:t>
        <a:bodyPr/>
        <a:lstStyle/>
        <a:p>
          <a:endParaRPr lang="en-US"/>
        </a:p>
      </dgm:t>
    </dgm:pt>
    <dgm:pt modelId="{BC57180D-97C2-4E08-B440-DE50CD0DF520}">
      <dgm:prSet phldrT="[Text]" custT="1"/>
      <dgm:spPr/>
      <dgm:t>
        <a:bodyPr/>
        <a:lstStyle/>
        <a:p>
          <a:r>
            <a:rPr lang="en-US" sz="1100" dirty="0"/>
            <a:t>Integration</a:t>
          </a:r>
        </a:p>
      </dgm:t>
    </dgm:pt>
    <dgm:pt modelId="{C11BCA53-9E54-4757-A22B-E93CC4904625}" type="parTrans" cxnId="{B958E5E7-C001-4A08-A2B1-35DE7990ED88}">
      <dgm:prSet/>
      <dgm:spPr/>
      <dgm:t>
        <a:bodyPr/>
        <a:lstStyle/>
        <a:p>
          <a:endParaRPr lang="en-US"/>
        </a:p>
      </dgm:t>
    </dgm:pt>
    <dgm:pt modelId="{A1B2FC14-F7F1-474B-ADFD-55C20D36202F}" type="sibTrans" cxnId="{B958E5E7-C001-4A08-A2B1-35DE7990ED88}">
      <dgm:prSet/>
      <dgm:spPr/>
      <dgm:t>
        <a:bodyPr/>
        <a:lstStyle/>
        <a:p>
          <a:endParaRPr lang="en-US"/>
        </a:p>
      </dgm:t>
    </dgm:pt>
    <dgm:pt modelId="{BF4EEBD5-C6F8-4BFF-B44D-09D24B19C42D}">
      <dgm:prSet phldrT="[Text]" custT="1"/>
      <dgm:spPr/>
      <dgm:t>
        <a:bodyPr/>
        <a:lstStyle/>
        <a:p>
          <a:r>
            <a:rPr lang="en-US" sz="1100" dirty="0"/>
            <a:t>Endpoint Devices (e.g., laptops, desktops, handhelds)</a:t>
          </a:r>
        </a:p>
      </dgm:t>
    </dgm:pt>
    <dgm:pt modelId="{3D37D645-64A6-4F29-BEB6-D018B6E7784E}" type="parTrans" cxnId="{ABA7D170-A010-4146-B38E-E2DDB1AE06D4}">
      <dgm:prSet/>
      <dgm:spPr/>
      <dgm:t>
        <a:bodyPr/>
        <a:lstStyle/>
        <a:p>
          <a:endParaRPr lang="en-US"/>
        </a:p>
      </dgm:t>
    </dgm:pt>
    <dgm:pt modelId="{9BC68E99-E8B2-4E01-888D-A8913BD7668A}" type="sibTrans" cxnId="{ABA7D170-A010-4146-B38E-E2DDB1AE06D4}">
      <dgm:prSet/>
      <dgm:spPr/>
      <dgm:t>
        <a:bodyPr/>
        <a:lstStyle/>
        <a:p>
          <a:endParaRPr lang="en-US"/>
        </a:p>
      </dgm:t>
    </dgm:pt>
    <dgm:pt modelId="{41555C0E-D76D-4FDE-B170-EDA2CF81B0B6}">
      <dgm:prSet phldrT="[Text]" custT="1"/>
      <dgm:spPr/>
      <dgm:t>
        <a:bodyPr/>
        <a:lstStyle/>
        <a:p>
          <a:r>
            <a:rPr lang="en-US" sz="1100" dirty="0"/>
            <a:t>Collective buying power with centralized purchasing, Pro = $10.55/month/user; Creative Cloud $29.46/month/user</a:t>
          </a:r>
        </a:p>
      </dgm:t>
    </dgm:pt>
    <dgm:pt modelId="{8A73056C-C8FF-460F-AD9E-5534F617F1D9}" type="parTrans" cxnId="{FE3FA7E5-F282-45EA-8539-372CD68017CB}">
      <dgm:prSet/>
      <dgm:spPr/>
      <dgm:t>
        <a:bodyPr/>
        <a:lstStyle/>
        <a:p>
          <a:endParaRPr lang="en-US"/>
        </a:p>
      </dgm:t>
    </dgm:pt>
    <dgm:pt modelId="{E5B98605-CFB2-4126-BA6D-81BF4AD52223}" type="sibTrans" cxnId="{FE3FA7E5-F282-45EA-8539-372CD68017CB}">
      <dgm:prSet/>
      <dgm:spPr/>
      <dgm:t>
        <a:bodyPr/>
        <a:lstStyle/>
        <a:p>
          <a:endParaRPr lang="en-US"/>
        </a:p>
      </dgm:t>
    </dgm:pt>
    <dgm:pt modelId="{B692D4C7-9145-4B7C-80AB-BEE4027EB37D}">
      <dgm:prSet phldrT="[Text]" custT="1"/>
      <dgm:spPr/>
      <dgm:t>
        <a:bodyPr/>
        <a:lstStyle/>
        <a:p>
          <a:r>
            <a:rPr lang="en-US" sz="1100" dirty="0"/>
            <a:t>GCFA will pass through all costs for Microsoft 365 software that Client selects through Client’s Microsoft Office account billed to GCFA.</a:t>
          </a:r>
        </a:p>
      </dgm:t>
    </dgm:pt>
    <dgm:pt modelId="{C069D12B-33A6-4AA4-B183-0FD43C03653F}" type="parTrans" cxnId="{57D8A6A8-3C26-44EC-A9CB-B7E4E306F3CA}">
      <dgm:prSet/>
      <dgm:spPr/>
      <dgm:t>
        <a:bodyPr/>
        <a:lstStyle/>
        <a:p>
          <a:endParaRPr lang="en-US"/>
        </a:p>
      </dgm:t>
    </dgm:pt>
    <dgm:pt modelId="{F22654E4-96D6-4C3A-B1D6-3E2B7908A24F}" type="sibTrans" cxnId="{57D8A6A8-3C26-44EC-A9CB-B7E4E306F3CA}">
      <dgm:prSet/>
      <dgm:spPr/>
      <dgm:t>
        <a:bodyPr/>
        <a:lstStyle/>
        <a:p>
          <a:endParaRPr lang="en-US"/>
        </a:p>
      </dgm:t>
    </dgm:pt>
    <dgm:pt modelId="{0F780B9E-3D0A-4DAA-A0F6-4E401E1FE414}">
      <dgm:prSet phldrT="[Text]" custT="1"/>
      <dgm:spPr/>
      <dgm:t>
        <a:bodyPr/>
        <a:lstStyle/>
        <a:p>
          <a:r>
            <a:rPr lang="en-US" sz="1100" dirty="0"/>
            <a:t>Hosted finance and accounting platform.  Access to system experts.</a:t>
          </a:r>
        </a:p>
      </dgm:t>
    </dgm:pt>
    <dgm:pt modelId="{712D375C-FA02-4F27-ACEE-8529694B4BB7}" type="parTrans" cxnId="{5F1EEA46-722D-40DF-A379-13570B0B3AD5}">
      <dgm:prSet/>
      <dgm:spPr/>
      <dgm:t>
        <a:bodyPr/>
        <a:lstStyle/>
        <a:p>
          <a:endParaRPr lang="en-US"/>
        </a:p>
      </dgm:t>
    </dgm:pt>
    <dgm:pt modelId="{B9C9529C-93AE-4472-9408-6FBC0EECEF9D}" type="sibTrans" cxnId="{5F1EEA46-722D-40DF-A379-13570B0B3AD5}">
      <dgm:prSet/>
      <dgm:spPr/>
      <dgm:t>
        <a:bodyPr/>
        <a:lstStyle/>
        <a:p>
          <a:endParaRPr lang="en-US"/>
        </a:p>
      </dgm:t>
    </dgm:pt>
    <dgm:pt modelId="{68969E9B-13A5-4DD9-B041-274C9E448124}">
      <dgm:prSet phldrT="[Text]" custT="1"/>
      <dgm:spPr/>
      <dgm:t>
        <a:bodyPr/>
        <a:lstStyle/>
        <a:p>
          <a:r>
            <a:rPr lang="en-US" sz="1100" dirty="0"/>
            <a:t>Hosted CRM and donor management system.  Access to system experts.</a:t>
          </a:r>
        </a:p>
      </dgm:t>
    </dgm:pt>
    <dgm:pt modelId="{CCFC6D35-8DE5-458E-AF2A-73FDD8799BF0}" type="parTrans" cxnId="{31F4DBDA-A272-41C2-86F9-920CCEA92299}">
      <dgm:prSet/>
      <dgm:spPr/>
      <dgm:t>
        <a:bodyPr/>
        <a:lstStyle/>
        <a:p>
          <a:endParaRPr lang="en-US"/>
        </a:p>
      </dgm:t>
    </dgm:pt>
    <dgm:pt modelId="{AA0D3508-75E5-4FFA-9836-1C311C96AC1E}" type="sibTrans" cxnId="{31F4DBDA-A272-41C2-86F9-920CCEA92299}">
      <dgm:prSet/>
      <dgm:spPr/>
      <dgm:t>
        <a:bodyPr/>
        <a:lstStyle/>
        <a:p>
          <a:endParaRPr lang="en-US"/>
        </a:p>
      </dgm:t>
    </dgm:pt>
    <dgm:pt modelId="{E089ADF6-3C5B-4377-B44D-ABDE4AA33C22}">
      <dgm:prSet phldrT="[Text]" custT="1"/>
      <dgm:spPr/>
      <dgm:t>
        <a:bodyPr/>
        <a:lstStyle/>
        <a:p>
          <a:r>
            <a:rPr lang="en-US" sz="1100" dirty="0"/>
            <a:t>Secure two-way integration capabilities between systems and organizations.</a:t>
          </a:r>
        </a:p>
      </dgm:t>
    </dgm:pt>
    <dgm:pt modelId="{8C93AE2C-6998-4D5D-96E5-364EFE141994}" type="parTrans" cxnId="{B74C6CCF-018A-4587-8D9E-091027438A74}">
      <dgm:prSet/>
      <dgm:spPr/>
      <dgm:t>
        <a:bodyPr/>
        <a:lstStyle/>
        <a:p>
          <a:endParaRPr lang="en-US"/>
        </a:p>
      </dgm:t>
    </dgm:pt>
    <dgm:pt modelId="{58A7F573-69FF-4DE8-A9E2-84C405932452}" type="sibTrans" cxnId="{B74C6CCF-018A-4587-8D9E-091027438A74}">
      <dgm:prSet/>
      <dgm:spPr/>
      <dgm:t>
        <a:bodyPr/>
        <a:lstStyle/>
        <a:p>
          <a:endParaRPr lang="en-US"/>
        </a:p>
      </dgm:t>
    </dgm:pt>
    <dgm:pt modelId="{6E3A183E-9691-41AE-B00B-33A2C464BFDD}">
      <dgm:prSet phldrT="[Text]" custT="1"/>
      <dgm:spPr/>
      <dgm:t>
        <a:bodyPr/>
        <a:lstStyle/>
        <a:p>
          <a:r>
            <a:rPr lang="en-US" sz="1100" dirty="0"/>
            <a:t>Connective buying power via resellers Dell and Ingram Micro.</a:t>
          </a:r>
        </a:p>
      </dgm:t>
    </dgm:pt>
    <dgm:pt modelId="{7729037E-67C5-46C3-BFDA-2A84BEEBFCEF}" type="parTrans" cxnId="{4D1E5AA6-6C3C-4450-8A0C-362BC06E95AB}">
      <dgm:prSet/>
      <dgm:spPr/>
      <dgm:t>
        <a:bodyPr/>
        <a:lstStyle/>
        <a:p>
          <a:endParaRPr lang="en-US"/>
        </a:p>
      </dgm:t>
    </dgm:pt>
    <dgm:pt modelId="{52B71D58-7D67-4949-8DDE-029F2CC9DA2B}" type="sibTrans" cxnId="{4D1E5AA6-6C3C-4450-8A0C-362BC06E95AB}">
      <dgm:prSet/>
      <dgm:spPr/>
      <dgm:t>
        <a:bodyPr/>
        <a:lstStyle/>
        <a:p>
          <a:endParaRPr lang="en-US"/>
        </a:p>
      </dgm:t>
    </dgm:pt>
    <dgm:pt modelId="{A953DB06-FE96-4DA8-AE05-37E61EE9CFA1}" type="pres">
      <dgm:prSet presAssocID="{C54B98FE-29B6-45E4-BC2A-38B7E93493CC}" presName="Name0" presStyleCnt="0">
        <dgm:presLayoutVars>
          <dgm:dir/>
          <dgm:animLvl val="lvl"/>
          <dgm:resizeHandles val="exact"/>
        </dgm:presLayoutVars>
      </dgm:prSet>
      <dgm:spPr/>
    </dgm:pt>
    <dgm:pt modelId="{109BDEF5-07E0-45FF-BBF2-191D1827721D}" type="pres">
      <dgm:prSet presAssocID="{F8F30DC1-8D6A-4F7B-911A-1E72AA25F53D}" presName="linNode" presStyleCnt="0"/>
      <dgm:spPr/>
    </dgm:pt>
    <dgm:pt modelId="{A8633C74-585B-4D74-B474-CB08601BE5C9}" type="pres">
      <dgm:prSet presAssocID="{F8F30DC1-8D6A-4F7B-911A-1E72AA25F53D}" presName="parentText" presStyleLbl="node1" presStyleIdx="0" presStyleCnt="6" custScaleX="64151">
        <dgm:presLayoutVars>
          <dgm:chMax val="1"/>
          <dgm:bulletEnabled val="1"/>
        </dgm:presLayoutVars>
      </dgm:prSet>
      <dgm:spPr/>
    </dgm:pt>
    <dgm:pt modelId="{220F5781-B59D-458A-8762-A8078934F7AE}" type="pres">
      <dgm:prSet presAssocID="{F8F30DC1-8D6A-4F7B-911A-1E72AA25F53D}" presName="descendantText" presStyleLbl="alignAccFollowNode1" presStyleIdx="0" presStyleCnt="6">
        <dgm:presLayoutVars>
          <dgm:bulletEnabled val="1"/>
        </dgm:presLayoutVars>
      </dgm:prSet>
      <dgm:spPr/>
    </dgm:pt>
    <dgm:pt modelId="{BD495363-23D0-415B-A058-18C6D04E9116}" type="pres">
      <dgm:prSet presAssocID="{D09C533F-3AFD-474E-A595-4A2952BB9819}" presName="sp" presStyleCnt="0"/>
      <dgm:spPr/>
    </dgm:pt>
    <dgm:pt modelId="{6E3D2C41-7EDF-4905-BB23-50A6A0BA5920}" type="pres">
      <dgm:prSet presAssocID="{3709BD39-70E0-426F-819A-42065FF809D6}" presName="linNode" presStyleCnt="0"/>
      <dgm:spPr/>
    </dgm:pt>
    <dgm:pt modelId="{04B1E278-54A7-475E-AC59-DB0BF2525719}" type="pres">
      <dgm:prSet presAssocID="{3709BD39-70E0-426F-819A-42065FF809D6}" presName="parentText" presStyleLbl="node1" presStyleIdx="1" presStyleCnt="6" custScaleX="64151">
        <dgm:presLayoutVars>
          <dgm:chMax val="1"/>
          <dgm:bulletEnabled val="1"/>
        </dgm:presLayoutVars>
      </dgm:prSet>
      <dgm:spPr/>
    </dgm:pt>
    <dgm:pt modelId="{34FD90D1-6D6F-4047-8C37-71AFD5676BAA}" type="pres">
      <dgm:prSet presAssocID="{3709BD39-70E0-426F-819A-42065FF809D6}" presName="descendantText" presStyleLbl="alignAccFollowNode1" presStyleIdx="1" presStyleCnt="6">
        <dgm:presLayoutVars>
          <dgm:bulletEnabled val="1"/>
        </dgm:presLayoutVars>
      </dgm:prSet>
      <dgm:spPr/>
    </dgm:pt>
    <dgm:pt modelId="{782D3534-ED68-402F-9921-E37CA6B14EDE}" type="pres">
      <dgm:prSet presAssocID="{9BF587D7-022B-4877-A7D1-678E7AC27576}" presName="sp" presStyleCnt="0"/>
      <dgm:spPr/>
    </dgm:pt>
    <dgm:pt modelId="{97F1D1D3-0768-4BE4-AFE2-CF688C6152DF}" type="pres">
      <dgm:prSet presAssocID="{01125BB6-5DEA-439A-A1DF-CFAFB10EC144}" presName="linNode" presStyleCnt="0"/>
      <dgm:spPr/>
    </dgm:pt>
    <dgm:pt modelId="{CCB1A154-9395-437B-846A-F05C4D12B3D7}" type="pres">
      <dgm:prSet presAssocID="{01125BB6-5DEA-439A-A1DF-CFAFB10EC144}" presName="parentText" presStyleLbl="node1" presStyleIdx="2" presStyleCnt="6" custScaleX="64151">
        <dgm:presLayoutVars>
          <dgm:chMax val="1"/>
          <dgm:bulletEnabled val="1"/>
        </dgm:presLayoutVars>
      </dgm:prSet>
      <dgm:spPr/>
    </dgm:pt>
    <dgm:pt modelId="{1C35F8AB-BA25-47EB-A78F-AFC098A5F5E5}" type="pres">
      <dgm:prSet presAssocID="{01125BB6-5DEA-439A-A1DF-CFAFB10EC144}" presName="descendantText" presStyleLbl="alignAccFollowNode1" presStyleIdx="2" presStyleCnt="6">
        <dgm:presLayoutVars>
          <dgm:bulletEnabled val="1"/>
        </dgm:presLayoutVars>
      </dgm:prSet>
      <dgm:spPr/>
    </dgm:pt>
    <dgm:pt modelId="{BB6EC528-389E-4317-AF0E-95CDEE972333}" type="pres">
      <dgm:prSet presAssocID="{48D541B9-3620-41FC-AE3C-B310F8F3B508}" presName="sp" presStyleCnt="0"/>
      <dgm:spPr/>
    </dgm:pt>
    <dgm:pt modelId="{F782B56E-E1AF-47B8-871E-DA5F212C2189}" type="pres">
      <dgm:prSet presAssocID="{7385D023-6E44-4D5A-9FB7-A11DD8B157C9}" presName="linNode" presStyleCnt="0"/>
      <dgm:spPr/>
    </dgm:pt>
    <dgm:pt modelId="{96B5C7DC-7518-4E3D-A28B-B1DFD84380C1}" type="pres">
      <dgm:prSet presAssocID="{7385D023-6E44-4D5A-9FB7-A11DD8B157C9}" presName="parentText" presStyleLbl="node1" presStyleIdx="3" presStyleCnt="6" custScaleX="64151">
        <dgm:presLayoutVars>
          <dgm:chMax val="1"/>
          <dgm:bulletEnabled val="1"/>
        </dgm:presLayoutVars>
      </dgm:prSet>
      <dgm:spPr/>
    </dgm:pt>
    <dgm:pt modelId="{41EE20BD-9698-4CEA-BF36-2B3472BC8B69}" type="pres">
      <dgm:prSet presAssocID="{7385D023-6E44-4D5A-9FB7-A11DD8B157C9}" presName="descendantText" presStyleLbl="alignAccFollowNode1" presStyleIdx="3" presStyleCnt="6">
        <dgm:presLayoutVars>
          <dgm:bulletEnabled val="1"/>
        </dgm:presLayoutVars>
      </dgm:prSet>
      <dgm:spPr/>
    </dgm:pt>
    <dgm:pt modelId="{B85B4E63-C11C-4F8E-8B16-7139A7F4816E}" type="pres">
      <dgm:prSet presAssocID="{2E127AAB-0726-4FE1-948F-ADE99A0C1161}" presName="sp" presStyleCnt="0"/>
      <dgm:spPr/>
    </dgm:pt>
    <dgm:pt modelId="{90F8FB67-EF7F-4B91-A353-84B58D308C9D}" type="pres">
      <dgm:prSet presAssocID="{BC57180D-97C2-4E08-B440-DE50CD0DF520}" presName="linNode" presStyleCnt="0"/>
      <dgm:spPr/>
    </dgm:pt>
    <dgm:pt modelId="{CBCBAD1D-6787-4EF9-B60C-1D6667688026}" type="pres">
      <dgm:prSet presAssocID="{BC57180D-97C2-4E08-B440-DE50CD0DF520}" presName="parentText" presStyleLbl="node1" presStyleIdx="4" presStyleCnt="6" custScaleX="64151">
        <dgm:presLayoutVars>
          <dgm:chMax val="1"/>
          <dgm:bulletEnabled val="1"/>
        </dgm:presLayoutVars>
      </dgm:prSet>
      <dgm:spPr/>
    </dgm:pt>
    <dgm:pt modelId="{331F8BB6-D8EA-43A1-BBE3-0F64E17EA61C}" type="pres">
      <dgm:prSet presAssocID="{BC57180D-97C2-4E08-B440-DE50CD0DF520}" presName="descendantText" presStyleLbl="alignAccFollowNode1" presStyleIdx="4" presStyleCnt="6">
        <dgm:presLayoutVars>
          <dgm:bulletEnabled val="1"/>
        </dgm:presLayoutVars>
      </dgm:prSet>
      <dgm:spPr/>
    </dgm:pt>
    <dgm:pt modelId="{6D151D56-EDFD-4529-8957-374FB0EBED48}" type="pres">
      <dgm:prSet presAssocID="{A1B2FC14-F7F1-474B-ADFD-55C20D36202F}" presName="sp" presStyleCnt="0"/>
      <dgm:spPr/>
    </dgm:pt>
    <dgm:pt modelId="{DBDE9BFE-5F7E-4111-8BAB-B00B4E2204D5}" type="pres">
      <dgm:prSet presAssocID="{BF4EEBD5-C6F8-4BFF-B44D-09D24B19C42D}" presName="linNode" presStyleCnt="0"/>
      <dgm:spPr/>
    </dgm:pt>
    <dgm:pt modelId="{381804BC-FB54-423E-9964-CD952F311DDA}" type="pres">
      <dgm:prSet presAssocID="{BF4EEBD5-C6F8-4BFF-B44D-09D24B19C42D}" presName="parentText" presStyleLbl="node1" presStyleIdx="5" presStyleCnt="6" custScaleX="64151">
        <dgm:presLayoutVars>
          <dgm:chMax val="1"/>
          <dgm:bulletEnabled val="1"/>
        </dgm:presLayoutVars>
      </dgm:prSet>
      <dgm:spPr/>
    </dgm:pt>
    <dgm:pt modelId="{1C6A6138-4D55-43B5-BDD4-FFE03D2D89F9}" type="pres">
      <dgm:prSet presAssocID="{BF4EEBD5-C6F8-4BFF-B44D-09D24B19C42D}" presName="descendantText" presStyleLbl="alignAccFollowNode1" presStyleIdx="5" presStyleCnt="6">
        <dgm:presLayoutVars>
          <dgm:bulletEnabled val="1"/>
        </dgm:presLayoutVars>
      </dgm:prSet>
      <dgm:spPr/>
    </dgm:pt>
  </dgm:ptLst>
  <dgm:cxnLst>
    <dgm:cxn modelId="{D7F8F308-671B-496B-B464-2D4683B40E51}" srcId="{C54B98FE-29B6-45E4-BC2A-38B7E93493CC}" destId="{01125BB6-5DEA-439A-A1DF-CFAFB10EC144}" srcOrd="2" destOrd="0" parTransId="{1E304B70-D7E9-4483-84CB-E62380B91A52}" sibTransId="{48D541B9-3620-41FC-AE3C-B310F8F3B508}"/>
    <dgm:cxn modelId="{90FD1019-CD06-43ED-9044-2F4B76975A0E}" srcId="{C54B98FE-29B6-45E4-BC2A-38B7E93493CC}" destId="{F8F30DC1-8D6A-4F7B-911A-1E72AA25F53D}" srcOrd="0" destOrd="0" parTransId="{DF3C4A3E-442F-4C3F-8F2E-CAD619DE9B43}" sibTransId="{D09C533F-3AFD-474E-A595-4A2952BB9819}"/>
    <dgm:cxn modelId="{2072DA2D-FB45-4D20-87E1-C035517E648E}" type="presOf" srcId="{68969E9B-13A5-4DD9-B041-274C9E448124}" destId="{41EE20BD-9698-4CEA-BF36-2B3472BC8B69}" srcOrd="0" destOrd="0" presId="urn:microsoft.com/office/officeart/2005/8/layout/vList5"/>
    <dgm:cxn modelId="{772A0736-EC01-418F-BB90-FC0699EBFE07}" type="presOf" srcId="{3709BD39-70E0-426F-819A-42065FF809D6}" destId="{04B1E278-54A7-475E-AC59-DB0BF2525719}" srcOrd="0" destOrd="0" presId="urn:microsoft.com/office/officeart/2005/8/layout/vList5"/>
    <dgm:cxn modelId="{24455C40-E99C-456B-BF1B-8CF21F28B72C}" type="presOf" srcId="{B692D4C7-9145-4B7C-80AB-BEE4027EB37D}" destId="{34FD90D1-6D6F-4047-8C37-71AFD5676BAA}" srcOrd="0" destOrd="0" presId="urn:microsoft.com/office/officeart/2005/8/layout/vList5"/>
    <dgm:cxn modelId="{23D2DD5C-C93D-402E-BB79-C3DC8FB610DB}" type="presOf" srcId="{F8F30DC1-8D6A-4F7B-911A-1E72AA25F53D}" destId="{A8633C74-585B-4D74-B474-CB08601BE5C9}" srcOrd="0" destOrd="0" presId="urn:microsoft.com/office/officeart/2005/8/layout/vList5"/>
    <dgm:cxn modelId="{AAE0905F-B723-4C2B-9B4F-98C8555DCF38}" type="presOf" srcId="{01125BB6-5DEA-439A-A1DF-CFAFB10EC144}" destId="{CCB1A154-9395-437B-846A-F05C4D12B3D7}" srcOrd="0" destOrd="0" presId="urn:microsoft.com/office/officeart/2005/8/layout/vList5"/>
    <dgm:cxn modelId="{A9652A60-9929-4110-A5A7-541B757401DB}" type="presOf" srcId="{C54B98FE-29B6-45E4-BC2A-38B7E93493CC}" destId="{A953DB06-FE96-4DA8-AE05-37E61EE9CFA1}" srcOrd="0" destOrd="0" presId="urn:microsoft.com/office/officeart/2005/8/layout/vList5"/>
    <dgm:cxn modelId="{5F1EEA46-722D-40DF-A379-13570B0B3AD5}" srcId="{01125BB6-5DEA-439A-A1DF-CFAFB10EC144}" destId="{0F780B9E-3D0A-4DAA-A0F6-4E401E1FE414}" srcOrd="0" destOrd="0" parTransId="{712D375C-FA02-4F27-ACEE-8529694B4BB7}" sibTransId="{B9C9529C-93AE-4472-9408-6FBC0EECEF9D}"/>
    <dgm:cxn modelId="{ABA7D170-A010-4146-B38E-E2DDB1AE06D4}" srcId="{C54B98FE-29B6-45E4-BC2A-38B7E93493CC}" destId="{BF4EEBD5-C6F8-4BFF-B44D-09D24B19C42D}" srcOrd="5" destOrd="0" parTransId="{3D37D645-64A6-4F29-BEB6-D018B6E7784E}" sibTransId="{9BC68E99-E8B2-4E01-888D-A8913BD7668A}"/>
    <dgm:cxn modelId="{4FD54454-BE87-40B7-993D-D965E48058FA}" type="presOf" srcId="{0F780B9E-3D0A-4DAA-A0F6-4E401E1FE414}" destId="{1C35F8AB-BA25-47EB-A78F-AFC098A5F5E5}" srcOrd="0" destOrd="0" presId="urn:microsoft.com/office/officeart/2005/8/layout/vList5"/>
    <dgm:cxn modelId="{B94EC356-12D8-4B39-BD2D-3BEA5EF3E124}" type="presOf" srcId="{7385D023-6E44-4D5A-9FB7-A11DD8B157C9}" destId="{96B5C7DC-7518-4E3D-A28B-B1DFD84380C1}" srcOrd="0" destOrd="0" presId="urn:microsoft.com/office/officeart/2005/8/layout/vList5"/>
    <dgm:cxn modelId="{EE051D7B-D7D7-4EF1-B14E-91F2519AD666}" type="presOf" srcId="{BC57180D-97C2-4E08-B440-DE50CD0DF520}" destId="{CBCBAD1D-6787-4EF9-B60C-1D6667688026}" srcOrd="0" destOrd="0" presId="urn:microsoft.com/office/officeart/2005/8/layout/vList5"/>
    <dgm:cxn modelId="{442DC38A-DE76-433D-BFE1-54DB37C31B41}" type="presOf" srcId="{BF4EEBD5-C6F8-4BFF-B44D-09D24B19C42D}" destId="{381804BC-FB54-423E-9964-CD952F311DDA}" srcOrd="0" destOrd="0" presId="urn:microsoft.com/office/officeart/2005/8/layout/vList5"/>
    <dgm:cxn modelId="{9DF8889E-B7D9-414D-9030-DC8390BD513B}" type="presOf" srcId="{E089ADF6-3C5B-4377-B44D-ABDE4AA33C22}" destId="{331F8BB6-D8EA-43A1-BBE3-0F64E17EA61C}" srcOrd="0" destOrd="0" presId="urn:microsoft.com/office/officeart/2005/8/layout/vList5"/>
    <dgm:cxn modelId="{4D1E5AA6-6C3C-4450-8A0C-362BC06E95AB}" srcId="{BF4EEBD5-C6F8-4BFF-B44D-09D24B19C42D}" destId="{6E3A183E-9691-41AE-B00B-33A2C464BFDD}" srcOrd="0" destOrd="0" parTransId="{7729037E-67C5-46C3-BFDA-2A84BEEBFCEF}" sibTransId="{52B71D58-7D67-4949-8DDE-029F2CC9DA2B}"/>
    <dgm:cxn modelId="{57D8A6A8-3C26-44EC-A9CB-B7E4E306F3CA}" srcId="{3709BD39-70E0-426F-819A-42065FF809D6}" destId="{B692D4C7-9145-4B7C-80AB-BEE4027EB37D}" srcOrd="0" destOrd="0" parTransId="{C069D12B-33A6-4AA4-B183-0FD43C03653F}" sibTransId="{F22654E4-96D6-4C3A-B1D6-3E2B7908A24F}"/>
    <dgm:cxn modelId="{B74C6CCF-018A-4587-8D9E-091027438A74}" srcId="{BC57180D-97C2-4E08-B440-DE50CD0DF520}" destId="{E089ADF6-3C5B-4377-B44D-ABDE4AA33C22}" srcOrd="0" destOrd="0" parTransId="{8C93AE2C-6998-4D5D-96E5-364EFE141994}" sibTransId="{58A7F573-69FF-4DE8-A9E2-84C405932452}"/>
    <dgm:cxn modelId="{31F4DBDA-A272-41C2-86F9-920CCEA92299}" srcId="{7385D023-6E44-4D5A-9FB7-A11DD8B157C9}" destId="{68969E9B-13A5-4DD9-B041-274C9E448124}" srcOrd="0" destOrd="0" parTransId="{CCFC6D35-8DE5-458E-AF2A-73FDD8799BF0}" sibTransId="{AA0D3508-75E5-4FFA-9836-1C311C96AC1E}"/>
    <dgm:cxn modelId="{F2B63EE5-ADDC-4209-8C3C-83DE75C1E38C}" srcId="{C54B98FE-29B6-45E4-BC2A-38B7E93493CC}" destId="{7385D023-6E44-4D5A-9FB7-A11DD8B157C9}" srcOrd="3" destOrd="0" parTransId="{E08AD669-93EE-48BC-9875-6C35D210AED2}" sibTransId="{2E127AAB-0726-4FE1-948F-ADE99A0C1161}"/>
    <dgm:cxn modelId="{FE3FA7E5-F282-45EA-8539-372CD68017CB}" srcId="{F8F30DC1-8D6A-4F7B-911A-1E72AA25F53D}" destId="{41555C0E-D76D-4FDE-B170-EDA2CF81B0B6}" srcOrd="0" destOrd="0" parTransId="{8A73056C-C8FF-460F-AD9E-5534F617F1D9}" sibTransId="{E5B98605-CFB2-4126-BA6D-81BF4AD52223}"/>
    <dgm:cxn modelId="{B958E5E7-C001-4A08-A2B1-35DE7990ED88}" srcId="{C54B98FE-29B6-45E4-BC2A-38B7E93493CC}" destId="{BC57180D-97C2-4E08-B440-DE50CD0DF520}" srcOrd="4" destOrd="0" parTransId="{C11BCA53-9E54-4757-A22B-E93CC4904625}" sibTransId="{A1B2FC14-F7F1-474B-ADFD-55C20D36202F}"/>
    <dgm:cxn modelId="{D800F6EF-092A-4382-B1FE-B6EAA588D033}" type="presOf" srcId="{6E3A183E-9691-41AE-B00B-33A2C464BFDD}" destId="{1C6A6138-4D55-43B5-BDD4-FFE03D2D89F9}" srcOrd="0" destOrd="0" presId="urn:microsoft.com/office/officeart/2005/8/layout/vList5"/>
    <dgm:cxn modelId="{62757CF6-2117-4FDC-A141-68ABB24DE4E8}" srcId="{C54B98FE-29B6-45E4-BC2A-38B7E93493CC}" destId="{3709BD39-70E0-426F-819A-42065FF809D6}" srcOrd="1" destOrd="0" parTransId="{C12EF1D5-15E9-4136-9C95-89C4461CC697}" sibTransId="{9BF587D7-022B-4877-A7D1-678E7AC27576}"/>
    <dgm:cxn modelId="{6C5303FD-7C95-4CE4-802C-5B570DCCB4F8}" type="presOf" srcId="{41555C0E-D76D-4FDE-B170-EDA2CF81B0B6}" destId="{220F5781-B59D-458A-8762-A8078934F7AE}" srcOrd="0" destOrd="0" presId="urn:microsoft.com/office/officeart/2005/8/layout/vList5"/>
    <dgm:cxn modelId="{86838CAC-11E3-4806-87F6-9C91A606D497}" type="presParOf" srcId="{A953DB06-FE96-4DA8-AE05-37E61EE9CFA1}" destId="{109BDEF5-07E0-45FF-BBF2-191D1827721D}" srcOrd="0" destOrd="0" presId="urn:microsoft.com/office/officeart/2005/8/layout/vList5"/>
    <dgm:cxn modelId="{D7CCA958-266A-4FC2-8456-4EDC0BDB601D}" type="presParOf" srcId="{109BDEF5-07E0-45FF-BBF2-191D1827721D}" destId="{A8633C74-585B-4D74-B474-CB08601BE5C9}" srcOrd="0" destOrd="0" presId="urn:microsoft.com/office/officeart/2005/8/layout/vList5"/>
    <dgm:cxn modelId="{BCC93D8A-41C7-4280-81AA-BD047648546E}" type="presParOf" srcId="{109BDEF5-07E0-45FF-BBF2-191D1827721D}" destId="{220F5781-B59D-458A-8762-A8078934F7AE}" srcOrd="1" destOrd="0" presId="urn:microsoft.com/office/officeart/2005/8/layout/vList5"/>
    <dgm:cxn modelId="{BA5ACB9B-AC74-447B-8931-5D5C4914DA72}" type="presParOf" srcId="{A953DB06-FE96-4DA8-AE05-37E61EE9CFA1}" destId="{BD495363-23D0-415B-A058-18C6D04E9116}" srcOrd="1" destOrd="0" presId="urn:microsoft.com/office/officeart/2005/8/layout/vList5"/>
    <dgm:cxn modelId="{D7013CB1-9BFC-4C11-AD25-37DB0188B0FA}" type="presParOf" srcId="{A953DB06-FE96-4DA8-AE05-37E61EE9CFA1}" destId="{6E3D2C41-7EDF-4905-BB23-50A6A0BA5920}" srcOrd="2" destOrd="0" presId="urn:microsoft.com/office/officeart/2005/8/layout/vList5"/>
    <dgm:cxn modelId="{9466BC6F-CFC2-47BB-8A58-3D1766FCA4D6}" type="presParOf" srcId="{6E3D2C41-7EDF-4905-BB23-50A6A0BA5920}" destId="{04B1E278-54A7-475E-AC59-DB0BF2525719}" srcOrd="0" destOrd="0" presId="urn:microsoft.com/office/officeart/2005/8/layout/vList5"/>
    <dgm:cxn modelId="{043A2D73-6724-4595-BF52-A67FA07C56B3}" type="presParOf" srcId="{6E3D2C41-7EDF-4905-BB23-50A6A0BA5920}" destId="{34FD90D1-6D6F-4047-8C37-71AFD5676BAA}" srcOrd="1" destOrd="0" presId="urn:microsoft.com/office/officeart/2005/8/layout/vList5"/>
    <dgm:cxn modelId="{974733E2-BEAB-4128-87B0-C039E58EAD15}" type="presParOf" srcId="{A953DB06-FE96-4DA8-AE05-37E61EE9CFA1}" destId="{782D3534-ED68-402F-9921-E37CA6B14EDE}" srcOrd="3" destOrd="0" presId="urn:microsoft.com/office/officeart/2005/8/layout/vList5"/>
    <dgm:cxn modelId="{287254EA-718E-48A1-8BE7-EE2D70FADB2B}" type="presParOf" srcId="{A953DB06-FE96-4DA8-AE05-37E61EE9CFA1}" destId="{97F1D1D3-0768-4BE4-AFE2-CF688C6152DF}" srcOrd="4" destOrd="0" presId="urn:microsoft.com/office/officeart/2005/8/layout/vList5"/>
    <dgm:cxn modelId="{FE8365C2-C7B4-481D-837D-745E0D2F715A}" type="presParOf" srcId="{97F1D1D3-0768-4BE4-AFE2-CF688C6152DF}" destId="{CCB1A154-9395-437B-846A-F05C4D12B3D7}" srcOrd="0" destOrd="0" presId="urn:microsoft.com/office/officeart/2005/8/layout/vList5"/>
    <dgm:cxn modelId="{27BE836D-E4B9-41F4-AF46-2EE8C0A1B6EC}" type="presParOf" srcId="{97F1D1D3-0768-4BE4-AFE2-CF688C6152DF}" destId="{1C35F8AB-BA25-47EB-A78F-AFC098A5F5E5}" srcOrd="1" destOrd="0" presId="urn:microsoft.com/office/officeart/2005/8/layout/vList5"/>
    <dgm:cxn modelId="{ACD2D795-0891-4C1D-BD46-539E0DE207EB}" type="presParOf" srcId="{A953DB06-FE96-4DA8-AE05-37E61EE9CFA1}" destId="{BB6EC528-389E-4317-AF0E-95CDEE972333}" srcOrd="5" destOrd="0" presId="urn:microsoft.com/office/officeart/2005/8/layout/vList5"/>
    <dgm:cxn modelId="{1C9C8D2C-828F-4286-9A99-4ED9DB460BE4}" type="presParOf" srcId="{A953DB06-FE96-4DA8-AE05-37E61EE9CFA1}" destId="{F782B56E-E1AF-47B8-871E-DA5F212C2189}" srcOrd="6" destOrd="0" presId="urn:microsoft.com/office/officeart/2005/8/layout/vList5"/>
    <dgm:cxn modelId="{EC42C68C-8E5D-4940-8D52-5C34E3ED1B53}" type="presParOf" srcId="{F782B56E-E1AF-47B8-871E-DA5F212C2189}" destId="{96B5C7DC-7518-4E3D-A28B-B1DFD84380C1}" srcOrd="0" destOrd="0" presId="urn:microsoft.com/office/officeart/2005/8/layout/vList5"/>
    <dgm:cxn modelId="{38998F77-E378-409F-BD19-9C00F3907A21}" type="presParOf" srcId="{F782B56E-E1AF-47B8-871E-DA5F212C2189}" destId="{41EE20BD-9698-4CEA-BF36-2B3472BC8B69}" srcOrd="1" destOrd="0" presId="urn:microsoft.com/office/officeart/2005/8/layout/vList5"/>
    <dgm:cxn modelId="{0C8ECD35-4E0B-45A7-8492-942F0CC564AA}" type="presParOf" srcId="{A953DB06-FE96-4DA8-AE05-37E61EE9CFA1}" destId="{B85B4E63-C11C-4F8E-8B16-7139A7F4816E}" srcOrd="7" destOrd="0" presId="urn:microsoft.com/office/officeart/2005/8/layout/vList5"/>
    <dgm:cxn modelId="{D7DC4D44-8EC6-4FFE-B2BD-3A9597C0E612}" type="presParOf" srcId="{A953DB06-FE96-4DA8-AE05-37E61EE9CFA1}" destId="{90F8FB67-EF7F-4B91-A353-84B58D308C9D}" srcOrd="8" destOrd="0" presId="urn:microsoft.com/office/officeart/2005/8/layout/vList5"/>
    <dgm:cxn modelId="{A0277291-08BE-46D2-BF10-AE9950244B56}" type="presParOf" srcId="{90F8FB67-EF7F-4B91-A353-84B58D308C9D}" destId="{CBCBAD1D-6787-4EF9-B60C-1D6667688026}" srcOrd="0" destOrd="0" presId="urn:microsoft.com/office/officeart/2005/8/layout/vList5"/>
    <dgm:cxn modelId="{4F75D37C-E25C-47A7-BA17-731DFA471CEA}" type="presParOf" srcId="{90F8FB67-EF7F-4B91-A353-84B58D308C9D}" destId="{331F8BB6-D8EA-43A1-BBE3-0F64E17EA61C}" srcOrd="1" destOrd="0" presId="urn:microsoft.com/office/officeart/2005/8/layout/vList5"/>
    <dgm:cxn modelId="{D3163264-1932-4F88-9199-630237474216}" type="presParOf" srcId="{A953DB06-FE96-4DA8-AE05-37E61EE9CFA1}" destId="{6D151D56-EDFD-4529-8957-374FB0EBED48}" srcOrd="9" destOrd="0" presId="urn:microsoft.com/office/officeart/2005/8/layout/vList5"/>
    <dgm:cxn modelId="{2549F4D6-7A6C-414C-8291-1540ADB90930}" type="presParOf" srcId="{A953DB06-FE96-4DA8-AE05-37E61EE9CFA1}" destId="{DBDE9BFE-5F7E-4111-8BAB-B00B4E2204D5}" srcOrd="10" destOrd="0" presId="urn:microsoft.com/office/officeart/2005/8/layout/vList5"/>
    <dgm:cxn modelId="{66F505AA-C72E-4E34-A95D-55B412609224}" type="presParOf" srcId="{DBDE9BFE-5F7E-4111-8BAB-B00B4E2204D5}" destId="{381804BC-FB54-423E-9964-CD952F311DDA}" srcOrd="0" destOrd="0" presId="urn:microsoft.com/office/officeart/2005/8/layout/vList5"/>
    <dgm:cxn modelId="{8982196D-1B3D-4B7B-A491-22F0806DA25D}" type="presParOf" srcId="{DBDE9BFE-5F7E-4111-8BAB-B00B4E2204D5}" destId="{1C6A6138-4D55-43B5-BDD4-FFE03D2D89F9}"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17F02B-B080-46A9-B429-9765C34D2203}">
      <dsp:nvSpPr>
        <dsp:cNvPr id="0" name=""/>
        <dsp:cNvSpPr/>
      </dsp:nvSpPr>
      <dsp:spPr>
        <a:xfrm rot="5400000">
          <a:off x="4464684" y="-1800997"/>
          <a:ext cx="766167" cy="4562605"/>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Char char="•"/>
          </a:pPr>
          <a:r>
            <a:rPr lang="en-US" sz="1100" kern="1200" dirty="0"/>
            <a:t>Move from in-house, dated server equipment to modern and secure infrastructure.</a:t>
          </a:r>
        </a:p>
      </dsp:txBody>
      <dsp:txXfrm rot="-5400000">
        <a:off x="2566466" y="134622"/>
        <a:ext cx="4525204" cy="691365"/>
      </dsp:txXfrm>
    </dsp:sp>
    <dsp:sp modelId="{17524699-7608-47FD-86C8-169E2581C87A}">
      <dsp:nvSpPr>
        <dsp:cNvPr id="0" name=""/>
        <dsp:cNvSpPr/>
      </dsp:nvSpPr>
      <dsp:spPr>
        <a:xfrm>
          <a:off x="0" y="1451"/>
          <a:ext cx="2566465" cy="95770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dirty="0"/>
            <a:t>Hosted Server</a:t>
          </a:r>
        </a:p>
      </dsp:txBody>
      <dsp:txXfrm>
        <a:off x="46751" y="48202"/>
        <a:ext cx="2472963" cy="864206"/>
      </dsp:txXfrm>
    </dsp:sp>
    <dsp:sp modelId="{0075ACBE-34C0-44AE-8A80-67589948B9EB}">
      <dsp:nvSpPr>
        <dsp:cNvPr id="0" name=""/>
        <dsp:cNvSpPr/>
      </dsp:nvSpPr>
      <dsp:spPr>
        <a:xfrm rot="5400000">
          <a:off x="4464684" y="-795402"/>
          <a:ext cx="766167" cy="4562605"/>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Char char="•"/>
          </a:pPr>
          <a:r>
            <a:rPr lang="en-US" sz="1100" kern="1200" dirty="0"/>
            <a:t>Monitored Anti-Virus Software, Automated Microsoft Windows Update Management,  Third-Party Software Update Management, Automated Configuration Management, Remote Support Tools</a:t>
          </a:r>
        </a:p>
      </dsp:txBody>
      <dsp:txXfrm rot="-5400000">
        <a:off x="2566466" y="1140217"/>
        <a:ext cx="4525204" cy="691365"/>
      </dsp:txXfrm>
    </dsp:sp>
    <dsp:sp modelId="{402A2E7D-A981-4856-8063-0738859B4EED}">
      <dsp:nvSpPr>
        <dsp:cNvPr id="0" name=""/>
        <dsp:cNvSpPr/>
      </dsp:nvSpPr>
      <dsp:spPr>
        <a:xfrm>
          <a:off x="0" y="1007045"/>
          <a:ext cx="2566465" cy="95770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dirty="0"/>
            <a:t>Managed Workstation / Server</a:t>
          </a:r>
        </a:p>
      </dsp:txBody>
      <dsp:txXfrm>
        <a:off x="46751" y="1053796"/>
        <a:ext cx="2472963" cy="864206"/>
      </dsp:txXfrm>
    </dsp:sp>
    <dsp:sp modelId="{4A021781-3C6A-41A8-BA3E-969848946BC6}">
      <dsp:nvSpPr>
        <dsp:cNvPr id="0" name=""/>
        <dsp:cNvSpPr/>
      </dsp:nvSpPr>
      <dsp:spPr>
        <a:xfrm rot="5400000">
          <a:off x="4464684" y="210191"/>
          <a:ext cx="766167" cy="4562605"/>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Char char="•"/>
          </a:pPr>
          <a:r>
            <a:rPr lang="en-US" sz="1100" kern="1200" dirty="0"/>
            <a:t>Monitor uptime, nightly backup of configurations, notification options to alert appropriate technical resources for response, annual review.</a:t>
          </a:r>
        </a:p>
      </dsp:txBody>
      <dsp:txXfrm rot="-5400000">
        <a:off x="2566466" y="2145811"/>
        <a:ext cx="4525204" cy="691365"/>
      </dsp:txXfrm>
    </dsp:sp>
    <dsp:sp modelId="{3D906B82-D3AA-4FFF-BC1C-E0322A7E615F}">
      <dsp:nvSpPr>
        <dsp:cNvPr id="0" name=""/>
        <dsp:cNvSpPr/>
      </dsp:nvSpPr>
      <dsp:spPr>
        <a:xfrm>
          <a:off x="0" y="2012639"/>
          <a:ext cx="2566465" cy="95770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dirty="0"/>
            <a:t>Advanced Device Monitoring</a:t>
          </a:r>
        </a:p>
      </dsp:txBody>
      <dsp:txXfrm>
        <a:off x="46751" y="2059390"/>
        <a:ext cx="2472963" cy="8642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08CADD-B29B-4C9C-9FE0-B44F6DE03FB6}">
      <dsp:nvSpPr>
        <dsp:cNvPr id="0" name=""/>
        <dsp:cNvSpPr/>
      </dsp:nvSpPr>
      <dsp:spPr>
        <a:xfrm rot="5400000">
          <a:off x="5196136" y="-2475671"/>
          <a:ext cx="389929" cy="5440429"/>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Char char="•"/>
          </a:pPr>
          <a:r>
            <a:rPr lang="en-US" sz="1100" kern="1200" dirty="0"/>
            <a:t>Workstation, Server, Email/Cloud Files</a:t>
          </a:r>
        </a:p>
      </dsp:txBody>
      <dsp:txXfrm rot="-5400000">
        <a:off x="2670887" y="68613"/>
        <a:ext cx="5421394" cy="351859"/>
      </dsp:txXfrm>
    </dsp:sp>
    <dsp:sp modelId="{75921B6C-A8CA-452E-A41B-FFBE006493FA}">
      <dsp:nvSpPr>
        <dsp:cNvPr id="0" name=""/>
        <dsp:cNvSpPr/>
      </dsp:nvSpPr>
      <dsp:spPr>
        <a:xfrm>
          <a:off x="389354" y="837"/>
          <a:ext cx="2281532" cy="48741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en-US" sz="1100" kern="1200" dirty="0"/>
            <a:t>Backup and Recovery</a:t>
          </a:r>
        </a:p>
      </dsp:txBody>
      <dsp:txXfrm>
        <a:off x="413147" y="24630"/>
        <a:ext cx="2233946" cy="439826"/>
      </dsp:txXfrm>
    </dsp:sp>
    <dsp:sp modelId="{E499900F-47EF-4AB6-977B-CE50FE953486}">
      <dsp:nvSpPr>
        <dsp:cNvPr id="0" name=""/>
        <dsp:cNvSpPr/>
      </dsp:nvSpPr>
      <dsp:spPr>
        <a:xfrm rot="5400000">
          <a:off x="5196136" y="-1963888"/>
          <a:ext cx="389929" cy="5440429"/>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Char char="•"/>
          </a:pPr>
          <a:r>
            <a:rPr lang="en-US" sz="1100" kern="1200" dirty="0"/>
            <a:t>Protect your people from advanced email attacks and identity-based threats. </a:t>
          </a:r>
        </a:p>
      </dsp:txBody>
      <dsp:txXfrm rot="-5400000">
        <a:off x="2670887" y="580396"/>
        <a:ext cx="5421394" cy="351859"/>
      </dsp:txXfrm>
    </dsp:sp>
    <dsp:sp modelId="{DA79F3B1-49BB-4E5F-9DA8-630D6A437765}">
      <dsp:nvSpPr>
        <dsp:cNvPr id="0" name=""/>
        <dsp:cNvSpPr/>
      </dsp:nvSpPr>
      <dsp:spPr>
        <a:xfrm>
          <a:off x="389354" y="512619"/>
          <a:ext cx="2281532" cy="48741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en-US" sz="1100" kern="1200" dirty="0"/>
            <a:t>Advanced Email Filtering</a:t>
          </a:r>
        </a:p>
      </dsp:txBody>
      <dsp:txXfrm>
        <a:off x="413147" y="536412"/>
        <a:ext cx="2233946" cy="439826"/>
      </dsp:txXfrm>
    </dsp:sp>
    <dsp:sp modelId="{EEA9A1E3-C6BB-4760-8EF7-E45E5898D12A}">
      <dsp:nvSpPr>
        <dsp:cNvPr id="0" name=""/>
        <dsp:cNvSpPr/>
      </dsp:nvSpPr>
      <dsp:spPr>
        <a:xfrm rot="5400000">
          <a:off x="5196136" y="-1452106"/>
          <a:ext cx="389929" cy="5440429"/>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Char char="•"/>
          </a:pPr>
          <a:r>
            <a:rPr lang="en-US" sz="1100" kern="1200" dirty="0"/>
            <a:t>Provides intrusion protection from internet threats including blocking malicious domains, IP addresses, and cloud applications before a connection is ever established.</a:t>
          </a:r>
        </a:p>
      </dsp:txBody>
      <dsp:txXfrm rot="-5400000">
        <a:off x="2670887" y="1092178"/>
        <a:ext cx="5421394" cy="351859"/>
      </dsp:txXfrm>
    </dsp:sp>
    <dsp:sp modelId="{30F82730-248A-4713-B50B-C8B2911045F5}">
      <dsp:nvSpPr>
        <dsp:cNvPr id="0" name=""/>
        <dsp:cNvSpPr/>
      </dsp:nvSpPr>
      <dsp:spPr>
        <a:xfrm>
          <a:off x="389354" y="1024402"/>
          <a:ext cx="2281532" cy="48741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en-US" sz="1100" kern="1200" dirty="0"/>
            <a:t>Workstation Intrusion Protection</a:t>
          </a:r>
        </a:p>
      </dsp:txBody>
      <dsp:txXfrm>
        <a:off x="413147" y="1048195"/>
        <a:ext cx="2233946" cy="439826"/>
      </dsp:txXfrm>
    </dsp:sp>
    <dsp:sp modelId="{AF804425-EA25-4289-82A1-C1BD36621AB1}">
      <dsp:nvSpPr>
        <dsp:cNvPr id="0" name=""/>
        <dsp:cNvSpPr/>
      </dsp:nvSpPr>
      <dsp:spPr>
        <a:xfrm rot="5400000">
          <a:off x="5196136" y="-940323"/>
          <a:ext cx="389929" cy="5440429"/>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Char char="•"/>
          </a:pPr>
          <a:r>
            <a:rPr lang="en-US" sz="1100" kern="1200" dirty="0"/>
            <a:t>DNS (phone book of the Internet) security filter to monitor and block malicious connections.</a:t>
          </a:r>
        </a:p>
      </dsp:txBody>
      <dsp:txXfrm rot="-5400000">
        <a:off x="2670887" y="1603961"/>
        <a:ext cx="5421394" cy="351859"/>
      </dsp:txXfrm>
    </dsp:sp>
    <dsp:sp modelId="{1479428F-C3B1-4B6B-B39B-31C3BAA8435F}">
      <dsp:nvSpPr>
        <dsp:cNvPr id="0" name=""/>
        <dsp:cNvSpPr/>
      </dsp:nvSpPr>
      <dsp:spPr>
        <a:xfrm>
          <a:off x="389354" y="1536185"/>
          <a:ext cx="2281532" cy="48741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en-US" sz="1100" kern="1200" dirty="0"/>
            <a:t>Advanced DNS Filtering</a:t>
          </a:r>
        </a:p>
      </dsp:txBody>
      <dsp:txXfrm>
        <a:off x="413147" y="1559978"/>
        <a:ext cx="2233946" cy="439826"/>
      </dsp:txXfrm>
    </dsp:sp>
    <dsp:sp modelId="{CC8923BE-C2D3-4C90-AE06-012FCD016CF6}">
      <dsp:nvSpPr>
        <dsp:cNvPr id="0" name=""/>
        <dsp:cNvSpPr/>
      </dsp:nvSpPr>
      <dsp:spPr>
        <a:xfrm rot="5400000">
          <a:off x="5196136" y="-428540"/>
          <a:ext cx="389929" cy="5440429"/>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Char char="•"/>
          </a:pPr>
          <a:r>
            <a:rPr lang="en-US" sz="1100" kern="1200" dirty="0"/>
            <a:t>You now have a way to better manage the urgent IT security problems of social engineering, spear phishing and ransomware attacks with training and simulated phishing tests.</a:t>
          </a:r>
        </a:p>
      </dsp:txBody>
      <dsp:txXfrm rot="-5400000">
        <a:off x="2670887" y="2115744"/>
        <a:ext cx="5421394" cy="351859"/>
      </dsp:txXfrm>
    </dsp:sp>
    <dsp:sp modelId="{15938F20-BB5A-4458-B719-410638B03F1D}">
      <dsp:nvSpPr>
        <dsp:cNvPr id="0" name=""/>
        <dsp:cNvSpPr/>
      </dsp:nvSpPr>
      <dsp:spPr>
        <a:xfrm>
          <a:off x="389354" y="2047968"/>
          <a:ext cx="2281532" cy="48741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en-US" sz="1100" kern="1200" dirty="0"/>
            <a:t>Security Awareness Training</a:t>
          </a:r>
        </a:p>
      </dsp:txBody>
      <dsp:txXfrm>
        <a:off x="413147" y="2071761"/>
        <a:ext cx="2233946" cy="439826"/>
      </dsp:txXfrm>
    </dsp:sp>
    <dsp:sp modelId="{C17571F1-9F7D-4DCE-A929-385F0569804F}">
      <dsp:nvSpPr>
        <dsp:cNvPr id="0" name=""/>
        <dsp:cNvSpPr/>
      </dsp:nvSpPr>
      <dsp:spPr>
        <a:xfrm rot="5400000">
          <a:off x="5196136" y="83242"/>
          <a:ext cx="389929" cy="5440429"/>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Char char="•"/>
          </a:pPr>
          <a:r>
            <a:rPr lang="en-US" sz="1100" kern="1200" dirty="0"/>
            <a:t>Protect a domain from being used in business email compromise attacks, phishing email, email scams and other cyber threat activities. </a:t>
          </a:r>
          <a:r>
            <a:rPr lang="en-US" sz="1100" kern="1200" dirty="0">
              <a:hlinkClick xmlns:r="http://schemas.openxmlformats.org/officeDocument/2006/relationships" r:id="rId1"/>
            </a:rPr>
            <a:t>Required w/Google</a:t>
          </a:r>
          <a:endParaRPr lang="en-US" sz="1100" kern="1200" dirty="0"/>
        </a:p>
      </dsp:txBody>
      <dsp:txXfrm rot="-5400000">
        <a:off x="2670887" y="2627527"/>
        <a:ext cx="5421394" cy="351859"/>
      </dsp:txXfrm>
    </dsp:sp>
    <dsp:sp modelId="{240AE459-EDB5-44A9-A72B-30DD9C5DEC03}">
      <dsp:nvSpPr>
        <dsp:cNvPr id="0" name=""/>
        <dsp:cNvSpPr/>
      </dsp:nvSpPr>
      <dsp:spPr>
        <a:xfrm>
          <a:off x="389354" y="2559750"/>
          <a:ext cx="2281532" cy="48741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en-US" sz="1100" kern="1200" dirty="0"/>
            <a:t>Email Authentication Protocol (DMARC)</a:t>
          </a:r>
        </a:p>
      </dsp:txBody>
      <dsp:txXfrm>
        <a:off x="413147" y="2583543"/>
        <a:ext cx="2233946" cy="4398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0F5781-B59D-458A-8762-A8078934F7AE}">
      <dsp:nvSpPr>
        <dsp:cNvPr id="0" name=""/>
        <dsp:cNvSpPr/>
      </dsp:nvSpPr>
      <dsp:spPr>
        <a:xfrm rot="5400000">
          <a:off x="4818871" y="-2365861"/>
          <a:ext cx="380181" cy="520858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Char char="•"/>
          </a:pPr>
          <a:r>
            <a:rPr lang="en-US" sz="1100" kern="1200" dirty="0"/>
            <a:t>Collective buying power with centralized purchasing, Pro = $10.55/month/user; Creative Cloud $29.46/month/user</a:t>
          </a:r>
        </a:p>
      </dsp:txBody>
      <dsp:txXfrm rot="-5400000">
        <a:off x="2404671" y="66898"/>
        <a:ext cx="5190023" cy="343063"/>
      </dsp:txXfrm>
    </dsp:sp>
    <dsp:sp modelId="{A8633C74-585B-4D74-B474-CB08601BE5C9}">
      <dsp:nvSpPr>
        <dsp:cNvPr id="0" name=""/>
        <dsp:cNvSpPr/>
      </dsp:nvSpPr>
      <dsp:spPr>
        <a:xfrm>
          <a:off x="525156" y="816"/>
          <a:ext cx="1879513" cy="47522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en-US" sz="1100" kern="1200" dirty="0"/>
            <a:t>Adobe Acrobat Pro / Creative Cloud</a:t>
          </a:r>
        </a:p>
      </dsp:txBody>
      <dsp:txXfrm>
        <a:off x="548355" y="24015"/>
        <a:ext cx="1833115" cy="428828"/>
      </dsp:txXfrm>
    </dsp:sp>
    <dsp:sp modelId="{34FD90D1-6D6F-4047-8C37-71AFD5676BAA}">
      <dsp:nvSpPr>
        <dsp:cNvPr id="0" name=""/>
        <dsp:cNvSpPr/>
      </dsp:nvSpPr>
      <dsp:spPr>
        <a:xfrm rot="5400000">
          <a:off x="4818871" y="-1866873"/>
          <a:ext cx="380181" cy="520858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Char char="•"/>
          </a:pPr>
          <a:r>
            <a:rPr lang="en-US" sz="1100" kern="1200" dirty="0"/>
            <a:t>GCFA will pass through all costs for Microsoft 365 software that Client selects through Client’s Microsoft Office account billed to GCFA.</a:t>
          </a:r>
        </a:p>
      </dsp:txBody>
      <dsp:txXfrm rot="-5400000">
        <a:off x="2404671" y="565886"/>
        <a:ext cx="5190023" cy="343063"/>
      </dsp:txXfrm>
    </dsp:sp>
    <dsp:sp modelId="{04B1E278-54A7-475E-AC59-DB0BF2525719}">
      <dsp:nvSpPr>
        <dsp:cNvPr id="0" name=""/>
        <dsp:cNvSpPr/>
      </dsp:nvSpPr>
      <dsp:spPr>
        <a:xfrm>
          <a:off x="525156" y="499804"/>
          <a:ext cx="1879513" cy="47522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en-US" sz="1100" kern="1200" dirty="0"/>
            <a:t>Microsoft Office 365</a:t>
          </a:r>
        </a:p>
      </dsp:txBody>
      <dsp:txXfrm>
        <a:off x="548355" y="523003"/>
        <a:ext cx="1833115" cy="428828"/>
      </dsp:txXfrm>
    </dsp:sp>
    <dsp:sp modelId="{1C35F8AB-BA25-47EB-A78F-AFC098A5F5E5}">
      <dsp:nvSpPr>
        <dsp:cNvPr id="0" name=""/>
        <dsp:cNvSpPr/>
      </dsp:nvSpPr>
      <dsp:spPr>
        <a:xfrm rot="5400000">
          <a:off x="4818871" y="-1367885"/>
          <a:ext cx="380181" cy="520858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Char char="•"/>
          </a:pPr>
          <a:r>
            <a:rPr lang="en-US" sz="1100" kern="1200" dirty="0"/>
            <a:t>Hosted finance and accounting platform.  Access to system experts.</a:t>
          </a:r>
        </a:p>
      </dsp:txBody>
      <dsp:txXfrm rot="-5400000">
        <a:off x="2404671" y="1064874"/>
        <a:ext cx="5190023" cy="343063"/>
      </dsp:txXfrm>
    </dsp:sp>
    <dsp:sp modelId="{CCB1A154-9395-437B-846A-F05C4D12B3D7}">
      <dsp:nvSpPr>
        <dsp:cNvPr id="0" name=""/>
        <dsp:cNvSpPr/>
      </dsp:nvSpPr>
      <dsp:spPr>
        <a:xfrm>
          <a:off x="525156" y="998792"/>
          <a:ext cx="1879513" cy="47522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en-US" sz="1100" kern="1200" dirty="0"/>
            <a:t>Great Plains</a:t>
          </a:r>
        </a:p>
      </dsp:txBody>
      <dsp:txXfrm>
        <a:off x="548355" y="1021991"/>
        <a:ext cx="1833115" cy="428828"/>
      </dsp:txXfrm>
    </dsp:sp>
    <dsp:sp modelId="{41EE20BD-9698-4CEA-BF36-2B3472BC8B69}">
      <dsp:nvSpPr>
        <dsp:cNvPr id="0" name=""/>
        <dsp:cNvSpPr/>
      </dsp:nvSpPr>
      <dsp:spPr>
        <a:xfrm rot="5400000">
          <a:off x="4818871" y="-868897"/>
          <a:ext cx="380181" cy="520858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Char char="•"/>
          </a:pPr>
          <a:r>
            <a:rPr lang="en-US" sz="1100" kern="1200" dirty="0"/>
            <a:t>Hosted CRM and donor management system.  Access to system experts.</a:t>
          </a:r>
        </a:p>
      </dsp:txBody>
      <dsp:txXfrm rot="-5400000">
        <a:off x="2404671" y="1563862"/>
        <a:ext cx="5190023" cy="343063"/>
      </dsp:txXfrm>
    </dsp:sp>
    <dsp:sp modelId="{96B5C7DC-7518-4E3D-A28B-B1DFD84380C1}">
      <dsp:nvSpPr>
        <dsp:cNvPr id="0" name=""/>
        <dsp:cNvSpPr/>
      </dsp:nvSpPr>
      <dsp:spPr>
        <a:xfrm>
          <a:off x="525156" y="1497780"/>
          <a:ext cx="1879513" cy="47522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en-US" sz="1100" kern="1200" dirty="0"/>
            <a:t>Donor Direct</a:t>
          </a:r>
        </a:p>
      </dsp:txBody>
      <dsp:txXfrm>
        <a:off x="548355" y="1520979"/>
        <a:ext cx="1833115" cy="428828"/>
      </dsp:txXfrm>
    </dsp:sp>
    <dsp:sp modelId="{331F8BB6-D8EA-43A1-BBE3-0F64E17EA61C}">
      <dsp:nvSpPr>
        <dsp:cNvPr id="0" name=""/>
        <dsp:cNvSpPr/>
      </dsp:nvSpPr>
      <dsp:spPr>
        <a:xfrm rot="5400000">
          <a:off x="4818871" y="-369908"/>
          <a:ext cx="380181" cy="520858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Char char="•"/>
          </a:pPr>
          <a:r>
            <a:rPr lang="en-US" sz="1100" kern="1200" dirty="0"/>
            <a:t>Secure two-way integration capabilities between systems and organizations.</a:t>
          </a:r>
        </a:p>
      </dsp:txBody>
      <dsp:txXfrm rot="-5400000">
        <a:off x="2404671" y="2062851"/>
        <a:ext cx="5190023" cy="343063"/>
      </dsp:txXfrm>
    </dsp:sp>
    <dsp:sp modelId="{CBCBAD1D-6787-4EF9-B60C-1D6667688026}">
      <dsp:nvSpPr>
        <dsp:cNvPr id="0" name=""/>
        <dsp:cNvSpPr/>
      </dsp:nvSpPr>
      <dsp:spPr>
        <a:xfrm>
          <a:off x="525156" y="1996768"/>
          <a:ext cx="1879513" cy="47522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en-US" sz="1100" kern="1200" dirty="0"/>
            <a:t>Integration</a:t>
          </a:r>
        </a:p>
      </dsp:txBody>
      <dsp:txXfrm>
        <a:off x="548355" y="2019967"/>
        <a:ext cx="1833115" cy="428828"/>
      </dsp:txXfrm>
    </dsp:sp>
    <dsp:sp modelId="{1C6A6138-4D55-43B5-BDD4-FFE03D2D89F9}">
      <dsp:nvSpPr>
        <dsp:cNvPr id="0" name=""/>
        <dsp:cNvSpPr/>
      </dsp:nvSpPr>
      <dsp:spPr>
        <a:xfrm rot="5400000">
          <a:off x="4818871" y="129079"/>
          <a:ext cx="380181" cy="520858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Char char="•"/>
          </a:pPr>
          <a:r>
            <a:rPr lang="en-US" sz="1100" kern="1200" dirty="0"/>
            <a:t>Connective buying power via resellers Dell and Ingram Micro.</a:t>
          </a:r>
        </a:p>
      </dsp:txBody>
      <dsp:txXfrm rot="-5400000">
        <a:off x="2404671" y="2561839"/>
        <a:ext cx="5190023" cy="343063"/>
      </dsp:txXfrm>
    </dsp:sp>
    <dsp:sp modelId="{381804BC-FB54-423E-9964-CD952F311DDA}">
      <dsp:nvSpPr>
        <dsp:cNvPr id="0" name=""/>
        <dsp:cNvSpPr/>
      </dsp:nvSpPr>
      <dsp:spPr>
        <a:xfrm>
          <a:off x="525156" y="2495756"/>
          <a:ext cx="1879513" cy="47522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en-US" sz="1100" kern="1200" dirty="0"/>
            <a:t>Endpoint Devices (e.g., laptops, desktops, handhelds)</a:t>
          </a:r>
        </a:p>
      </dsp:txBody>
      <dsp:txXfrm>
        <a:off x="548355" y="2518955"/>
        <a:ext cx="1833115" cy="428828"/>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60D0CDCF-B072-4CC6-B2A3-B1C4F4AE3FFA}" type="datetimeFigureOut">
              <a:rPr lang="en-US" smtClean="0"/>
              <a:pPr/>
              <a:t>1/30/2024</a:t>
            </a:fld>
            <a:endParaRPr lang="en-US" dirty="0"/>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2A8A0187-CA69-4ACB-9811-75164F281DE0}" type="slidenum">
              <a:rPr lang="en-US" smtClean="0"/>
              <a:pPr/>
              <a:t>‹#›</a:t>
            </a:fld>
            <a:endParaRPr lang="en-US" dirty="0"/>
          </a:p>
        </p:txBody>
      </p:sp>
    </p:spTree>
    <p:extLst>
      <p:ext uri="{BB962C8B-B14F-4D97-AF65-F5344CB8AC3E}">
        <p14:creationId xmlns:p14="http://schemas.microsoft.com/office/powerpoint/2010/main" val="29588819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7663E9E0-D922-418E-8BFA-E41C87CB1E68}" type="datetimeFigureOut">
              <a:rPr lang="en-US" smtClean="0"/>
              <a:pPr/>
              <a:t>1/30/2024</a:t>
            </a:fld>
            <a:endParaRPr lang="en-US" dirty="0"/>
          </a:p>
        </p:txBody>
      </p:sp>
      <p:sp>
        <p:nvSpPr>
          <p:cNvPr id="4" name="Slide Image Placeholder 3"/>
          <p:cNvSpPr>
            <a:spLocks noGrp="1" noRot="1" noChangeAspect="1"/>
          </p:cNvSpPr>
          <p:nvPr>
            <p:ph type="sldImg" idx="2"/>
          </p:nvPr>
        </p:nvSpPr>
        <p:spPr>
          <a:xfrm>
            <a:off x="407988" y="698500"/>
            <a:ext cx="6207125" cy="3490913"/>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2E7D2F9E-D167-4ED3-83EC-AE46EA34BEC3}" type="slidenum">
              <a:rPr lang="en-US" smtClean="0"/>
              <a:pPr/>
              <a:t>‹#›</a:t>
            </a:fld>
            <a:endParaRPr lang="en-US" dirty="0"/>
          </a:p>
        </p:txBody>
      </p:sp>
    </p:spTree>
    <p:extLst>
      <p:ext uri="{BB962C8B-B14F-4D97-AF65-F5344CB8AC3E}">
        <p14:creationId xmlns:p14="http://schemas.microsoft.com/office/powerpoint/2010/main" val="4237720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umbrella.cisco.com/blog/what-is-dns-layer-security"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Users should </a:t>
            </a:r>
            <a:r>
              <a:rPr lang="en-US" u="sng" dirty="0"/>
              <a:t>not</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Staff members should not use the organization’s equipment with their personal accounts or to reach personal sites unless it is for legitimate business purposes.</a:t>
            </a:r>
          </a:p>
          <a:p>
            <a:endParaRPr lang="en-US" dirty="0"/>
          </a:p>
          <a:p>
            <a:pPr lvl="0"/>
            <a:r>
              <a:rPr lang="en-US" dirty="0"/>
              <a:t>Access sites that provide information relating to pornography, racism, gambling, criminal activities or any other unethical, illegal or unlawful purposes, including, but not limited to, copyright infringement, obscenity, libel, slander, fraud, defamation, plagiarism, harassment, intimidation, forgery, impersonation, illegal gambling, soliciting for illegal pyramid schemes, computer tampering (e.g. spreading computer viruses), terrorism, and illegal drugs.</a:t>
            </a:r>
          </a:p>
          <a:p>
            <a:pPr lvl="0"/>
            <a:endParaRPr lang="en-US" dirty="0"/>
          </a:p>
          <a:p>
            <a:pPr lvl="0"/>
            <a:r>
              <a:rPr lang="en-US" dirty="0"/>
              <a:t>Use the Internet in any way that violates policies, rules, or administrative orders.</a:t>
            </a:r>
          </a:p>
          <a:p>
            <a:pPr lvl="0"/>
            <a:endParaRPr lang="en-US" dirty="0"/>
          </a:p>
          <a:p>
            <a:pPr lvl="0"/>
            <a:r>
              <a:rPr lang="en-US" dirty="0"/>
              <a:t>Use anonymous Internet surfing software, open proxies, tunnels utilizing HTTP, peer-to-peer network tools or any other network service or software that is meant to intentionally evade access controls or monitoring. </a:t>
            </a:r>
          </a:p>
          <a:p>
            <a:pPr lvl="0"/>
            <a:endParaRPr lang="en-US" dirty="0"/>
          </a:p>
          <a:p>
            <a:pPr lvl="0"/>
            <a:r>
              <a:rPr lang="en-US" dirty="0"/>
              <a:t>Use Internet resources for personal (non-work related) reasons including video/audio streaming, file sharing, uploading/downloading of unreasonably large files, etc. org allows limited personal use for communication with family and friends, independent learning, and public service.  Staff must act in accordance with their leader’s guidelines.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FFE48E-5059-442C-A878-CF664275D8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8003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7D2F9E-D167-4ED3-83EC-AE46EA34BEC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6642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pPr algn="l" rtl="0" fontAlgn="base"/>
            <a:r>
              <a:rPr lang="en-US" sz="1800" b="0" i="0" dirty="0">
                <a:solidFill>
                  <a:srgbClr val="000000"/>
                </a:solidFill>
                <a:effectLst/>
                <a:latin typeface="Calibri" panose="020F0502020204030204" pitchFamily="34" charset="0"/>
              </a:rPr>
              <a:t>Phishing is the most common tactic employed by hackers, as it requires the least amount of effort and generally preys on the less cyber-aware. In fact, the FBI estimates that more than $1.75 billion was lost to business email scams like phishing in 2022. It's also the most common way for organizations to be exposed to ransomware. We’ve outlined a few different types of phishing attacks to watch out for: </a:t>
            </a:r>
            <a:endParaRPr lang="en-US" b="0" i="0" dirty="0">
              <a:solidFill>
                <a:srgbClr val="000000"/>
              </a:solidFill>
              <a:effectLst/>
              <a:latin typeface="Calibri" panose="020F0502020204030204" pitchFamily="34" charset="0"/>
            </a:endParaRPr>
          </a:p>
          <a:p>
            <a:pPr algn="l" rtl="0" fontAlgn="base">
              <a:buFont typeface="Arial" panose="020B0604020202020204" pitchFamily="34" charset="0"/>
              <a:buChar char="•"/>
            </a:pPr>
            <a:r>
              <a:rPr lang="en-US" sz="1800" b="1" i="0" dirty="0">
                <a:solidFill>
                  <a:srgbClr val="000000"/>
                </a:solidFill>
                <a:effectLst/>
                <a:latin typeface="Calibri" panose="020F0502020204030204" pitchFamily="34" charset="0"/>
              </a:rPr>
              <a:t>Phishing</a:t>
            </a:r>
            <a:r>
              <a:rPr lang="en-US" sz="1800" b="0" i="0" dirty="0">
                <a:solidFill>
                  <a:srgbClr val="000000"/>
                </a:solidFill>
                <a:effectLst/>
                <a:latin typeface="Calibri" panose="020F0502020204030204" pitchFamily="34" charset="0"/>
              </a:rPr>
              <a:t>: In this type of attack, hackers impersonate a real company to obtain your login credentials. You may receive an e-mail asking you to verify your account details with a link that takes you to an imposter login screen that delivers your information directly to the attackers. </a:t>
            </a:r>
          </a:p>
          <a:p>
            <a:pPr algn="l" rtl="0" fontAlgn="base">
              <a:buFont typeface="Arial" panose="020B0604020202020204" pitchFamily="34" charset="0"/>
              <a:buChar char="•"/>
            </a:pPr>
            <a:r>
              <a:rPr lang="en-US" sz="1800" b="1" i="0" dirty="0">
                <a:solidFill>
                  <a:srgbClr val="000000"/>
                </a:solidFill>
                <a:effectLst/>
                <a:latin typeface="Calibri" panose="020F0502020204030204" pitchFamily="34" charset="0"/>
              </a:rPr>
              <a:t>Spear Phishing</a:t>
            </a:r>
            <a:r>
              <a:rPr lang="en-US" sz="1800" b="0" i="0" dirty="0">
                <a:solidFill>
                  <a:srgbClr val="000000"/>
                </a:solidFill>
                <a:effectLst/>
                <a:latin typeface="Calibri" panose="020F0502020204030204" pitchFamily="34" charset="0"/>
              </a:rPr>
              <a:t>: Spear phishing is a more sophisticated phishing attack that includes customized information that makes the attacker seem like a legitimate source. They may use your name and phone number and refer to your organization’s name in the e-mail to trick you into thinking they have a connection to you, making you more likely to click a link or attachment that they provide. </a:t>
            </a:r>
          </a:p>
          <a:p>
            <a:pPr algn="l" rtl="0" fontAlgn="base">
              <a:buFont typeface="Arial" panose="020B0604020202020204" pitchFamily="34" charset="0"/>
              <a:buChar char="•"/>
            </a:pPr>
            <a:r>
              <a:rPr lang="en-US" sz="1800" b="1" i="0" dirty="0">
                <a:solidFill>
                  <a:srgbClr val="000000"/>
                </a:solidFill>
                <a:effectLst/>
                <a:latin typeface="Calibri" panose="020F0502020204030204" pitchFamily="34" charset="0"/>
              </a:rPr>
              <a:t>Whaling</a:t>
            </a:r>
            <a:r>
              <a:rPr lang="en-US" sz="1800" b="0" i="0" dirty="0">
                <a:solidFill>
                  <a:srgbClr val="000000"/>
                </a:solidFill>
                <a:effectLst/>
                <a:latin typeface="Calibri" panose="020F0502020204030204" pitchFamily="34" charset="0"/>
              </a:rPr>
              <a:t>: Whaling is a popular ploy aimed at getting you to transfer money or send sensitive information to an attacker via email by impersonating a real company executive. Using a fake domain that appears like ours, they look like normal emails from a high-level official of the company, typically the CEO or CFO, and ask you for sensitive information (including usernames and passwords). </a:t>
            </a:r>
          </a:p>
          <a:p>
            <a:pPr algn="l" rtl="0" fontAlgn="base">
              <a:buFont typeface="Arial" panose="020B0604020202020204" pitchFamily="34" charset="0"/>
              <a:buChar char="•"/>
            </a:pPr>
            <a:r>
              <a:rPr lang="en-US" sz="1800" b="1" i="0" dirty="0">
                <a:solidFill>
                  <a:srgbClr val="000000"/>
                </a:solidFill>
                <a:effectLst/>
                <a:latin typeface="Calibri" panose="020F0502020204030204" pitchFamily="34" charset="0"/>
              </a:rPr>
              <a:t>Shared Document Phishing</a:t>
            </a:r>
            <a:r>
              <a:rPr lang="en-US" sz="1800" b="0" i="0" dirty="0">
                <a:solidFill>
                  <a:srgbClr val="000000"/>
                </a:solidFill>
                <a:effectLst/>
                <a:latin typeface="Calibri" panose="020F0502020204030204" pitchFamily="34" charset="0"/>
              </a:rPr>
              <a:t>: You may receive an e-mail that appears to come from file-sharing sites like Dropbox or Google Drive alerting you that a document has been shared with you. The link provided in these e-mails will take you to a fake login page that mimics the real login page and will steal your account credentials. </a:t>
            </a:r>
          </a:p>
          <a:p>
            <a:endParaRPr lang="en-US" dirty="0"/>
          </a:p>
        </p:txBody>
      </p:sp>
      <p:sp>
        <p:nvSpPr>
          <p:cNvPr id="4" name="Slide Number Placeholder 3"/>
          <p:cNvSpPr>
            <a:spLocks noGrp="1"/>
          </p:cNvSpPr>
          <p:nvPr>
            <p:ph type="sldNum" sz="quarter" idx="10"/>
          </p:nvPr>
        </p:nvSpPr>
        <p:spPr/>
        <p:txBody>
          <a:bodyPr/>
          <a:lstStyle/>
          <a:p>
            <a:fld id="{87FFE48E-5059-442C-A878-CF664275D8B0}" type="slidenum">
              <a:rPr lang="en-US" smtClean="0"/>
              <a:t>14</a:t>
            </a:fld>
            <a:endParaRPr lang="en-US"/>
          </a:p>
        </p:txBody>
      </p:sp>
    </p:spTree>
    <p:extLst>
      <p:ext uri="{BB962C8B-B14F-4D97-AF65-F5344CB8AC3E}">
        <p14:creationId xmlns:p14="http://schemas.microsoft.com/office/powerpoint/2010/main" val="3897732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pPr algn="l" rtl="0" fontAlgn="base"/>
            <a:r>
              <a:rPr lang="en-US" sz="1800" b="0" i="0" dirty="0">
                <a:solidFill>
                  <a:srgbClr val="000000"/>
                </a:solidFill>
                <a:effectLst/>
                <a:latin typeface="Calibri" panose="020F0502020204030204" pitchFamily="34" charset="0"/>
              </a:rPr>
              <a:t>Phishing is the most common tactic employed by hackers, as it requires the least amount of effort and generally preys on the less cyber-aware. In fact, the FBI estimates that more than $1.75 billion was lost to business email scams like phishing in 2022. It's also the most common way for organizations to be exposed to ransomware. We’ve outlined a few different types of phishing attacks to watch out for: </a:t>
            </a:r>
            <a:endParaRPr lang="en-US" b="0" i="0" dirty="0">
              <a:solidFill>
                <a:srgbClr val="000000"/>
              </a:solidFill>
              <a:effectLst/>
              <a:latin typeface="Calibri" panose="020F0502020204030204" pitchFamily="34" charset="0"/>
            </a:endParaRPr>
          </a:p>
          <a:p>
            <a:pPr algn="l" rtl="0" fontAlgn="base">
              <a:buFont typeface="Arial" panose="020B0604020202020204" pitchFamily="34" charset="0"/>
              <a:buChar char="•"/>
            </a:pPr>
            <a:r>
              <a:rPr lang="en-US" sz="1800" b="1" i="0" dirty="0">
                <a:solidFill>
                  <a:srgbClr val="000000"/>
                </a:solidFill>
                <a:effectLst/>
                <a:latin typeface="Calibri" panose="020F0502020204030204" pitchFamily="34" charset="0"/>
              </a:rPr>
              <a:t>Phishing</a:t>
            </a:r>
            <a:r>
              <a:rPr lang="en-US" sz="1800" b="0" i="0" dirty="0">
                <a:solidFill>
                  <a:srgbClr val="000000"/>
                </a:solidFill>
                <a:effectLst/>
                <a:latin typeface="Calibri" panose="020F0502020204030204" pitchFamily="34" charset="0"/>
              </a:rPr>
              <a:t>: In this type of attack, hackers impersonate a real company to obtain your login credentials. You may receive an e-mail asking you to verify your account details with a link that takes you to an imposter login screen that delivers your information directly to the attackers. </a:t>
            </a:r>
          </a:p>
          <a:p>
            <a:pPr algn="l" rtl="0" fontAlgn="base">
              <a:buFont typeface="Arial" panose="020B0604020202020204" pitchFamily="34" charset="0"/>
              <a:buChar char="•"/>
            </a:pPr>
            <a:r>
              <a:rPr lang="en-US" sz="1800" b="1" i="0" dirty="0">
                <a:solidFill>
                  <a:srgbClr val="000000"/>
                </a:solidFill>
                <a:effectLst/>
                <a:latin typeface="Calibri" panose="020F0502020204030204" pitchFamily="34" charset="0"/>
              </a:rPr>
              <a:t>Spear Phishing</a:t>
            </a:r>
            <a:r>
              <a:rPr lang="en-US" sz="1800" b="0" i="0" dirty="0">
                <a:solidFill>
                  <a:srgbClr val="000000"/>
                </a:solidFill>
                <a:effectLst/>
                <a:latin typeface="Calibri" panose="020F0502020204030204" pitchFamily="34" charset="0"/>
              </a:rPr>
              <a:t>: Spear phishing is a more sophisticated phishing attack that includes customized information that makes the attacker seem like a legitimate source. They may use your name and phone number and refer to your organization’s name in the e-mail to trick you into thinking they have a connection to you, making you more likely to click a link or attachment that they provide. </a:t>
            </a:r>
          </a:p>
          <a:p>
            <a:pPr algn="l" rtl="0" fontAlgn="base">
              <a:buFont typeface="Arial" panose="020B0604020202020204" pitchFamily="34" charset="0"/>
              <a:buChar char="•"/>
            </a:pPr>
            <a:r>
              <a:rPr lang="en-US" sz="1800" b="1" i="0" dirty="0">
                <a:solidFill>
                  <a:srgbClr val="000000"/>
                </a:solidFill>
                <a:effectLst/>
                <a:latin typeface="Calibri" panose="020F0502020204030204" pitchFamily="34" charset="0"/>
              </a:rPr>
              <a:t>Whaling</a:t>
            </a:r>
            <a:r>
              <a:rPr lang="en-US" sz="1800" b="0" i="0" dirty="0">
                <a:solidFill>
                  <a:srgbClr val="000000"/>
                </a:solidFill>
                <a:effectLst/>
                <a:latin typeface="Calibri" panose="020F0502020204030204" pitchFamily="34" charset="0"/>
              </a:rPr>
              <a:t>: Whaling is a popular ploy aimed at getting you to transfer money or send sensitive information to an attacker via email by impersonating a real company executive. Using a fake domain that appears like ours, they look like normal emails from a high-level official of the company, typically the CEO or CFO, and ask you for sensitive information (including usernames and passwords). </a:t>
            </a:r>
          </a:p>
          <a:p>
            <a:pPr algn="l" rtl="0" fontAlgn="base">
              <a:buFont typeface="Arial" panose="020B0604020202020204" pitchFamily="34" charset="0"/>
              <a:buChar char="•"/>
            </a:pPr>
            <a:r>
              <a:rPr lang="en-US" sz="1800" b="1" i="0" dirty="0">
                <a:solidFill>
                  <a:srgbClr val="000000"/>
                </a:solidFill>
                <a:effectLst/>
                <a:latin typeface="Calibri" panose="020F0502020204030204" pitchFamily="34" charset="0"/>
              </a:rPr>
              <a:t>Shared Document Phishing</a:t>
            </a:r>
            <a:r>
              <a:rPr lang="en-US" sz="1800" b="0" i="0" dirty="0">
                <a:solidFill>
                  <a:srgbClr val="000000"/>
                </a:solidFill>
                <a:effectLst/>
                <a:latin typeface="Calibri" panose="020F0502020204030204" pitchFamily="34" charset="0"/>
              </a:rPr>
              <a:t>: You may receive an e-mail that appears to come from file-sharing sites like Dropbox or Google Drive alerting you that a document has been shared with you. The link provided in these e-mails will take you to a fake login page that mimics the real login page and will steal your account credentials. </a:t>
            </a:r>
          </a:p>
          <a:p>
            <a:endParaRPr lang="en-US" dirty="0"/>
          </a:p>
        </p:txBody>
      </p:sp>
      <p:sp>
        <p:nvSpPr>
          <p:cNvPr id="4" name="Slide Number Placeholder 3"/>
          <p:cNvSpPr>
            <a:spLocks noGrp="1"/>
          </p:cNvSpPr>
          <p:nvPr>
            <p:ph type="sldNum" sz="quarter" idx="10"/>
          </p:nvPr>
        </p:nvSpPr>
        <p:spPr/>
        <p:txBody>
          <a:bodyPr/>
          <a:lstStyle/>
          <a:p>
            <a:fld id="{87FFE48E-5059-442C-A878-CF664275D8B0}" type="slidenum">
              <a:rPr lang="en-US" smtClean="0"/>
              <a:t>15</a:t>
            </a:fld>
            <a:endParaRPr lang="en-US"/>
          </a:p>
        </p:txBody>
      </p:sp>
    </p:spTree>
    <p:extLst>
      <p:ext uri="{BB962C8B-B14F-4D97-AF65-F5344CB8AC3E}">
        <p14:creationId xmlns:p14="http://schemas.microsoft.com/office/powerpoint/2010/main" val="40612340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lgn="l" rtl="0" fontAlgn="base"/>
            <a:r>
              <a:rPr lang="en-US" sz="1800" b="1" i="0" u="sng" dirty="0">
                <a:solidFill>
                  <a:srgbClr val="007198"/>
                </a:solidFill>
                <a:effectLst/>
                <a:latin typeface="Arial" panose="020B0604020202020204" pitchFamily="34" charset="0"/>
              </a:rPr>
              <a:t>KnowBe4 Phish Alert Report Button</a:t>
            </a:r>
            <a:r>
              <a:rPr lang="en-US" sz="1800" b="0" i="0" dirty="0">
                <a:solidFill>
                  <a:srgbClr val="007198"/>
                </a:solidFill>
                <a:effectLst/>
                <a:latin typeface="Arial" panose="020B0604020202020204" pitchFamily="34" charset="0"/>
              </a:rPr>
              <a:t> </a:t>
            </a:r>
            <a:endParaRPr lang="en-US" b="0" i="0" dirty="0">
              <a:solidFill>
                <a:srgbClr val="000000"/>
              </a:solidFill>
              <a:effectLst/>
              <a:latin typeface="Calibri" panose="020F0502020204030204" pitchFamily="34" charset="0"/>
            </a:endParaRPr>
          </a:p>
          <a:p>
            <a:pPr algn="l" rtl="0" fontAlgn="base"/>
            <a:r>
              <a:rPr lang="en-US" sz="1800" b="1" i="0" dirty="0">
                <a:solidFill>
                  <a:srgbClr val="000000"/>
                </a:solidFill>
                <a:effectLst/>
                <a:latin typeface="Calibri" panose="020F0502020204030204" pitchFamily="34" charset="0"/>
              </a:rPr>
              <a:t>Purpose</a:t>
            </a:r>
            <a:r>
              <a:rPr lang="en-US" sz="1800" b="0" i="0" dirty="0">
                <a:solidFill>
                  <a:srgbClr val="000000"/>
                </a:solidFill>
                <a:effectLst/>
                <a:latin typeface="Calibri" panose="020F0502020204030204" pitchFamily="34" charset="0"/>
              </a:rPr>
              <a:t> </a:t>
            </a:r>
            <a:endParaRPr lang="en-US" b="0" i="0" dirty="0">
              <a:solidFill>
                <a:srgbClr val="000000"/>
              </a:solidFill>
              <a:effectLst/>
              <a:latin typeface="Calibri" panose="020F0502020204030204" pitchFamily="34" charset="0"/>
            </a:endParaRPr>
          </a:p>
          <a:p>
            <a:pPr algn="l" rtl="0" fontAlgn="base"/>
            <a:r>
              <a:rPr lang="en-US" sz="1800" b="0" i="0" dirty="0">
                <a:solidFill>
                  <a:srgbClr val="000000"/>
                </a:solidFill>
                <a:effectLst/>
                <a:latin typeface="Calibri" panose="020F0502020204030204" pitchFamily="34" charset="0"/>
              </a:rPr>
              <a:t>The "Phish Alert Report" button is a feature in Outlook for Windows and MacOS that will help users immediately report phishing emails to Information Security. </a:t>
            </a:r>
            <a:endParaRPr lang="en-US" b="0" i="0" dirty="0">
              <a:solidFill>
                <a:srgbClr val="000000"/>
              </a:solidFill>
              <a:effectLst/>
              <a:latin typeface="Calibri" panose="020F0502020204030204" pitchFamily="34" charset="0"/>
            </a:endParaRPr>
          </a:p>
          <a:p>
            <a:pPr algn="l" rtl="0" fontAlgn="base"/>
            <a:r>
              <a:rPr lang="en-US" sz="1800" b="0" i="0" dirty="0">
                <a:solidFill>
                  <a:srgbClr val="000000"/>
                </a:solidFill>
                <a:effectLst/>
                <a:latin typeface="Calibri" panose="020F0502020204030204" pitchFamily="34" charset="0"/>
              </a:rPr>
              <a:t>By reporting phishing emails, proper steps can be taken to block senders as well as remove the malicious messages from the inboxes of other affected employees. We encourage all teams to use the “Phish Alert Report” button to efficiently communicate phishing attempts. </a:t>
            </a:r>
            <a:endParaRPr lang="en-US" b="0" i="0" dirty="0">
              <a:solidFill>
                <a:srgbClr val="000000"/>
              </a:solidFill>
              <a:effectLst/>
              <a:latin typeface="Calibri" panose="020F0502020204030204" pitchFamily="34" charset="0"/>
            </a:endParaRPr>
          </a:p>
          <a:p>
            <a:pPr algn="l" rtl="0" fontAlgn="base"/>
            <a:r>
              <a:rPr lang="en-US" sz="1800" b="0" i="0" dirty="0">
                <a:solidFill>
                  <a:srgbClr val="000000"/>
                </a:solidFill>
                <a:effectLst/>
                <a:latin typeface="Calibri" panose="020F0502020204030204" pitchFamily="34" charset="0"/>
              </a:rPr>
              <a:t>Steps </a:t>
            </a:r>
            <a:endParaRPr lang="en-US" b="0" i="0" dirty="0">
              <a:solidFill>
                <a:srgbClr val="000000"/>
              </a:solidFill>
              <a:effectLst/>
              <a:latin typeface="Calibri" panose="020F0502020204030204" pitchFamily="34" charset="0"/>
            </a:endParaRPr>
          </a:p>
          <a:p>
            <a:pPr algn="l" rtl="0" fontAlgn="base">
              <a:buFont typeface="+mj-lt"/>
              <a:buAutoNum type="arabicPeriod"/>
            </a:pPr>
            <a:r>
              <a:rPr lang="en-US" sz="1800" b="0" i="0" dirty="0">
                <a:solidFill>
                  <a:srgbClr val="000000"/>
                </a:solidFill>
                <a:effectLst/>
                <a:latin typeface="Calibri" panose="020F0502020204030204" pitchFamily="34" charset="0"/>
              </a:rPr>
              <a:t>Go to your inbox. </a:t>
            </a:r>
          </a:p>
          <a:p>
            <a:pPr algn="l" rtl="0" fontAlgn="base">
              <a:buFont typeface="+mj-lt"/>
              <a:buAutoNum type="arabicPeriod" startAt="2"/>
            </a:pPr>
            <a:r>
              <a:rPr lang="en-US" sz="1800" b="0" i="0" dirty="0">
                <a:solidFill>
                  <a:srgbClr val="000000"/>
                </a:solidFill>
                <a:effectLst/>
                <a:latin typeface="Calibri" panose="020F0502020204030204" pitchFamily="34" charset="0"/>
              </a:rPr>
              <a:t>Click </a:t>
            </a:r>
            <a:r>
              <a:rPr lang="en-US" sz="1800" b="1" i="0" dirty="0">
                <a:solidFill>
                  <a:srgbClr val="000000"/>
                </a:solidFill>
                <a:effectLst/>
                <a:latin typeface="Calibri" panose="020F0502020204030204" pitchFamily="34" charset="0"/>
              </a:rPr>
              <a:t>ONCE</a:t>
            </a:r>
            <a:r>
              <a:rPr lang="en-US" sz="1800" b="0" i="0" dirty="0">
                <a:solidFill>
                  <a:srgbClr val="000000"/>
                </a:solidFill>
                <a:effectLst/>
                <a:latin typeface="Calibri" panose="020F0502020204030204" pitchFamily="34" charset="0"/>
              </a:rPr>
              <a:t> on the suspicious email. </a:t>
            </a:r>
          </a:p>
          <a:p>
            <a:pPr algn="l" rtl="0" fontAlgn="base">
              <a:buFont typeface="+mj-lt"/>
              <a:buAutoNum type="arabicPeriod" startAt="3"/>
            </a:pPr>
            <a:r>
              <a:rPr lang="en-US" sz="1800" b="0" i="0" dirty="0">
                <a:solidFill>
                  <a:srgbClr val="000000"/>
                </a:solidFill>
                <a:effectLst/>
                <a:latin typeface="Calibri" panose="020F0502020204030204" pitchFamily="34" charset="0"/>
              </a:rPr>
              <a:t>Click the "Phish Alert Report" button in the home tab. </a:t>
            </a:r>
          </a:p>
          <a:p>
            <a:pPr algn="l" rtl="0" fontAlgn="base">
              <a:buFont typeface="+mj-lt"/>
              <a:buAutoNum type="arabicPeriod" startAt="4"/>
            </a:pPr>
            <a:r>
              <a:rPr lang="en-US" sz="1800" b="0" i="0" dirty="0">
                <a:solidFill>
                  <a:srgbClr val="000000"/>
                </a:solidFill>
                <a:effectLst/>
                <a:latin typeface="Calibri" panose="020F0502020204030204" pitchFamily="34" charset="0"/>
              </a:rPr>
              <a:t>Next, click "Yes" in the pop-up window that asks if you would like to report the phishing email.  </a:t>
            </a:r>
          </a:p>
          <a:p>
            <a:pPr algn="l" rtl="0" fontAlgn="base">
              <a:buFont typeface="+mj-lt"/>
              <a:buAutoNum type="arabicPeriod" startAt="5"/>
            </a:pPr>
            <a:r>
              <a:rPr lang="en-US" sz="1800" b="0" i="0" dirty="0">
                <a:solidFill>
                  <a:srgbClr val="000000"/>
                </a:solidFill>
                <a:effectLst/>
                <a:latin typeface="Calibri" panose="020F0502020204030204" pitchFamily="34" charset="0"/>
              </a:rPr>
              <a:t>Finally, click "OK" in the next pop-up window thanking you for reporting the phishing email.  </a:t>
            </a:r>
          </a:p>
          <a:p>
            <a:endParaRPr lang="en-US" dirty="0"/>
          </a:p>
        </p:txBody>
      </p:sp>
      <p:sp>
        <p:nvSpPr>
          <p:cNvPr id="4" name="Slide Number Placeholder 3"/>
          <p:cNvSpPr>
            <a:spLocks noGrp="1"/>
          </p:cNvSpPr>
          <p:nvPr>
            <p:ph type="sldNum" sz="quarter" idx="10"/>
          </p:nvPr>
        </p:nvSpPr>
        <p:spPr/>
        <p:txBody>
          <a:bodyPr/>
          <a:lstStyle/>
          <a:p>
            <a:fld id="{87FFE48E-5059-442C-A878-CF664275D8B0}" type="slidenum">
              <a:rPr lang="en-US" smtClean="0"/>
              <a:t>16</a:t>
            </a:fld>
            <a:endParaRPr lang="en-US"/>
          </a:p>
        </p:txBody>
      </p:sp>
    </p:spTree>
    <p:extLst>
      <p:ext uri="{BB962C8B-B14F-4D97-AF65-F5344CB8AC3E}">
        <p14:creationId xmlns:p14="http://schemas.microsoft.com/office/powerpoint/2010/main" val="39354825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Training should be conducted with those who have an organizational email, domain/network access account or those who process, transmit and/or store sensitive data. This includes all employees, (full time or part time), contractors, consultants, partners, interns, or other third parties. </a:t>
            </a:r>
          </a:p>
          <a:p>
            <a:pPr lvl="1"/>
            <a:r>
              <a:rPr lang="en-US" dirty="0"/>
              <a:t>Training should be administered to all new-hires or role changes </a:t>
            </a:r>
          </a:p>
          <a:p>
            <a:pPr lvl="1"/>
            <a:r>
              <a:rPr lang="en-US" dirty="0"/>
              <a:t>Completion of regular computer-based training </a:t>
            </a:r>
          </a:p>
          <a:p>
            <a:pPr lvl="1"/>
            <a:r>
              <a:rPr lang="en-US" dirty="0"/>
              <a:t>Mock anti-spear phishing and social engineering tests and follow-up training as deemed necessary by the organization.</a:t>
            </a:r>
          </a:p>
          <a:p>
            <a:r>
              <a:rPr lang="en-US" dirty="0"/>
              <a:t>Upon completion of each security awareness training module, all computer users will be required to complete and pass a test. </a:t>
            </a:r>
          </a:p>
          <a:p>
            <a:r>
              <a:rPr lang="en-US" dirty="0"/>
              <a:t>Upon hire and annually, provide specialized training for individual job roles that manage high risk and sensitive information (e.g., credit card data, personally identifiable information (PII, PHI), etc.). </a:t>
            </a:r>
          </a:p>
          <a:p>
            <a:r>
              <a:rPr lang="en-US" dirty="0"/>
              <a:t>Upon hire and annually, provide specialized training for any employees that have administrator system access or hold other positions with significant and relevant information and/or application security operations responsibilities.</a:t>
            </a:r>
          </a:p>
          <a:p>
            <a:pPr algn="l" rtl="0" fontAlgn="base"/>
            <a:endParaRPr lang="en-US" sz="1800" b="1" i="0" u="sng" dirty="0">
              <a:solidFill>
                <a:srgbClr val="007198"/>
              </a:solidFill>
              <a:effectLst/>
              <a:latin typeface="Calibri Light" panose="020F0302020204030204" pitchFamily="34" charset="0"/>
            </a:endParaRPr>
          </a:p>
          <a:p>
            <a:pPr algn="l" rtl="0" fontAlgn="base"/>
            <a:endParaRPr lang="en-US" sz="1800" b="1" i="0" u="sng" dirty="0">
              <a:solidFill>
                <a:srgbClr val="007198"/>
              </a:solidFill>
              <a:effectLst/>
              <a:latin typeface="Calibri Light" panose="020F0302020204030204" pitchFamily="34" charset="0"/>
            </a:endParaRPr>
          </a:p>
          <a:p>
            <a:pPr algn="l" rtl="0" fontAlgn="base"/>
            <a:r>
              <a:rPr lang="en-US" sz="1800" b="1" i="0" u="sng" dirty="0">
                <a:solidFill>
                  <a:srgbClr val="007198"/>
                </a:solidFill>
                <a:effectLst/>
                <a:latin typeface="Calibri Light" panose="020F0302020204030204" pitchFamily="34" charset="0"/>
              </a:rPr>
              <a:t>E-mail and Internet Security – What you can do?</a:t>
            </a:r>
            <a:r>
              <a:rPr lang="en-US" sz="1800" b="0" i="0" dirty="0">
                <a:solidFill>
                  <a:srgbClr val="007198"/>
                </a:solidFill>
                <a:effectLst/>
                <a:latin typeface="Calibri Light" panose="020F0302020204030204" pitchFamily="34" charset="0"/>
              </a:rPr>
              <a:t>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To avoid these phishing schemes, please observe the following email best practices: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Do not click on links or attachments from senders that you do not recognize. Be especially wary of .zip or other compressed or executable file types.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Do not provide sensitive personal information (like usernames and passwords) over email.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Watch for email senders that use suspicious or misleading domain names.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Inspect URLs carefully to make sure they’re legitimate and not imposter sites.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Do not try to open any shared document that you’re not expecting to receive.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If you can’t tell if an email is legitimate or not, please contact IT.  </a:t>
            </a:r>
            <a:endParaRPr lang="en-US"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10"/>
          </p:nvPr>
        </p:nvSpPr>
        <p:spPr/>
        <p:txBody>
          <a:bodyPr/>
          <a:lstStyle/>
          <a:p>
            <a:fld id="{87FFE48E-5059-442C-A878-CF664275D8B0}" type="slidenum">
              <a:rPr lang="en-US" smtClean="0"/>
              <a:t>17</a:t>
            </a:fld>
            <a:endParaRPr lang="en-US"/>
          </a:p>
        </p:txBody>
      </p:sp>
    </p:spTree>
    <p:extLst>
      <p:ext uri="{BB962C8B-B14F-4D97-AF65-F5344CB8AC3E}">
        <p14:creationId xmlns:p14="http://schemas.microsoft.com/office/powerpoint/2010/main" val="15903969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lgn="l" rtl="0" fontAlgn="base"/>
            <a:r>
              <a:rPr lang="en-US" sz="1800" b="1" i="0" u="sng" dirty="0">
                <a:solidFill>
                  <a:srgbClr val="007198"/>
                </a:solidFill>
                <a:effectLst/>
                <a:latin typeface="Arial" panose="020B0604020202020204" pitchFamily="34" charset="0"/>
              </a:rPr>
              <a:t>KnowBe4 Phish Alert Report Button</a:t>
            </a:r>
            <a:r>
              <a:rPr lang="en-US" sz="1800" b="0" i="0" dirty="0">
                <a:solidFill>
                  <a:srgbClr val="007198"/>
                </a:solidFill>
                <a:effectLst/>
                <a:latin typeface="Arial" panose="020B0604020202020204" pitchFamily="34" charset="0"/>
              </a:rPr>
              <a:t> </a:t>
            </a:r>
            <a:endParaRPr lang="en-US" b="0" i="0" dirty="0">
              <a:solidFill>
                <a:srgbClr val="000000"/>
              </a:solidFill>
              <a:effectLst/>
              <a:latin typeface="Calibri" panose="020F0502020204030204" pitchFamily="34" charset="0"/>
            </a:endParaRPr>
          </a:p>
          <a:p>
            <a:pPr algn="l" rtl="0" fontAlgn="base"/>
            <a:r>
              <a:rPr lang="en-US" sz="1800" b="1" i="0" dirty="0">
                <a:solidFill>
                  <a:srgbClr val="000000"/>
                </a:solidFill>
                <a:effectLst/>
                <a:latin typeface="Calibri" panose="020F0502020204030204" pitchFamily="34" charset="0"/>
              </a:rPr>
              <a:t>Purpose</a:t>
            </a:r>
            <a:r>
              <a:rPr lang="en-US" sz="1800" b="0" i="0" dirty="0">
                <a:solidFill>
                  <a:srgbClr val="000000"/>
                </a:solidFill>
                <a:effectLst/>
                <a:latin typeface="Calibri" panose="020F0502020204030204" pitchFamily="34" charset="0"/>
              </a:rPr>
              <a:t> </a:t>
            </a:r>
            <a:endParaRPr lang="en-US" b="0" i="0" dirty="0">
              <a:solidFill>
                <a:srgbClr val="000000"/>
              </a:solidFill>
              <a:effectLst/>
              <a:latin typeface="Calibri" panose="020F0502020204030204" pitchFamily="34" charset="0"/>
            </a:endParaRPr>
          </a:p>
          <a:p>
            <a:pPr algn="l" rtl="0" fontAlgn="base"/>
            <a:r>
              <a:rPr lang="en-US" sz="1800" b="0" i="0" dirty="0">
                <a:solidFill>
                  <a:srgbClr val="000000"/>
                </a:solidFill>
                <a:effectLst/>
                <a:latin typeface="Calibri" panose="020F0502020204030204" pitchFamily="34" charset="0"/>
              </a:rPr>
              <a:t>The "Phish Alert Report" button is a feature in Outlook for Windows and MacOS that will help users immediately report phishing emails to Information Security. </a:t>
            </a:r>
            <a:endParaRPr lang="en-US" b="0" i="0" dirty="0">
              <a:solidFill>
                <a:srgbClr val="000000"/>
              </a:solidFill>
              <a:effectLst/>
              <a:latin typeface="Calibri" panose="020F0502020204030204" pitchFamily="34" charset="0"/>
            </a:endParaRPr>
          </a:p>
          <a:p>
            <a:pPr algn="l" rtl="0" fontAlgn="base"/>
            <a:r>
              <a:rPr lang="en-US" sz="1800" b="0" i="0" dirty="0">
                <a:solidFill>
                  <a:srgbClr val="000000"/>
                </a:solidFill>
                <a:effectLst/>
                <a:latin typeface="Calibri" panose="020F0502020204030204" pitchFamily="34" charset="0"/>
              </a:rPr>
              <a:t>By reporting phishing emails, proper steps can be taken to block senders as well as remove the malicious messages from the inboxes of other affected employees. We encourage all teams to use the “Phish Alert Report” button to efficiently communicate phishing attempts. </a:t>
            </a:r>
            <a:endParaRPr lang="en-US" b="0" i="0" dirty="0">
              <a:solidFill>
                <a:srgbClr val="000000"/>
              </a:solidFill>
              <a:effectLst/>
              <a:latin typeface="Calibri" panose="020F0502020204030204" pitchFamily="34" charset="0"/>
            </a:endParaRPr>
          </a:p>
          <a:p>
            <a:pPr algn="l" rtl="0" fontAlgn="base"/>
            <a:r>
              <a:rPr lang="en-US" sz="1800" b="0" i="0" dirty="0">
                <a:solidFill>
                  <a:srgbClr val="000000"/>
                </a:solidFill>
                <a:effectLst/>
                <a:latin typeface="Calibri" panose="020F0502020204030204" pitchFamily="34" charset="0"/>
              </a:rPr>
              <a:t>Steps </a:t>
            </a:r>
            <a:endParaRPr lang="en-US" b="0" i="0" dirty="0">
              <a:solidFill>
                <a:srgbClr val="000000"/>
              </a:solidFill>
              <a:effectLst/>
              <a:latin typeface="Calibri" panose="020F0502020204030204" pitchFamily="34" charset="0"/>
            </a:endParaRPr>
          </a:p>
          <a:p>
            <a:pPr algn="l" rtl="0" fontAlgn="base">
              <a:buFont typeface="+mj-lt"/>
              <a:buAutoNum type="arabicPeriod"/>
            </a:pPr>
            <a:r>
              <a:rPr lang="en-US" sz="1800" b="0" i="0" dirty="0">
                <a:solidFill>
                  <a:srgbClr val="000000"/>
                </a:solidFill>
                <a:effectLst/>
                <a:latin typeface="Calibri" panose="020F0502020204030204" pitchFamily="34" charset="0"/>
              </a:rPr>
              <a:t>Go to your inbox. </a:t>
            </a:r>
          </a:p>
          <a:p>
            <a:pPr algn="l" rtl="0" fontAlgn="base">
              <a:buFont typeface="+mj-lt"/>
              <a:buAutoNum type="arabicPeriod" startAt="2"/>
            </a:pPr>
            <a:r>
              <a:rPr lang="en-US" sz="1800" b="0" i="0" dirty="0">
                <a:solidFill>
                  <a:srgbClr val="000000"/>
                </a:solidFill>
                <a:effectLst/>
                <a:latin typeface="Calibri" panose="020F0502020204030204" pitchFamily="34" charset="0"/>
              </a:rPr>
              <a:t>Click </a:t>
            </a:r>
            <a:r>
              <a:rPr lang="en-US" sz="1800" b="1" i="0" dirty="0">
                <a:solidFill>
                  <a:srgbClr val="000000"/>
                </a:solidFill>
                <a:effectLst/>
                <a:latin typeface="Calibri" panose="020F0502020204030204" pitchFamily="34" charset="0"/>
              </a:rPr>
              <a:t>ONCE</a:t>
            </a:r>
            <a:r>
              <a:rPr lang="en-US" sz="1800" b="0" i="0" dirty="0">
                <a:solidFill>
                  <a:srgbClr val="000000"/>
                </a:solidFill>
                <a:effectLst/>
                <a:latin typeface="Calibri" panose="020F0502020204030204" pitchFamily="34" charset="0"/>
              </a:rPr>
              <a:t> on the suspicious email. </a:t>
            </a:r>
          </a:p>
          <a:p>
            <a:pPr algn="l" rtl="0" fontAlgn="base">
              <a:buFont typeface="+mj-lt"/>
              <a:buAutoNum type="arabicPeriod" startAt="3"/>
            </a:pPr>
            <a:r>
              <a:rPr lang="en-US" sz="1800" b="0" i="0" dirty="0">
                <a:solidFill>
                  <a:srgbClr val="000000"/>
                </a:solidFill>
                <a:effectLst/>
                <a:latin typeface="Calibri" panose="020F0502020204030204" pitchFamily="34" charset="0"/>
              </a:rPr>
              <a:t>Click the "Phish Alert Report" button in the home tab. </a:t>
            </a:r>
          </a:p>
          <a:p>
            <a:pPr algn="l" rtl="0" fontAlgn="base">
              <a:buFont typeface="+mj-lt"/>
              <a:buAutoNum type="arabicPeriod" startAt="4"/>
            </a:pPr>
            <a:r>
              <a:rPr lang="en-US" sz="1800" b="0" i="0" dirty="0">
                <a:solidFill>
                  <a:srgbClr val="000000"/>
                </a:solidFill>
                <a:effectLst/>
                <a:latin typeface="Calibri" panose="020F0502020204030204" pitchFamily="34" charset="0"/>
              </a:rPr>
              <a:t>Next, click "Yes" in the pop-up window that asks if you would like to report the phishing email.  </a:t>
            </a:r>
          </a:p>
          <a:p>
            <a:pPr algn="l" rtl="0" fontAlgn="base">
              <a:buFont typeface="+mj-lt"/>
              <a:buAutoNum type="arabicPeriod" startAt="5"/>
            </a:pPr>
            <a:r>
              <a:rPr lang="en-US" sz="1800" b="0" i="0" dirty="0">
                <a:solidFill>
                  <a:srgbClr val="000000"/>
                </a:solidFill>
                <a:effectLst/>
                <a:latin typeface="Calibri" panose="020F0502020204030204" pitchFamily="34" charset="0"/>
              </a:rPr>
              <a:t>Finally, click "OK" in the next pop-up window thanking you for reporting the phishing email.  </a:t>
            </a:r>
          </a:p>
          <a:p>
            <a:endParaRPr lang="en-US" dirty="0"/>
          </a:p>
        </p:txBody>
      </p:sp>
      <p:sp>
        <p:nvSpPr>
          <p:cNvPr id="4" name="Slide Number Placeholder 3"/>
          <p:cNvSpPr>
            <a:spLocks noGrp="1"/>
          </p:cNvSpPr>
          <p:nvPr>
            <p:ph type="sldNum" sz="quarter" idx="10"/>
          </p:nvPr>
        </p:nvSpPr>
        <p:spPr/>
        <p:txBody>
          <a:bodyPr/>
          <a:lstStyle/>
          <a:p>
            <a:fld id="{87FFE48E-5059-442C-A878-CF664275D8B0}" type="slidenum">
              <a:rPr lang="en-US" smtClean="0"/>
              <a:t>18</a:t>
            </a:fld>
            <a:endParaRPr lang="en-US"/>
          </a:p>
        </p:txBody>
      </p:sp>
    </p:spTree>
    <p:extLst>
      <p:ext uri="{BB962C8B-B14F-4D97-AF65-F5344CB8AC3E}">
        <p14:creationId xmlns:p14="http://schemas.microsoft.com/office/powerpoint/2010/main" val="5148788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Protect equipment. Keep it in a secure environment and keep food and drink from electronic systems. Know where the fire suppression equipment is located and how to use it in an emergency.</a:t>
            </a:r>
          </a:p>
          <a:p>
            <a:r>
              <a:rPr lang="en-US" dirty="0"/>
              <a:t>•	Protect areas. Keep unauthorized people away from equipment and data. Challenge strangers in the area</a:t>
            </a:r>
          </a:p>
          <a:p>
            <a:r>
              <a:rPr lang="en-US" dirty="0"/>
              <a:t>•	Protect passwords. Never write it down or give it to anyone. Don't use names, numbers or dates that are personally identified with the staff member. Change the password often and change it immediately if it has been compromised.</a:t>
            </a:r>
          </a:p>
          <a:p>
            <a:r>
              <a:rPr lang="en-US" dirty="0"/>
              <a:t>•	Protect files. Don't allow unauthorized access to staff member's files and data. Never leave equipment unattended with the password activated - log off.</a:t>
            </a:r>
          </a:p>
          <a:p>
            <a:r>
              <a:rPr lang="en-US" dirty="0"/>
              <a:t>•	Backing up data. Keep duplicates of critical data in a safe place.</a:t>
            </a:r>
          </a:p>
          <a:p>
            <a:r>
              <a:rPr lang="en-US" dirty="0"/>
              <a:t>•	Report security violations. Staff members should tell their supervisor or GCF A management if they see any unauthorized changes to staff member's data. Immediately report any loss of data or programs, whether automated or hard copy.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7D2F9E-D167-4ED3-83EC-AE46EA34BEC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37406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7D2F9E-D167-4ED3-83EC-AE46EA34BEC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40928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Server CPU:  </a:t>
            </a:r>
          </a:p>
          <a:p>
            <a:r>
              <a:rPr lang="en-US" dirty="0"/>
              <a:t>One or more server instance(s) deployed on GCFA hosted cloud environment, one segregated subnet, Windows Server OS licensing, and VPN client access. Support of the operating system and applications installed on the hosted environment is not included in this service. Except where provided by other SOW’s, Client will have full responsibility for configuration of the server operating system and applications Client runs on the server including any licensing and related security to those systems. </a:t>
            </a:r>
          </a:p>
        </p:txBody>
      </p:sp>
      <p:sp>
        <p:nvSpPr>
          <p:cNvPr id="4" name="Slide Number Placeholder 3"/>
          <p:cNvSpPr>
            <a:spLocks noGrp="1"/>
          </p:cNvSpPr>
          <p:nvPr>
            <p:ph type="sldNum" sz="quarter" idx="5"/>
          </p:nvPr>
        </p:nvSpPr>
        <p:spPr/>
        <p:txBody>
          <a:bodyPr/>
          <a:lstStyle/>
          <a:p>
            <a:fld id="{2E7D2F9E-D167-4ED3-83EC-AE46EA34BEC3}" type="slidenum">
              <a:rPr lang="en-US" smtClean="0"/>
              <a:pPr/>
              <a:t>24</a:t>
            </a:fld>
            <a:endParaRPr lang="en-US" dirty="0"/>
          </a:p>
        </p:txBody>
      </p:sp>
    </p:spTree>
    <p:extLst>
      <p:ext uri="{BB962C8B-B14F-4D97-AF65-F5344CB8AC3E}">
        <p14:creationId xmlns:p14="http://schemas.microsoft.com/office/powerpoint/2010/main" val="12262061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  </a:t>
            </a:r>
            <a:r>
              <a:rPr lang="en-US" dirty="0">
                <a:hlinkClick r:id="rId3"/>
              </a:rPr>
              <a:t>What is DNS Security? - Cisco Umbrella</a:t>
            </a:r>
            <a:endParaRPr lang="en-US" dirty="0"/>
          </a:p>
        </p:txBody>
      </p:sp>
      <p:sp>
        <p:nvSpPr>
          <p:cNvPr id="4" name="Slide Number Placeholder 3"/>
          <p:cNvSpPr>
            <a:spLocks noGrp="1"/>
          </p:cNvSpPr>
          <p:nvPr>
            <p:ph type="sldNum" sz="quarter" idx="5"/>
          </p:nvPr>
        </p:nvSpPr>
        <p:spPr/>
        <p:txBody>
          <a:bodyPr/>
          <a:lstStyle/>
          <a:p>
            <a:fld id="{2E7D2F9E-D167-4ED3-83EC-AE46EA34BEC3}" type="slidenum">
              <a:rPr lang="en-US" smtClean="0"/>
              <a:pPr/>
              <a:t>25</a:t>
            </a:fld>
            <a:endParaRPr lang="en-US" dirty="0"/>
          </a:p>
        </p:txBody>
      </p:sp>
    </p:spTree>
    <p:extLst>
      <p:ext uri="{BB962C8B-B14F-4D97-AF65-F5344CB8AC3E}">
        <p14:creationId xmlns:p14="http://schemas.microsoft.com/office/powerpoint/2010/main" val="3095188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lvl="0"/>
            <a:r>
              <a:rPr lang="en-US" dirty="0"/>
              <a:t>Do NOT communicate material that is harassing, embarrassing, sexually explicit, profane, threatening, obscene, intimidating, defamatory, offensive or otherwise unlawful or inappropriate.</a:t>
            </a:r>
          </a:p>
          <a:p>
            <a:pPr lvl="0"/>
            <a:r>
              <a:rPr lang="en-US" dirty="0"/>
              <a:t>Do NOT use tools and techniques to spoof, masquerade, or impersonate any identity or credentials.   </a:t>
            </a:r>
          </a:p>
          <a:p>
            <a:pPr lvl="0"/>
            <a:r>
              <a:rPr lang="en-US" dirty="0"/>
              <a:t>Do NOT use an account assigned to another individual to either send or receive electronic or voice messages.</a:t>
            </a:r>
          </a:p>
          <a:p>
            <a:pPr lvl="0"/>
            <a:r>
              <a:rPr lang="en-US" dirty="0"/>
              <a:t>Do NOT use non-company accounts (e.g. Hotmail, Yahoo, Facebook, Skype, Dropbox, etc.) to conduct business.</a:t>
            </a:r>
          </a:p>
          <a:p>
            <a:pPr lvl="0"/>
            <a:r>
              <a:rPr lang="en-US" dirty="0"/>
              <a:t>Do NOT forward emails to accounts outside the control  (e.g., personal server or email address).</a:t>
            </a:r>
          </a:p>
          <a:p>
            <a:pPr lvl="0"/>
            <a:r>
              <a:rPr lang="en-US" dirty="0"/>
              <a:t>Do NOT make unauthorized toll calls (e.g., long distance, 1-900 numbers). </a:t>
            </a:r>
          </a:p>
          <a:p>
            <a:pPr lvl="0"/>
            <a:r>
              <a:rPr lang="en-US" dirty="0"/>
              <a:t>Do NOT transfer confidential or sensitive information including personally identifiable information via unsecured method to any external account, this includes personal accounts employees. Any need to share this kind of information should be performed using only approved company procedures. </a:t>
            </a:r>
          </a:p>
          <a:p>
            <a:pPr lvl="0"/>
            <a:r>
              <a:rPr lang="en-US" dirty="0"/>
              <a:t>Do NOT transfer payment card information via unsecured methods like email, text or IM.  Instead, only use authorized payment applications.</a:t>
            </a:r>
          </a:p>
          <a:p>
            <a:r>
              <a:rPr lang="en-US" dirty="0"/>
              <a:t> </a:t>
            </a:r>
          </a:p>
          <a:p>
            <a:r>
              <a:rPr lang="en-US" dirty="0"/>
              <a:t>All electronic communication, telephones, telephony equipment and messages contained within email and voicemail are the property of RHP.  RHP has the right to monitor all communication passing through its systems. This monitoring may include, but is not limited to review by the legal team, observation by management in cases of suspected abuse, and/or to monitor employee efficiency.  RHP may also require that electronic and voice communication be retained for reasons such as litigation or government investigation.  When litigation or investigations occur, the RHP Legal Department will notify the appropriate departments, divisions, or individuals and direct the appropriate retention requirements.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FFE48E-5059-442C-A878-CF664275D8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01252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Users should </a:t>
            </a:r>
            <a:r>
              <a:rPr lang="en-US" u="sng"/>
              <a:t>not</a:t>
            </a:r>
            <a:r>
              <a:rPr lang="en-US"/>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Staff members should not use the organization’s equipment with their personal accounts or to reach personal sites unless it is for legitimate business purposes.</a:t>
            </a:r>
          </a:p>
          <a:p>
            <a:endParaRPr lang="en-US"/>
          </a:p>
          <a:p>
            <a:pPr lvl="0"/>
            <a:r>
              <a:rPr lang="en-US"/>
              <a:t>Access sites that provide information relating to pornography, racism, gambling, criminal activities or any other unethical, illegal or unlawful purposes, including, but not limited to, copyright infringement, obscenity, libel, slander, fraud, defamation, plagiarism, harassment, intimidation, forgery, impersonation, illegal gambling, soliciting for illegal pyramid schemes, computer tampering (e.g. spreading computer viruses), terrorism, and illegal drugs.</a:t>
            </a:r>
          </a:p>
          <a:p>
            <a:pPr lvl="0"/>
            <a:r>
              <a:rPr lang="en-US"/>
              <a:t>Use the Internet in any way that violates RHP’s policies, rules, or administrative orders.</a:t>
            </a:r>
          </a:p>
          <a:p>
            <a:pPr lvl="0"/>
            <a:r>
              <a:rPr lang="en-US"/>
              <a:t>Use anonymous Internet surfing software, open proxies, tunnels utilizing HTTP, peer-to-peer network tools or any other network service or software that is meant to intentionally evade access controls or monitoring. </a:t>
            </a:r>
          </a:p>
          <a:p>
            <a:pPr lvl="0"/>
            <a:r>
              <a:rPr lang="en-US"/>
              <a:t>Use Internet resources for personal (non-work related) reasons including video/audio streaming, file sharing, uploading/downloading of unreasonably large files, etc. RHP allows limited personal use for communication with family and friends, independent learning, and public service.  Staff must act in accordance with their leader’s guidelines. </a:t>
            </a:r>
          </a:p>
          <a:p>
            <a:endParaRPr lang="en-US"/>
          </a:p>
        </p:txBody>
      </p:sp>
      <p:sp>
        <p:nvSpPr>
          <p:cNvPr id="4" name="Slide Number Placeholder 3"/>
          <p:cNvSpPr>
            <a:spLocks noGrp="1"/>
          </p:cNvSpPr>
          <p:nvPr>
            <p:ph type="sldNum" sz="quarter" idx="10"/>
          </p:nvPr>
        </p:nvSpPr>
        <p:spPr/>
        <p:txBody>
          <a:bodyPr/>
          <a:lstStyle/>
          <a:p>
            <a:fld id="{87FFE48E-5059-442C-A878-CF664275D8B0}" type="slidenum">
              <a:rPr lang="en-US" smtClean="0"/>
              <a:t>27</a:t>
            </a:fld>
            <a:endParaRPr lang="en-US"/>
          </a:p>
        </p:txBody>
      </p:sp>
    </p:spTree>
    <p:extLst>
      <p:ext uri="{BB962C8B-B14F-4D97-AF65-F5344CB8AC3E}">
        <p14:creationId xmlns:p14="http://schemas.microsoft.com/office/powerpoint/2010/main" val="20397388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FFE48E-5059-442C-A878-CF664275D8B0}" type="slidenum">
              <a:rPr lang="en-US" smtClean="0"/>
              <a:t>28</a:t>
            </a:fld>
            <a:endParaRPr lang="en-US"/>
          </a:p>
        </p:txBody>
      </p:sp>
    </p:spTree>
    <p:extLst>
      <p:ext uri="{BB962C8B-B14F-4D97-AF65-F5344CB8AC3E}">
        <p14:creationId xmlns:p14="http://schemas.microsoft.com/office/powerpoint/2010/main" val="435624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It is the responsibility of everyone who works at RHP to protect our data. Even unintentional abuse of classified data will be considered punishable in accordance with the extent and frequency of the abuse. </a:t>
            </a:r>
            <a:endParaRPr lang="en-US" sz="180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FFE48E-5059-442C-A878-CF664275D8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0756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Data that falls under </a:t>
            </a:r>
            <a:r>
              <a:rPr lang="en-US" sz="1200" dirty="0">
                <a:solidFill>
                  <a:srgbClr val="FF0000"/>
                </a:solidFill>
              </a:rPr>
              <a:t>Confidential or Secret/Restricted classifications must be encrypted with minimum 128-bit cryptography </a:t>
            </a:r>
            <a:r>
              <a:rPr lang="en-US" sz="1200" dirty="0">
                <a:solidFill>
                  <a:srgbClr val="00B0F0"/>
                </a:solidFill>
              </a:rPr>
              <a:t>while in transit </a:t>
            </a:r>
            <a:r>
              <a:rPr lang="en-US" sz="1200" dirty="0">
                <a:solidFill>
                  <a:schemeClr val="accent4"/>
                </a:solidFill>
              </a:rPr>
              <a:t>and at rest </a:t>
            </a:r>
            <a:r>
              <a:rPr lang="en-US" sz="1200" u="sng" dirty="0">
                <a:solidFill>
                  <a:srgbClr val="7030A0"/>
                </a:solidFill>
              </a:rPr>
              <a:t>and should not be stored outside of any authorized system</a:t>
            </a:r>
            <a:r>
              <a:rPr lang="en-US" sz="1200" dirty="0"/>
              <a:t>. This includes data stored on corporate systems and mobile computing devices, including personal devices used to access corporate systems. </a:t>
            </a:r>
          </a:p>
          <a:p>
            <a:endParaRPr lang="en-US" dirty="0"/>
          </a:p>
          <a:p>
            <a:endParaRPr lang="en-US" dirty="0"/>
          </a:p>
          <a:p>
            <a:r>
              <a:rPr lang="en-US" dirty="0"/>
              <a:t>https://blog.vrypan.net/2013/08/28/public-key-cryptography-for-non-geeks/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15F8C8-EE0E-4582-A6EA-48E7A5E466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5954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https://technet.microsoft.com/en-us/library/dn569286.aspx</a:t>
            </a:r>
          </a:p>
          <a:p>
            <a:r>
              <a:rPr lang="en-US" b="0" dirty="0"/>
              <a:t>Office 365 Message Encryption is an easy-to-use service that lets email users send encrypted messages to people inside or outside their organization. Designated recipients can easily view their encrypted messages and return encrypted replies. Regardless of the destination email service—whether it’s Outlook.com, Yahoo, Gmail, or another service—email users can send confidential business communications with an added level of protection against unauthorized access.</a:t>
            </a:r>
          </a:p>
          <a:p>
            <a:r>
              <a:rPr lang="en-US" b="0" dirty="0"/>
              <a:t>There are many scenarios in which email message encryption might be required, including the following:</a:t>
            </a:r>
          </a:p>
          <a:p>
            <a:r>
              <a:rPr lang="en-US" b="0" dirty="0"/>
              <a:t>A bank employee sending financial statements to customers</a:t>
            </a:r>
          </a:p>
          <a:p>
            <a:r>
              <a:rPr lang="en-US" b="0" dirty="0"/>
              <a:t>An insurance company representative providing policy details to customers</a:t>
            </a:r>
          </a:p>
          <a:p>
            <a:r>
              <a:rPr lang="en-US" b="0" dirty="0"/>
              <a:t>A mortgage broker requesting financial information from a customer for a loan application</a:t>
            </a:r>
          </a:p>
          <a:p>
            <a:r>
              <a:rPr lang="en-US" b="0" dirty="0"/>
              <a:t>A health care provider sending health care information to patients</a:t>
            </a:r>
          </a:p>
          <a:p>
            <a:r>
              <a:rPr lang="en-US" b="0" dirty="0"/>
              <a:t>An attorney sending confidential information to a customer or another attorney</a:t>
            </a:r>
          </a:p>
          <a:p>
            <a:r>
              <a:rPr lang="en-US" b="0" dirty="0"/>
              <a:t>A consultant sending a contract to a customer</a:t>
            </a:r>
          </a:p>
          <a:p>
            <a:r>
              <a:rPr lang="en-US" b="0" dirty="0"/>
              <a:t>Exchange Online and Exchange Online Protection (EOP) administrators set up Office 365 Message Encryption by defining encryption rules. As an administrator, you can also customize encrypted messages with your own text and logo, presenting a company brand that’s familiar to message recipients.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15F8C8-EE0E-4582-A6EA-48E7A5E466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6053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DropBox</a:t>
            </a:r>
            <a:r>
              <a:rPr lang="en-US" dirty="0"/>
              <a:t>:  https://www.dropbox.com/en/help/27 </a:t>
            </a:r>
          </a:p>
          <a:p>
            <a:endParaRPr lang="en-US" dirty="0"/>
          </a:p>
          <a:p>
            <a:r>
              <a:rPr lang="en-US" dirty="0"/>
              <a:t>http://www.alphr.com/dropbox/1000326/how-secure-are-dropbox-microsoft-onedrive-google-drive-and-apple-icloud </a:t>
            </a:r>
          </a:p>
          <a:p>
            <a:endParaRPr lang="en-US" dirty="0"/>
          </a:p>
          <a:p>
            <a:r>
              <a:rPr lang="en-US" dirty="0"/>
              <a:t>Box:  https://community.box.com/t5/Account-Information/Is-My-Data-Encrypted/ta-p/32</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15F8C8-EE0E-4582-A6EA-48E7A5E466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9687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lvl="0"/>
            <a:r>
              <a:rPr lang="en-US" dirty="0"/>
              <a:t>Do NOT provide records to those who do not have access to the system or are not authorized.  </a:t>
            </a:r>
          </a:p>
          <a:p>
            <a:pPr lvl="0"/>
            <a:r>
              <a:rPr lang="en-US" dirty="0"/>
              <a:t>Anyone using their prescribed access to gain unauthorized access to areas of the RHP network, other information systems or data not explicitly granted to them, will be subject to disciplinary action not limited to termination or breach of contract.  </a:t>
            </a:r>
          </a:p>
          <a:p>
            <a:pPr lvl="0"/>
            <a:r>
              <a:rPr lang="en-US" dirty="0"/>
              <a:t>Any changes to system or information access designed to create, expand, remove or change the access requires approval through the User Access Request process.  </a:t>
            </a:r>
          </a:p>
          <a:p>
            <a:endParaRPr lang="en-US" dirty="0"/>
          </a:p>
          <a:p>
            <a:pPr lvl="0"/>
            <a:r>
              <a:rPr lang="en-US" dirty="0"/>
              <a:t>Users may not share account or password information with another person. </a:t>
            </a:r>
          </a:p>
          <a:p>
            <a:pPr lvl="0"/>
            <a:r>
              <a:rPr lang="en-US" dirty="0"/>
              <a:t>Accounts are to be used only by the assigned user of the account for authorized purposes. </a:t>
            </a:r>
          </a:p>
          <a:p>
            <a:pPr lvl="0"/>
            <a:r>
              <a:rPr lang="en-US" dirty="0"/>
              <a:t>Attempting to obtain another user’s account password is strictly prohibited. </a:t>
            </a:r>
          </a:p>
          <a:p>
            <a:pPr lvl="0"/>
            <a:r>
              <a:rPr lang="en-US" dirty="0"/>
              <a:t>Users are required to protect their usage against loss, damage, or theft and against possible misuse by others.</a:t>
            </a:r>
          </a:p>
          <a:p>
            <a:pPr lvl="0"/>
            <a:r>
              <a:rPr lang="en-US" dirty="0"/>
              <a:t>Where passwords are used, users will be able to select and change their own password by using a minimum of 8 characters (number, upper and lower case letters and special characters). The only exceptions to this are where the security controls on older computers are not available or system configuration passwords are not tied to a particular user. </a:t>
            </a:r>
          </a:p>
          <a:p>
            <a:pPr lvl="0"/>
            <a:endParaRPr lang="en-US" b="1" dirty="0"/>
          </a:p>
          <a:p>
            <a:pPr lvl="0"/>
            <a:r>
              <a:rPr lang="en-US" dirty="0"/>
              <a:t>Authorized system users must not leave account information or other clues that could aid another person to gain access to the system or impersonate the credentials of the authorized user.  Objects and information must be secured in a manner commensurate with their value. </a:t>
            </a:r>
          </a:p>
          <a:p>
            <a:pPr lvl="0"/>
            <a:r>
              <a:rPr lang="en-US" dirty="0"/>
              <a:t>Where appropriate, computer media must be stored in a suitable locked cabinet when not in use, especially outside working hours</a:t>
            </a:r>
          </a:p>
          <a:p>
            <a:pPr lvl="0"/>
            <a:r>
              <a:rPr lang="en-US" dirty="0"/>
              <a:t>Paper media containing sensitive or critical business information must be locked away when not in use or securely destroyed once deemed obsolete</a:t>
            </a:r>
          </a:p>
          <a:p>
            <a:pPr lvl="0"/>
            <a:r>
              <a:rPr lang="en-US" dirty="0"/>
              <a:t>Sensitive or business critical information, when printed, faxed, scanned, or received must be cleared from printers and other machines immediately</a:t>
            </a:r>
          </a:p>
          <a:p>
            <a:pPr lvl="0"/>
            <a:r>
              <a:rPr lang="en-US" dirty="0"/>
              <a:t>Personal computers, computer terminals, and printers must not be left logged on when unattended and must be protected by a system lock screensaver function requiring a password to reinitiate a session</a:t>
            </a:r>
          </a:p>
          <a:p>
            <a:pPr lvl="0"/>
            <a:r>
              <a:rPr lang="en-US" dirty="0"/>
              <a:t>Any  sensitive information must be securely destroyed.  Third-party media destruction services may be utilized to ensure it’s performed in compliance with all pertinent RHP policies and standards.</a:t>
            </a:r>
          </a:p>
          <a:p>
            <a:pPr lvl="0"/>
            <a:r>
              <a:rPr lang="en-US" b="1" dirty="0"/>
              <a:t>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FFE48E-5059-442C-A878-CF664275D8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039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It takes zero hacking skills to monitor and/or hijack communications over a public Wi-Fi network. Widely available freeware makes eavesdropping on emails and web browsing as simple as pressing a button.</a:t>
            </a:r>
          </a:p>
          <a:p>
            <a:endParaRPr lang="en-US" dirty="0"/>
          </a:p>
          <a:p>
            <a:endParaRPr lang="en-US" dirty="0"/>
          </a:p>
          <a:p>
            <a:r>
              <a:rPr lang="en-US" dirty="0"/>
              <a:t>Peer-to-peer network:</a:t>
            </a:r>
            <a:r>
              <a:rPr lang="en-US" baseline="0" dirty="0"/>
              <a:t>  http://www.pcmag.com/encyclopedia/term/49056/peer-to-peer-network </a:t>
            </a:r>
            <a:endParaRPr lang="en-US" dirty="0"/>
          </a:p>
          <a:p>
            <a:endParaRPr lang="en-US" dirty="0"/>
          </a:p>
          <a:p>
            <a:r>
              <a:rPr lang="en-US" dirty="0"/>
              <a:t>Public:  http://www.cnet.com/how-to/tips-to-stay-safe-on-public-wi-fi/ </a:t>
            </a:r>
          </a:p>
          <a:p>
            <a:endParaRPr lang="en-US" dirty="0"/>
          </a:p>
          <a:p>
            <a:r>
              <a:rPr lang="en-US" dirty="0"/>
              <a:t>http://lifehacker.com/5576927/how-to-stay-safe-on-public-wi-fi-networks</a:t>
            </a:r>
          </a:p>
          <a:p>
            <a:endParaRPr lang="en-US" dirty="0"/>
          </a:p>
          <a:p>
            <a:r>
              <a:rPr lang="en-US" dirty="0"/>
              <a:t>http://www.forbes.com/sites/amadoudiallo/2014/03/04/hackers-love-public-wi-fi-but-you-can-make-it-safe/</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15F8C8-EE0E-4582-A6EA-48E7A5E466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0628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Consideration</a:t>
            </a:r>
            <a:r>
              <a:rPr lang="en-US" baseline="0" dirty="0"/>
              <a:t> for Bluetooth, MFPs</a:t>
            </a:r>
            <a:endParaRPr lang="en-US" dirty="0"/>
          </a:p>
          <a:p>
            <a:endParaRPr lang="en-US" dirty="0"/>
          </a:p>
          <a:p>
            <a:r>
              <a:rPr lang="en-US" dirty="0"/>
              <a:t>iPhone</a:t>
            </a:r>
            <a:r>
              <a:rPr lang="en-US" baseline="0" dirty="0"/>
              <a:t> &amp; iPad Encryption - </a:t>
            </a:r>
            <a:r>
              <a:rPr lang="en-US" dirty="0"/>
              <a:t>http://www.zdnet.com/article/how-to-turn-on-iphone-ipad-encryption-in-one-minute/</a:t>
            </a:r>
          </a:p>
          <a:p>
            <a:endParaRPr lang="en-US" dirty="0"/>
          </a:p>
          <a:p>
            <a:r>
              <a:rPr lang="en-US" dirty="0"/>
              <a:t>Android</a:t>
            </a:r>
            <a:r>
              <a:rPr lang="en-US" baseline="0" dirty="0"/>
              <a:t> - http://www.androidcentral.com/how-does-android-lollipops-encryption-affect-me </a:t>
            </a:r>
          </a:p>
          <a:p>
            <a:endParaRPr lang="en-US" baseline="0" dirty="0"/>
          </a:p>
          <a:p>
            <a:r>
              <a:rPr lang="en-US" b="1" dirty="0"/>
              <a:t>Before you encrypt your device, prepare as follows:</a:t>
            </a:r>
            <a:endParaRPr lang="en-US" dirty="0"/>
          </a:p>
          <a:p>
            <a:r>
              <a:rPr lang="en-US" dirty="0"/>
              <a:t>Set a lock screen PIN, pattern, or password.</a:t>
            </a:r>
          </a:p>
          <a:p>
            <a:r>
              <a:rPr lang="en-US" dirty="0"/>
              <a:t>Plug your device into the charger.</a:t>
            </a:r>
          </a:p>
          <a:p>
            <a:r>
              <a:rPr lang="en-US" dirty="0"/>
              <a:t>Schedule an hour or more for the encryption process. If you interrupt the process, you will lose some or all of your data.</a:t>
            </a:r>
          </a:p>
          <a:p>
            <a:endParaRPr lang="en-US" dirty="0"/>
          </a:p>
          <a:p>
            <a:r>
              <a:rPr lang="en-US" dirty="0"/>
              <a:t>http://www.greenbot.com/article/2145380/why-and-how-to-encrypt-your-android-device.html </a:t>
            </a:r>
          </a:p>
          <a:p>
            <a:endParaRPr lang="en-US" dirty="0"/>
          </a:p>
          <a:p>
            <a:r>
              <a:rPr lang="en-US" dirty="0"/>
              <a:t>http://arstechnica.com/gadgets/2015/10/android-6-0-re-implements-mandatory-device-encryption-for-new-devices/</a:t>
            </a:r>
          </a:p>
          <a:p>
            <a:endParaRPr lang="en-US" baseline="0" dirty="0"/>
          </a:p>
          <a:p>
            <a:r>
              <a:rPr lang="en-US" dirty="0"/>
              <a:t>http://arstechnica.com/gadgets/2015/08/phone-and-laptop-encryption-guide-protect-your-stuff-and-yourself/ </a:t>
            </a:r>
          </a:p>
          <a:p>
            <a:endParaRPr lang="en-US" dirty="0"/>
          </a:p>
          <a:p>
            <a:r>
              <a:rPr lang="en-US" dirty="0"/>
              <a:t>Hot Spot - http://netsecurity.about.com/od/secureyourwifinetwork/a/How-To-Secure-Your-Portable-Wifi-Hotspot.htm </a:t>
            </a:r>
          </a:p>
          <a:p>
            <a:endParaRPr lang="en-US" dirty="0"/>
          </a:p>
          <a:p>
            <a:r>
              <a:rPr lang="en-US" dirty="0"/>
              <a:t>USB Stick - https://technet.microsoft.com/en-us/magazine/ff404223.aspx</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15F8C8-EE0E-4582-A6EA-48E7A5E466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76745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pic>
        <p:nvPicPr>
          <p:cNvPr id="2" name="Picture Placeholder 3">
            <a:extLst>
              <a:ext uri="{FF2B5EF4-FFF2-40B4-BE49-F238E27FC236}">
                <a16:creationId xmlns:a16="http://schemas.microsoft.com/office/drawing/2014/main" id="{BAA7D4D0-7B10-8843-8732-AF00173D27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0" y="6350"/>
            <a:ext cx="9144000" cy="5130800"/>
          </a:xfrm>
          <a:prstGeom prst="rect">
            <a:avLst/>
          </a:prstGeom>
        </p:spPr>
      </p:pic>
      <p:sp>
        <p:nvSpPr>
          <p:cNvPr id="3" name="Rectangle 2">
            <a:extLst>
              <a:ext uri="{FF2B5EF4-FFF2-40B4-BE49-F238E27FC236}">
                <a16:creationId xmlns:a16="http://schemas.microsoft.com/office/drawing/2014/main" id="{9C970559-1A96-5D49-8718-D97871DDAD98}"/>
              </a:ext>
            </a:extLst>
          </p:cNvPr>
          <p:cNvSpPr/>
          <p:nvPr userDrawn="1"/>
        </p:nvSpPr>
        <p:spPr bwMode="auto">
          <a:xfrm>
            <a:off x="0" y="4171950"/>
            <a:ext cx="9144000" cy="971550"/>
          </a:xfrm>
          <a:prstGeom prst="rect">
            <a:avLst/>
          </a:prstGeom>
          <a:solidFill>
            <a:schemeClr val="bg1">
              <a:lumMod val="95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dirty="0"/>
          </a:p>
        </p:txBody>
      </p:sp>
      <p:sp>
        <p:nvSpPr>
          <p:cNvPr id="4" name="Rectangle 3">
            <a:extLst>
              <a:ext uri="{FF2B5EF4-FFF2-40B4-BE49-F238E27FC236}">
                <a16:creationId xmlns:a16="http://schemas.microsoft.com/office/drawing/2014/main" id="{E25D3B39-465B-A947-BBD0-72C2884FDD48}"/>
              </a:ext>
            </a:extLst>
          </p:cNvPr>
          <p:cNvSpPr/>
          <p:nvPr userDrawn="1"/>
        </p:nvSpPr>
        <p:spPr bwMode="auto">
          <a:xfrm>
            <a:off x="0" y="1"/>
            <a:ext cx="9144000" cy="4171950"/>
          </a:xfrm>
          <a:prstGeom prst="rect">
            <a:avLst/>
          </a:prstGeom>
          <a:gradFill flip="none" rotWithShape="1">
            <a:gsLst>
              <a:gs pos="0">
                <a:schemeClr val="accent1">
                  <a:alpha val="80000"/>
                </a:schemeClr>
              </a:gs>
              <a:gs pos="100000">
                <a:schemeClr val="accent2">
                  <a:alpha val="80000"/>
                </a:schemeClr>
              </a:gs>
            </a:gsLst>
            <a:lin ang="5400000" scaled="0"/>
            <a:tileRect/>
          </a:gra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dirty="0"/>
          </a:p>
        </p:txBody>
      </p:sp>
      <p:pic>
        <p:nvPicPr>
          <p:cNvPr id="7" name="Picture 6">
            <a:extLst>
              <a:ext uri="{FF2B5EF4-FFF2-40B4-BE49-F238E27FC236}">
                <a16:creationId xmlns:a16="http://schemas.microsoft.com/office/drawing/2014/main" id="{C9C5C4EB-CE8A-2147-8F03-01E1E282713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0" y="4337012"/>
            <a:ext cx="1910316" cy="680550"/>
          </a:xfrm>
          <a:prstGeom prst="rect">
            <a:avLst/>
          </a:prstGeom>
        </p:spPr>
      </p:pic>
      <p:sp>
        <p:nvSpPr>
          <p:cNvPr id="23" name="Text Placeholder 22">
            <a:extLst>
              <a:ext uri="{FF2B5EF4-FFF2-40B4-BE49-F238E27FC236}">
                <a16:creationId xmlns:a16="http://schemas.microsoft.com/office/drawing/2014/main" id="{C917F034-34D2-9C42-B81D-14870336D0F7}"/>
              </a:ext>
            </a:extLst>
          </p:cNvPr>
          <p:cNvSpPr>
            <a:spLocks noGrp="1"/>
          </p:cNvSpPr>
          <p:nvPr>
            <p:ph type="body" sz="quarter" idx="10" hasCustomPrompt="1"/>
          </p:nvPr>
        </p:nvSpPr>
        <p:spPr>
          <a:xfrm>
            <a:off x="381000" y="1581150"/>
            <a:ext cx="7772400" cy="1066800"/>
          </a:xfrm>
          <a:prstGeom prst="rect">
            <a:avLst/>
          </a:prstGeom>
        </p:spPr>
        <p:txBody>
          <a:bodyPr/>
          <a:lstStyle>
            <a:lvl1pPr marL="0" indent="0">
              <a:buFontTx/>
              <a:buNone/>
              <a:defRPr sz="4400">
                <a:solidFill>
                  <a:schemeClr val="bg1"/>
                </a:solidFill>
                <a:latin typeface="+mj-lt"/>
              </a:defRPr>
            </a:lvl1pPr>
          </a:lstStyle>
          <a:p>
            <a:pPr lvl="0"/>
            <a:r>
              <a:rPr lang="en-US" dirty="0"/>
              <a:t>PRESENTATION TITLE</a:t>
            </a:r>
          </a:p>
        </p:txBody>
      </p:sp>
      <p:sp>
        <p:nvSpPr>
          <p:cNvPr id="27" name="Text Placeholder 26">
            <a:extLst>
              <a:ext uri="{FF2B5EF4-FFF2-40B4-BE49-F238E27FC236}">
                <a16:creationId xmlns:a16="http://schemas.microsoft.com/office/drawing/2014/main" id="{44828F55-088E-4A44-A1D1-64D6CF6148E7}"/>
              </a:ext>
            </a:extLst>
          </p:cNvPr>
          <p:cNvSpPr>
            <a:spLocks noGrp="1"/>
          </p:cNvSpPr>
          <p:nvPr>
            <p:ph type="body" sz="quarter" idx="11" hasCustomPrompt="1"/>
          </p:nvPr>
        </p:nvSpPr>
        <p:spPr>
          <a:xfrm>
            <a:off x="381000" y="2800350"/>
            <a:ext cx="7391400" cy="762000"/>
          </a:xfrm>
          <a:prstGeom prst="rect">
            <a:avLst/>
          </a:prstGeom>
        </p:spPr>
        <p:txBody>
          <a:bodyPr/>
          <a:lstStyle>
            <a:lvl1pPr marL="0" indent="0">
              <a:buFontTx/>
              <a:buNone/>
              <a:defRPr sz="2200">
                <a:solidFill>
                  <a:schemeClr val="bg1"/>
                </a:solidFill>
              </a:defRPr>
            </a:lvl1pPr>
          </a:lstStyle>
          <a:p>
            <a:pPr lvl="0"/>
            <a:r>
              <a:rPr lang="en-US" dirty="0"/>
              <a:t>Sub Title/Author/Presenter</a:t>
            </a:r>
          </a:p>
        </p:txBody>
      </p:sp>
    </p:spTree>
    <p:extLst>
      <p:ext uri="{BB962C8B-B14F-4D97-AF65-F5344CB8AC3E}">
        <p14:creationId xmlns:p14="http://schemas.microsoft.com/office/powerpoint/2010/main" val="1582561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57A9C-DB25-424D-98F7-9AE88BAC1CC5}"/>
              </a:ext>
            </a:extLst>
          </p:cNvPr>
          <p:cNvSpPr/>
          <p:nvPr userDrawn="1"/>
        </p:nvSpPr>
        <p:spPr bwMode="auto">
          <a:xfrm>
            <a:off x="0" y="0"/>
            <a:ext cx="9144000" cy="5143499"/>
          </a:xfrm>
          <a:prstGeom prst="rect">
            <a:avLst/>
          </a:prstGeom>
          <a:solidFill>
            <a:schemeClr val="accent1"/>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dirty="0"/>
          </a:p>
        </p:txBody>
      </p:sp>
      <p:grpSp>
        <p:nvGrpSpPr>
          <p:cNvPr id="5" name="Group 4">
            <a:extLst>
              <a:ext uri="{FF2B5EF4-FFF2-40B4-BE49-F238E27FC236}">
                <a16:creationId xmlns:a16="http://schemas.microsoft.com/office/drawing/2014/main" id="{21B42A57-7E9B-5C4F-A5C1-5DA9C9108D06}"/>
              </a:ext>
            </a:extLst>
          </p:cNvPr>
          <p:cNvGrpSpPr/>
          <p:nvPr userDrawn="1"/>
        </p:nvGrpSpPr>
        <p:grpSpPr>
          <a:xfrm>
            <a:off x="174324" y="355600"/>
            <a:ext cx="4363052" cy="4432300"/>
            <a:chOff x="-647700" y="1546225"/>
            <a:chExt cx="600075" cy="609600"/>
          </a:xfrm>
          <a:solidFill>
            <a:schemeClr val="bg1">
              <a:alpha val="10000"/>
            </a:schemeClr>
          </a:solidFill>
        </p:grpSpPr>
        <p:sp>
          <p:nvSpPr>
            <p:cNvPr id="6" name="Freeform 6">
              <a:extLst>
                <a:ext uri="{FF2B5EF4-FFF2-40B4-BE49-F238E27FC236}">
                  <a16:creationId xmlns:a16="http://schemas.microsoft.com/office/drawing/2014/main" id="{813A800D-E168-234A-A011-BDF75071149B}"/>
                </a:ext>
              </a:extLst>
            </p:cNvPr>
            <p:cNvSpPr>
              <a:spLocks/>
            </p:cNvSpPr>
            <p:nvPr/>
          </p:nvSpPr>
          <p:spPr bwMode="auto">
            <a:xfrm>
              <a:off x="-546100" y="1770063"/>
              <a:ext cx="274638" cy="20638"/>
            </a:xfrm>
            <a:custGeom>
              <a:avLst/>
              <a:gdLst>
                <a:gd name="T0" fmla="*/ 58 w 1555"/>
                <a:gd name="T1" fmla="*/ 0 h 115"/>
                <a:gd name="T2" fmla="*/ 1498 w 1555"/>
                <a:gd name="T3" fmla="*/ 0 h 115"/>
                <a:gd name="T4" fmla="*/ 1515 w 1555"/>
                <a:gd name="T5" fmla="*/ 3 h 115"/>
                <a:gd name="T6" fmla="*/ 1532 w 1555"/>
                <a:gd name="T7" fmla="*/ 12 h 115"/>
                <a:gd name="T8" fmla="*/ 1544 w 1555"/>
                <a:gd name="T9" fmla="*/ 24 h 115"/>
                <a:gd name="T10" fmla="*/ 1552 w 1555"/>
                <a:gd name="T11" fmla="*/ 40 h 115"/>
                <a:gd name="T12" fmla="*/ 1555 w 1555"/>
                <a:gd name="T13" fmla="*/ 58 h 115"/>
                <a:gd name="T14" fmla="*/ 1552 w 1555"/>
                <a:gd name="T15" fmla="*/ 76 h 115"/>
                <a:gd name="T16" fmla="*/ 1544 w 1555"/>
                <a:gd name="T17" fmla="*/ 91 h 115"/>
                <a:gd name="T18" fmla="*/ 1532 w 1555"/>
                <a:gd name="T19" fmla="*/ 104 h 115"/>
                <a:gd name="T20" fmla="*/ 1515 w 1555"/>
                <a:gd name="T21" fmla="*/ 112 h 115"/>
                <a:gd name="T22" fmla="*/ 1498 w 1555"/>
                <a:gd name="T23" fmla="*/ 115 h 115"/>
                <a:gd name="T24" fmla="*/ 58 w 1555"/>
                <a:gd name="T25" fmla="*/ 115 h 115"/>
                <a:gd name="T26" fmla="*/ 40 w 1555"/>
                <a:gd name="T27" fmla="*/ 112 h 115"/>
                <a:gd name="T28" fmla="*/ 24 w 1555"/>
                <a:gd name="T29" fmla="*/ 104 h 115"/>
                <a:gd name="T30" fmla="*/ 12 w 1555"/>
                <a:gd name="T31" fmla="*/ 91 h 115"/>
                <a:gd name="T32" fmla="*/ 3 w 1555"/>
                <a:gd name="T33" fmla="*/ 76 h 115"/>
                <a:gd name="T34" fmla="*/ 0 w 1555"/>
                <a:gd name="T35" fmla="*/ 58 h 115"/>
                <a:gd name="T36" fmla="*/ 3 w 1555"/>
                <a:gd name="T37" fmla="*/ 40 h 115"/>
                <a:gd name="T38" fmla="*/ 12 w 1555"/>
                <a:gd name="T39" fmla="*/ 24 h 115"/>
                <a:gd name="T40" fmla="*/ 24 w 1555"/>
                <a:gd name="T41" fmla="*/ 12 h 115"/>
                <a:gd name="T42" fmla="*/ 40 w 1555"/>
                <a:gd name="T43" fmla="*/ 3 h 115"/>
                <a:gd name="T44" fmla="*/ 58 w 1555"/>
                <a:gd name="T4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55" h="115">
                  <a:moveTo>
                    <a:pt x="58" y="0"/>
                  </a:moveTo>
                  <a:lnTo>
                    <a:pt x="1498" y="0"/>
                  </a:lnTo>
                  <a:lnTo>
                    <a:pt x="1515" y="3"/>
                  </a:lnTo>
                  <a:lnTo>
                    <a:pt x="1532" y="12"/>
                  </a:lnTo>
                  <a:lnTo>
                    <a:pt x="1544" y="24"/>
                  </a:lnTo>
                  <a:lnTo>
                    <a:pt x="1552" y="40"/>
                  </a:lnTo>
                  <a:lnTo>
                    <a:pt x="1555" y="58"/>
                  </a:lnTo>
                  <a:lnTo>
                    <a:pt x="1552" y="76"/>
                  </a:lnTo>
                  <a:lnTo>
                    <a:pt x="1544" y="91"/>
                  </a:lnTo>
                  <a:lnTo>
                    <a:pt x="1532" y="104"/>
                  </a:lnTo>
                  <a:lnTo>
                    <a:pt x="1515" y="112"/>
                  </a:lnTo>
                  <a:lnTo>
                    <a:pt x="1498" y="115"/>
                  </a:lnTo>
                  <a:lnTo>
                    <a:pt x="58" y="115"/>
                  </a:lnTo>
                  <a:lnTo>
                    <a:pt x="40" y="112"/>
                  </a:lnTo>
                  <a:lnTo>
                    <a:pt x="24" y="104"/>
                  </a:lnTo>
                  <a:lnTo>
                    <a:pt x="12" y="91"/>
                  </a:lnTo>
                  <a:lnTo>
                    <a:pt x="3" y="76"/>
                  </a:lnTo>
                  <a:lnTo>
                    <a:pt x="0" y="58"/>
                  </a:lnTo>
                  <a:lnTo>
                    <a:pt x="3" y="40"/>
                  </a:lnTo>
                  <a:lnTo>
                    <a:pt x="12" y="24"/>
                  </a:lnTo>
                  <a:lnTo>
                    <a:pt x="24" y="12"/>
                  </a:lnTo>
                  <a:lnTo>
                    <a:pt x="40" y="3"/>
                  </a:lnTo>
                  <a:lnTo>
                    <a:pt x="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 name="Freeform 7">
              <a:extLst>
                <a:ext uri="{FF2B5EF4-FFF2-40B4-BE49-F238E27FC236}">
                  <a16:creationId xmlns:a16="http://schemas.microsoft.com/office/drawing/2014/main" id="{2B497710-894E-9B44-86FB-2C928BCBF408}"/>
                </a:ext>
              </a:extLst>
            </p:cNvPr>
            <p:cNvSpPr>
              <a:spLocks/>
            </p:cNvSpPr>
            <p:nvPr/>
          </p:nvSpPr>
          <p:spPr bwMode="auto">
            <a:xfrm>
              <a:off x="-546100" y="1689100"/>
              <a:ext cx="122238" cy="19050"/>
            </a:xfrm>
            <a:custGeom>
              <a:avLst/>
              <a:gdLst>
                <a:gd name="T0" fmla="*/ 58 w 691"/>
                <a:gd name="T1" fmla="*/ 0 h 116"/>
                <a:gd name="T2" fmla="*/ 634 w 691"/>
                <a:gd name="T3" fmla="*/ 0 h 116"/>
                <a:gd name="T4" fmla="*/ 651 w 691"/>
                <a:gd name="T5" fmla="*/ 4 h 116"/>
                <a:gd name="T6" fmla="*/ 668 w 691"/>
                <a:gd name="T7" fmla="*/ 12 h 116"/>
                <a:gd name="T8" fmla="*/ 680 w 691"/>
                <a:gd name="T9" fmla="*/ 24 h 116"/>
                <a:gd name="T10" fmla="*/ 688 w 691"/>
                <a:gd name="T11" fmla="*/ 40 h 116"/>
                <a:gd name="T12" fmla="*/ 691 w 691"/>
                <a:gd name="T13" fmla="*/ 58 h 116"/>
                <a:gd name="T14" fmla="*/ 688 w 691"/>
                <a:gd name="T15" fmla="*/ 76 h 116"/>
                <a:gd name="T16" fmla="*/ 680 w 691"/>
                <a:gd name="T17" fmla="*/ 92 h 116"/>
                <a:gd name="T18" fmla="*/ 668 w 691"/>
                <a:gd name="T19" fmla="*/ 104 h 116"/>
                <a:gd name="T20" fmla="*/ 651 w 691"/>
                <a:gd name="T21" fmla="*/ 112 h 116"/>
                <a:gd name="T22" fmla="*/ 634 w 691"/>
                <a:gd name="T23" fmla="*/ 116 h 116"/>
                <a:gd name="T24" fmla="*/ 58 w 691"/>
                <a:gd name="T25" fmla="*/ 116 h 116"/>
                <a:gd name="T26" fmla="*/ 40 w 691"/>
                <a:gd name="T27" fmla="*/ 112 h 116"/>
                <a:gd name="T28" fmla="*/ 24 w 691"/>
                <a:gd name="T29" fmla="*/ 104 h 116"/>
                <a:gd name="T30" fmla="*/ 12 w 691"/>
                <a:gd name="T31" fmla="*/ 92 h 116"/>
                <a:gd name="T32" fmla="*/ 3 w 691"/>
                <a:gd name="T33" fmla="*/ 76 h 116"/>
                <a:gd name="T34" fmla="*/ 0 w 691"/>
                <a:gd name="T35" fmla="*/ 58 h 116"/>
                <a:gd name="T36" fmla="*/ 3 w 691"/>
                <a:gd name="T37" fmla="*/ 40 h 116"/>
                <a:gd name="T38" fmla="*/ 12 w 691"/>
                <a:gd name="T39" fmla="*/ 24 h 116"/>
                <a:gd name="T40" fmla="*/ 24 w 691"/>
                <a:gd name="T41" fmla="*/ 12 h 116"/>
                <a:gd name="T42" fmla="*/ 40 w 691"/>
                <a:gd name="T43" fmla="*/ 4 h 116"/>
                <a:gd name="T44" fmla="*/ 58 w 691"/>
                <a:gd name="T4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91" h="116">
                  <a:moveTo>
                    <a:pt x="58" y="0"/>
                  </a:moveTo>
                  <a:lnTo>
                    <a:pt x="634" y="0"/>
                  </a:lnTo>
                  <a:lnTo>
                    <a:pt x="651" y="4"/>
                  </a:lnTo>
                  <a:lnTo>
                    <a:pt x="668" y="12"/>
                  </a:lnTo>
                  <a:lnTo>
                    <a:pt x="680" y="24"/>
                  </a:lnTo>
                  <a:lnTo>
                    <a:pt x="688" y="40"/>
                  </a:lnTo>
                  <a:lnTo>
                    <a:pt x="691" y="58"/>
                  </a:lnTo>
                  <a:lnTo>
                    <a:pt x="688" y="76"/>
                  </a:lnTo>
                  <a:lnTo>
                    <a:pt x="680" y="92"/>
                  </a:lnTo>
                  <a:lnTo>
                    <a:pt x="668" y="104"/>
                  </a:lnTo>
                  <a:lnTo>
                    <a:pt x="651" y="112"/>
                  </a:lnTo>
                  <a:lnTo>
                    <a:pt x="634" y="116"/>
                  </a:lnTo>
                  <a:lnTo>
                    <a:pt x="58" y="116"/>
                  </a:lnTo>
                  <a:lnTo>
                    <a:pt x="40" y="112"/>
                  </a:lnTo>
                  <a:lnTo>
                    <a:pt x="24" y="104"/>
                  </a:lnTo>
                  <a:lnTo>
                    <a:pt x="12" y="92"/>
                  </a:lnTo>
                  <a:lnTo>
                    <a:pt x="3" y="76"/>
                  </a:lnTo>
                  <a:lnTo>
                    <a:pt x="0" y="58"/>
                  </a:lnTo>
                  <a:lnTo>
                    <a:pt x="3" y="40"/>
                  </a:lnTo>
                  <a:lnTo>
                    <a:pt x="12" y="24"/>
                  </a:lnTo>
                  <a:lnTo>
                    <a:pt x="24" y="12"/>
                  </a:lnTo>
                  <a:lnTo>
                    <a:pt x="40" y="4"/>
                  </a:lnTo>
                  <a:lnTo>
                    <a:pt x="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Freeform 8">
              <a:extLst>
                <a:ext uri="{FF2B5EF4-FFF2-40B4-BE49-F238E27FC236}">
                  <a16:creationId xmlns:a16="http://schemas.microsoft.com/office/drawing/2014/main" id="{DF9F5951-B9AD-9849-B3CF-D1984A7AC59F}"/>
                </a:ext>
              </a:extLst>
            </p:cNvPr>
            <p:cNvSpPr>
              <a:spLocks/>
            </p:cNvSpPr>
            <p:nvPr/>
          </p:nvSpPr>
          <p:spPr bwMode="auto">
            <a:xfrm>
              <a:off x="-546100" y="1851025"/>
              <a:ext cx="274638" cy="20638"/>
            </a:xfrm>
            <a:custGeom>
              <a:avLst/>
              <a:gdLst>
                <a:gd name="T0" fmla="*/ 58 w 1555"/>
                <a:gd name="T1" fmla="*/ 0 h 115"/>
                <a:gd name="T2" fmla="*/ 1498 w 1555"/>
                <a:gd name="T3" fmla="*/ 0 h 115"/>
                <a:gd name="T4" fmla="*/ 1515 w 1555"/>
                <a:gd name="T5" fmla="*/ 3 h 115"/>
                <a:gd name="T6" fmla="*/ 1532 w 1555"/>
                <a:gd name="T7" fmla="*/ 12 h 115"/>
                <a:gd name="T8" fmla="*/ 1544 w 1555"/>
                <a:gd name="T9" fmla="*/ 24 h 115"/>
                <a:gd name="T10" fmla="*/ 1552 w 1555"/>
                <a:gd name="T11" fmla="*/ 40 h 115"/>
                <a:gd name="T12" fmla="*/ 1555 w 1555"/>
                <a:gd name="T13" fmla="*/ 58 h 115"/>
                <a:gd name="T14" fmla="*/ 1552 w 1555"/>
                <a:gd name="T15" fmla="*/ 75 h 115"/>
                <a:gd name="T16" fmla="*/ 1544 w 1555"/>
                <a:gd name="T17" fmla="*/ 92 h 115"/>
                <a:gd name="T18" fmla="*/ 1532 w 1555"/>
                <a:gd name="T19" fmla="*/ 104 h 115"/>
                <a:gd name="T20" fmla="*/ 1515 w 1555"/>
                <a:gd name="T21" fmla="*/ 112 h 115"/>
                <a:gd name="T22" fmla="*/ 1498 w 1555"/>
                <a:gd name="T23" fmla="*/ 115 h 115"/>
                <a:gd name="T24" fmla="*/ 58 w 1555"/>
                <a:gd name="T25" fmla="*/ 115 h 115"/>
                <a:gd name="T26" fmla="*/ 40 w 1555"/>
                <a:gd name="T27" fmla="*/ 112 h 115"/>
                <a:gd name="T28" fmla="*/ 24 w 1555"/>
                <a:gd name="T29" fmla="*/ 104 h 115"/>
                <a:gd name="T30" fmla="*/ 12 w 1555"/>
                <a:gd name="T31" fmla="*/ 92 h 115"/>
                <a:gd name="T32" fmla="*/ 3 w 1555"/>
                <a:gd name="T33" fmla="*/ 75 h 115"/>
                <a:gd name="T34" fmla="*/ 0 w 1555"/>
                <a:gd name="T35" fmla="*/ 58 h 115"/>
                <a:gd name="T36" fmla="*/ 3 w 1555"/>
                <a:gd name="T37" fmla="*/ 40 h 115"/>
                <a:gd name="T38" fmla="*/ 12 w 1555"/>
                <a:gd name="T39" fmla="*/ 24 h 115"/>
                <a:gd name="T40" fmla="*/ 24 w 1555"/>
                <a:gd name="T41" fmla="*/ 12 h 115"/>
                <a:gd name="T42" fmla="*/ 40 w 1555"/>
                <a:gd name="T43" fmla="*/ 3 h 115"/>
                <a:gd name="T44" fmla="*/ 58 w 1555"/>
                <a:gd name="T4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55" h="115">
                  <a:moveTo>
                    <a:pt x="58" y="0"/>
                  </a:moveTo>
                  <a:lnTo>
                    <a:pt x="1498" y="0"/>
                  </a:lnTo>
                  <a:lnTo>
                    <a:pt x="1515" y="3"/>
                  </a:lnTo>
                  <a:lnTo>
                    <a:pt x="1532" y="12"/>
                  </a:lnTo>
                  <a:lnTo>
                    <a:pt x="1544" y="24"/>
                  </a:lnTo>
                  <a:lnTo>
                    <a:pt x="1552" y="40"/>
                  </a:lnTo>
                  <a:lnTo>
                    <a:pt x="1555" y="58"/>
                  </a:lnTo>
                  <a:lnTo>
                    <a:pt x="1552" y="75"/>
                  </a:lnTo>
                  <a:lnTo>
                    <a:pt x="1544" y="92"/>
                  </a:lnTo>
                  <a:lnTo>
                    <a:pt x="1532" y="104"/>
                  </a:lnTo>
                  <a:lnTo>
                    <a:pt x="1515" y="112"/>
                  </a:lnTo>
                  <a:lnTo>
                    <a:pt x="1498" y="115"/>
                  </a:lnTo>
                  <a:lnTo>
                    <a:pt x="58" y="115"/>
                  </a:lnTo>
                  <a:lnTo>
                    <a:pt x="40" y="112"/>
                  </a:lnTo>
                  <a:lnTo>
                    <a:pt x="24" y="104"/>
                  </a:lnTo>
                  <a:lnTo>
                    <a:pt x="12" y="92"/>
                  </a:lnTo>
                  <a:lnTo>
                    <a:pt x="3" y="75"/>
                  </a:lnTo>
                  <a:lnTo>
                    <a:pt x="0" y="58"/>
                  </a:lnTo>
                  <a:lnTo>
                    <a:pt x="3" y="40"/>
                  </a:lnTo>
                  <a:lnTo>
                    <a:pt x="12" y="24"/>
                  </a:lnTo>
                  <a:lnTo>
                    <a:pt x="24" y="12"/>
                  </a:lnTo>
                  <a:lnTo>
                    <a:pt x="40" y="3"/>
                  </a:lnTo>
                  <a:lnTo>
                    <a:pt x="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Freeform 9">
              <a:extLst>
                <a:ext uri="{FF2B5EF4-FFF2-40B4-BE49-F238E27FC236}">
                  <a16:creationId xmlns:a16="http://schemas.microsoft.com/office/drawing/2014/main" id="{5B7B85DA-A8D4-6E4C-B65B-F6F31DC259C7}"/>
                </a:ext>
              </a:extLst>
            </p:cNvPr>
            <p:cNvSpPr>
              <a:spLocks/>
            </p:cNvSpPr>
            <p:nvPr/>
          </p:nvSpPr>
          <p:spPr bwMode="auto">
            <a:xfrm>
              <a:off x="-546100" y="1931988"/>
              <a:ext cx="193675" cy="20638"/>
            </a:xfrm>
            <a:custGeom>
              <a:avLst/>
              <a:gdLst>
                <a:gd name="T0" fmla="*/ 58 w 1094"/>
                <a:gd name="T1" fmla="*/ 0 h 115"/>
                <a:gd name="T2" fmla="*/ 1037 w 1094"/>
                <a:gd name="T3" fmla="*/ 0 h 115"/>
                <a:gd name="T4" fmla="*/ 1055 w 1094"/>
                <a:gd name="T5" fmla="*/ 3 h 115"/>
                <a:gd name="T6" fmla="*/ 1070 w 1094"/>
                <a:gd name="T7" fmla="*/ 11 h 115"/>
                <a:gd name="T8" fmla="*/ 1083 w 1094"/>
                <a:gd name="T9" fmla="*/ 23 h 115"/>
                <a:gd name="T10" fmla="*/ 1091 w 1094"/>
                <a:gd name="T11" fmla="*/ 40 h 115"/>
                <a:gd name="T12" fmla="*/ 1094 w 1094"/>
                <a:gd name="T13" fmla="*/ 57 h 115"/>
                <a:gd name="T14" fmla="*/ 1091 w 1094"/>
                <a:gd name="T15" fmla="*/ 75 h 115"/>
                <a:gd name="T16" fmla="*/ 1083 w 1094"/>
                <a:gd name="T17" fmla="*/ 91 h 115"/>
                <a:gd name="T18" fmla="*/ 1070 w 1094"/>
                <a:gd name="T19" fmla="*/ 103 h 115"/>
                <a:gd name="T20" fmla="*/ 1055 w 1094"/>
                <a:gd name="T21" fmla="*/ 112 h 115"/>
                <a:gd name="T22" fmla="*/ 1037 w 1094"/>
                <a:gd name="T23" fmla="*/ 115 h 115"/>
                <a:gd name="T24" fmla="*/ 58 w 1094"/>
                <a:gd name="T25" fmla="*/ 115 h 115"/>
                <a:gd name="T26" fmla="*/ 40 w 1094"/>
                <a:gd name="T27" fmla="*/ 112 h 115"/>
                <a:gd name="T28" fmla="*/ 24 w 1094"/>
                <a:gd name="T29" fmla="*/ 103 h 115"/>
                <a:gd name="T30" fmla="*/ 12 w 1094"/>
                <a:gd name="T31" fmla="*/ 91 h 115"/>
                <a:gd name="T32" fmla="*/ 3 w 1094"/>
                <a:gd name="T33" fmla="*/ 75 h 115"/>
                <a:gd name="T34" fmla="*/ 0 w 1094"/>
                <a:gd name="T35" fmla="*/ 57 h 115"/>
                <a:gd name="T36" fmla="*/ 3 w 1094"/>
                <a:gd name="T37" fmla="*/ 40 h 115"/>
                <a:gd name="T38" fmla="*/ 12 w 1094"/>
                <a:gd name="T39" fmla="*/ 23 h 115"/>
                <a:gd name="T40" fmla="*/ 24 w 1094"/>
                <a:gd name="T41" fmla="*/ 11 h 115"/>
                <a:gd name="T42" fmla="*/ 40 w 1094"/>
                <a:gd name="T43" fmla="*/ 3 h 115"/>
                <a:gd name="T44" fmla="*/ 58 w 1094"/>
                <a:gd name="T4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4" h="115">
                  <a:moveTo>
                    <a:pt x="58" y="0"/>
                  </a:moveTo>
                  <a:lnTo>
                    <a:pt x="1037" y="0"/>
                  </a:lnTo>
                  <a:lnTo>
                    <a:pt x="1055" y="3"/>
                  </a:lnTo>
                  <a:lnTo>
                    <a:pt x="1070" y="11"/>
                  </a:lnTo>
                  <a:lnTo>
                    <a:pt x="1083" y="23"/>
                  </a:lnTo>
                  <a:lnTo>
                    <a:pt x="1091" y="40"/>
                  </a:lnTo>
                  <a:lnTo>
                    <a:pt x="1094" y="57"/>
                  </a:lnTo>
                  <a:lnTo>
                    <a:pt x="1091" y="75"/>
                  </a:lnTo>
                  <a:lnTo>
                    <a:pt x="1083" y="91"/>
                  </a:lnTo>
                  <a:lnTo>
                    <a:pt x="1070" y="103"/>
                  </a:lnTo>
                  <a:lnTo>
                    <a:pt x="1055" y="112"/>
                  </a:lnTo>
                  <a:lnTo>
                    <a:pt x="1037" y="115"/>
                  </a:lnTo>
                  <a:lnTo>
                    <a:pt x="58" y="115"/>
                  </a:lnTo>
                  <a:lnTo>
                    <a:pt x="40" y="112"/>
                  </a:lnTo>
                  <a:lnTo>
                    <a:pt x="24" y="103"/>
                  </a:lnTo>
                  <a:lnTo>
                    <a:pt x="12" y="91"/>
                  </a:lnTo>
                  <a:lnTo>
                    <a:pt x="3" y="75"/>
                  </a:lnTo>
                  <a:lnTo>
                    <a:pt x="0" y="57"/>
                  </a:lnTo>
                  <a:lnTo>
                    <a:pt x="3" y="40"/>
                  </a:lnTo>
                  <a:lnTo>
                    <a:pt x="12" y="23"/>
                  </a:lnTo>
                  <a:lnTo>
                    <a:pt x="24" y="11"/>
                  </a:lnTo>
                  <a:lnTo>
                    <a:pt x="40" y="3"/>
                  </a:lnTo>
                  <a:lnTo>
                    <a:pt x="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11">
              <a:extLst>
                <a:ext uri="{FF2B5EF4-FFF2-40B4-BE49-F238E27FC236}">
                  <a16:creationId xmlns:a16="http://schemas.microsoft.com/office/drawing/2014/main" id="{E4AB45FE-7066-4148-B488-AF4921ABC71C}"/>
                </a:ext>
              </a:extLst>
            </p:cNvPr>
            <p:cNvSpPr>
              <a:spLocks/>
            </p:cNvSpPr>
            <p:nvPr/>
          </p:nvSpPr>
          <p:spPr bwMode="auto">
            <a:xfrm>
              <a:off x="-546100" y="2012950"/>
              <a:ext cx="161925" cy="20638"/>
            </a:xfrm>
            <a:custGeom>
              <a:avLst/>
              <a:gdLst>
                <a:gd name="T0" fmla="*/ 58 w 922"/>
                <a:gd name="T1" fmla="*/ 0 h 115"/>
                <a:gd name="T2" fmla="*/ 864 w 922"/>
                <a:gd name="T3" fmla="*/ 0 h 115"/>
                <a:gd name="T4" fmla="*/ 882 w 922"/>
                <a:gd name="T5" fmla="*/ 3 h 115"/>
                <a:gd name="T6" fmla="*/ 898 w 922"/>
                <a:gd name="T7" fmla="*/ 11 h 115"/>
                <a:gd name="T8" fmla="*/ 910 w 922"/>
                <a:gd name="T9" fmla="*/ 24 h 115"/>
                <a:gd name="T10" fmla="*/ 918 w 922"/>
                <a:gd name="T11" fmla="*/ 39 h 115"/>
                <a:gd name="T12" fmla="*/ 922 w 922"/>
                <a:gd name="T13" fmla="*/ 57 h 115"/>
                <a:gd name="T14" fmla="*/ 918 w 922"/>
                <a:gd name="T15" fmla="*/ 75 h 115"/>
                <a:gd name="T16" fmla="*/ 910 w 922"/>
                <a:gd name="T17" fmla="*/ 91 h 115"/>
                <a:gd name="T18" fmla="*/ 898 w 922"/>
                <a:gd name="T19" fmla="*/ 103 h 115"/>
                <a:gd name="T20" fmla="*/ 882 w 922"/>
                <a:gd name="T21" fmla="*/ 112 h 115"/>
                <a:gd name="T22" fmla="*/ 864 w 922"/>
                <a:gd name="T23" fmla="*/ 115 h 115"/>
                <a:gd name="T24" fmla="*/ 58 w 922"/>
                <a:gd name="T25" fmla="*/ 115 h 115"/>
                <a:gd name="T26" fmla="*/ 40 w 922"/>
                <a:gd name="T27" fmla="*/ 112 h 115"/>
                <a:gd name="T28" fmla="*/ 24 w 922"/>
                <a:gd name="T29" fmla="*/ 103 h 115"/>
                <a:gd name="T30" fmla="*/ 12 w 922"/>
                <a:gd name="T31" fmla="*/ 91 h 115"/>
                <a:gd name="T32" fmla="*/ 3 w 922"/>
                <a:gd name="T33" fmla="*/ 75 h 115"/>
                <a:gd name="T34" fmla="*/ 0 w 922"/>
                <a:gd name="T35" fmla="*/ 57 h 115"/>
                <a:gd name="T36" fmla="*/ 3 w 922"/>
                <a:gd name="T37" fmla="*/ 39 h 115"/>
                <a:gd name="T38" fmla="*/ 12 w 922"/>
                <a:gd name="T39" fmla="*/ 24 h 115"/>
                <a:gd name="T40" fmla="*/ 24 w 922"/>
                <a:gd name="T41" fmla="*/ 11 h 115"/>
                <a:gd name="T42" fmla="*/ 40 w 922"/>
                <a:gd name="T43" fmla="*/ 3 h 115"/>
                <a:gd name="T44" fmla="*/ 58 w 922"/>
                <a:gd name="T4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22" h="115">
                  <a:moveTo>
                    <a:pt x="58" y="0"/>
                  </a:moveTo>
                  <a:lnTo>
                    <a:pt x="864" y="0"/>
                  </a:lnTo>
                  <a:lnTo>
                    <a:pt x="882" y="3"/>
                  </a:lnTo>
                  <a:lnTo>
                    <a:pt x="898" y="11"/>
                  </a:lnTo>
                  <a:lnTo>
                    <a:pt x="910" y="24"/>
                  </a:lnTo>
                  <a:lnTo>
                    <a:pt x="918" y="39"/>
                  </a:lnTo>
                  <a:lnTo>
                    <a:pt x="922" y="57"/>
                  </a:lnTo>
                  <a:lnTo>
                    <a:pt x="918" y="75"/>
                  </a:lnTo>
                  <a:lnTo>
                    <a:pt x="910" y="91"/>
                  </a:lnTo>
                  <a:lnTo>
                    <a:pt x="898" y="103"/>
                  </a:lnTo>
                  <a:lnTo>
                    <a:pt x="882" y="112"/>
                  </a:lnTo>
                  <a:lnTo>
                    <a:pt x="864" y="115"/>
                  </a:lnTo>
                  <a:lnTo>
                    <a:pt x="58" y="115"/>
                  </a:lnTo>
                  <a:lnTo>
                    <a:pt x="40" y="112"/>
                  </a:lnTo>
                  <a:lnTo>
                    <a:pt x="24" y="103"/>
                  </a:lnTo>
                  <a:lnTo>
                    <a:pt x="12" y="91"/>
                  </a:lnTo>
                  <a:lnTo>
                    <a:pt x="3" y="75"/>
                  </a:lnTo>
                  <a:lnTo>
                    <a:pt x="0" y="57"/>
                  </a:lnTo>
                  <a:lnTo>
                    <a:pt x="3" y="39"/>
                  </a:lnTo>
                  <a:lnTo>
                    <a:pt x="12" y="24"/>
                  </a:lnTo>
                  <a:lnTo>
                    <a:pt x="24" y="11"/>
                  </a:lnTo>
                  <a:lnTo>
                    <a:pt x="40" y="3"/>
                  </a:lnTo>
                  <a:lnTo>
                    <a:pt x="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Freeform 12">
              <a:extLst>
                <a:ext uri="{FF2B5EF4-FFF2-40B4-BE49-F238E27FC236}">
                  <a16:creationId xmlns:a16="http://schemas.microsoft.com/office/drawing/2014/main" id="{9FC06B88-C835-F64A-A154-E925FEC048D3}"/>
                </a:ext>
              </a:extLst>
            </p:cNvPr>
            <p:cNvSpPr>
              <a:spLocks noEditPoints="1"/>
            </p:cNvSpPr>
            <p:nvPr/>
          </p:nvSpPr>
          <p:spPr bwMode="auto">
            <a:xfrm>
              <a:off x="-647700" y="1546225"/>
              <a:ext cx="477838" cy="609600"/>
            </a:xfrm>
            <a:custGeom>
              <a:avLst/>
              <a:gdLst>
                <a:gd name="T0" fmla="*/ 1901 w 2707"/>
                <a:gd name="T1" fmla="*/ 197 h 3456"/>
                <a:gd name="T2" fmla="*/ 1901 w 2707"/>
                <a:gd name="T3" fmla="*/ 806 h 3456"/>
                <a:gd name="T4" fmla="*/ 2510 w 2707"/>
                <a:gd name="T5" fmla="*/ 806 h 3456"/>
                <a:gd name="T6" fmla="*/ 1901 w 2707"/>
                <a:gd name="T7" fmla="*/ 197 h 3456"/>
                <a:gd name="T8" fmla="*/ 0 w 2707"/>
                <a:gd name="T9" fmla="*/ 0 h 3456"/>
                <a:gd name="T10" fmla="*/ 1867 w 2707"/>
                <a:gd name="T11" fmla="*/ 0 h 3456"/>
                <a:gd name="T12" fmla="*/ 2707 w 2707"/>
                <a:gd name="T13" fmla="*/ 840 h 3456"/>
                <a:gd name="T14" fmla="*/ 2707 w 2707"/>
                <a:gd name="T15" fmla="*/ 1786 h 3456"/>
                <a:gd name="T16" fmla="*/ 2592 w 2707"/>
                <a:gd name="T17" fmla="*/ 1786 h 3456"/>
                <a:gd name="T18" fmla="*/ 2592 w 2707"/>
                <a:gd name="T19" fmla="*/ 922 h 3456"/>
                <a:gd name="T20" fmla="*/ 1786 w 2707"/>
                <a:gd name="T21" fmla="*/ 922 h 3456"/>
                <a:gd name="T22" fmla="*/ 1786 w 2707"/>
                <a:gd name="T23" fmla="*/ 115 h 3456"/>
                <a:gd name="T24" fmla="*/ 115 w 2707"/>
                <a:gd name="T25" fmla="*/ 115 h 3456"/>
                <a:gd name="T26" fmla="*/ 115 w 2707"/>
                <a:gd name="T27" fmla="*/ 3341 h 3456"/>
                <a:gd name="T28" fmla="*/ 2131 w 2707"/>
                <a:gd name="T29" fmla="*/ 3341 h 3456"/>
                <a:gd name="T30" fmla="*/ 2131 w 2707"/>
                <a:gd name="T31" fmla="*/ 3456 h 3456"/>
                <a:gd name="T32" fmla="*/ 0 w 2707"/>
                <a:gd name="T33" fmla="*/ 3456 h 3456"/>
                <a:gd name="T34" fmla="*/ 0 w 2707"/>
                <a:gd name="T35" fmla="*/ 0 h 3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07" h="3456">
                  <a:moveTo>
                    <a:pt x="1901" y="197"/>
                  </a:moveTo>
                  <a:lnTo>
                    <a:pt x="1901" y="806"/>
                  </a:lnTo>
                  <a:lnTo>
                    <a:pt x="2510" y="806"/>
                  </a:lnTo>
                  <a:lnTo>
                    <a:pt x="1901" y="197"/>
                  </a:lnTo>
                  <a:close/>
                  <a:moveTo>
                    <a:pt x="0" y="0"/>
                  </a:moveTo>
                  <a:lnTo>
                    <a:pt x="1867" y="0"/>
                  </a:lnTo>
                  <a:lnTo>
                    <a:pt x="2707" y="840"/>
                  </a:lnTo>
                  <a:lnTo>
                    <a:pt x="2707" y="1786"/>
                  </a:lnTo>
                  <a:lnTo>
                    <a:pt x="2592" y="1786"/>
                  </a:lnTo>
                  <a:lnTo>
                    <a:pt x="2592" y="922"/>
                  </a:lnTo>
                  <a:lnTo>
                    <a:pt x="1786" y="922"/>
                  </a:lnTo>
                  <a:lnTo>
                    <a:pt x="1786" y="115"/>
                  </a:lnTo>
                  <a:lnTo>
                    <a:pt x="115" y="115"/>
                  </a:lnTo>
                  <a:lnTo>
                    <a:pt x="115" y="3341"/>
                  </a:lnTo>
                  <a:lnTo>
                    <a:pt x="2131" y="3341"/>
                  </a:lnTo>
                  <a:lnTo>
                    <a:pt x="2131" y="3456"/>
                  </a:lnTo>
                  <a:lnTo>
                    <a:pt x="0" y="345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Freeform 13">
              <a:extLst>
                <a:ext uri="{FF2B5EF4-FFF2-40B4-BE49-F238E27FC236}">
                  <a16:creationId xmlns:a16="http://schemas.microsoft.com/office/drawing/2014/main" id="{08AC8A9D-43A6-8346-83BA-315B246360B8}"/>
                </a:ext>
              </a:extLst>
            </p:cNvPr>
            <p:cNvSpPr>
              <a:spLocks noEditPoints="1"/>
            </p:cNvSpPr>
            <p:nvPr/>
          </p:nvSpPr>
          <p:spPr bwMode="auto">
            <a:xfrm>
              <a:off x="-301625" y="1892300"/>
              <a:ext cx="254000" cy="263525"/>
            </a:xfrm>
            <a:custGeom>
              <a:avLst/>
              <a:gdLst>
                <a:gd name="T0" fmla="*/ 514 w 1441"/>
                <a:gd name="T1" fmla="*/ 127 h 1497"/>
                <a:gd name="T2" fmla="*/ 367 w 1441"/>
                <a:gd name="T3" fmla="*/ 185 h 1497"/>
                <a:gd name="T4" fmla="*/ 247 w 1441"/>
                <a:gd name="T5" fmla="*/ 283 h 1497"/>
                <a:gd name="T6" fmla="*/ 161 w 1441"/>
                <a:gd name="T7" fmla="*/ 413 h 1497"/>
                <a:gd name="T8" fmla="*/ 119 w 1441"/>
                <a:gd name="T9" fmla="*/ 567 h 1497"/>
                <a:gd name="T10" fmla="*/ 127 w 1441"/>
                <a:gd name="T11" fmla="*/ 730 h 1497"/>
                <a:gd name="T12" fmla="*/ 185 w 1441"/>
                <a:gd name="T13" fmla="*/ 878 h 1497"/>
                <a:gd name="T14" fmla="*/ 283 w 1441"/>
                <a:gd name="T15" fmla="*/ 998 h 1497"/>
                <a:gd name="T16" fmla="*/ 413 w 1441"/>
                <a:gd name="T17" fmla="*/ 1084 h 1497"/>
                <a:gd name="T18" fmla="*/ 567 w 1441"/>
                <a:gd name="T19" fmla="*/ 1126 h 1497"/>
                <a:gd name="T20" fmla="*/ 730 w 1441"/>
                <a:gd name="T21" fmla="*/ 1117 h 1497"/>
                <a:gd name="T22" fmla="*/ 878 w 1441"/>
                <a:gd name="T23" fmla="*/ 1060 h 1497"/>
                <a:gd name="T24" fmla="*/ 998 w 1441"/>
                <a:gd name="T25" fmla="*/ 962 h 1497"/>
                <a:gd name="T26" fmla="*/ 1084 w 1441"/>
                <a:gd name="T27" fmla="*/ 831 h 1497"/>
                <a:gd name="T28" fmla="*/ 1126 w 1441"/>
                <a:gd name="T29" fmla="*/ 677 h 1497"/>
                <a:gd name="T30" fmla="*/ 1117 w 1441"/>
                <a:gd name="T31" fmla="*/ 514 h 1497"/>
                <a:gd name="T32" fmla="*/ 1060 w 1441"/>
                <a:gd name="T33" fmla="*/ 367 h 1497"/>
                <a:gd name="T34" fmla="*/ 962 w 1441"/>
                <a:gd name="T35" fmla="*/ 247 h 1497"/>
                <a:gd name="T36" fmla="*/ 831 w 1441"/>
                <a:gd name="T37" fmla="*/ 161 h 1497"/>
                <a:gd name="T38" fmla="*/ 677 w 1441"/>
                <a:gd name="T39" fmla="*/ 119 h 1497"/>
                <a:gd name="T40" fmla="*/ 685 w 1441"/>
                <a:gd name="T41" fmla="*/ 4 h 1497"/>
                <a:gd name="T42" fmla="*/ 864 w 1441"/>
                <a:gd name="T43" fmla="*/ 50 h 1497"/>
                <a:gd name="T44" fmla="*/ 1017 w 1441"/>
                <a:gd name="T45" fmla="*/ 143 h 1497"/>
                <a:gd name="T46" fmla="*/ 1138 w 1441"/>
                <a:gd name="T47" fmla="*/ 275 h 1497"/>
                <a:gd name="T48" fmla="*/ 1216 w 1441"/>
                <a:gd name="T49" fmla="*/ 437 h 1497"/>
                <a:gd name="T50" fmla="*/ 1245 w 1441"/>
                <a:gd name="T51" fmla="*/ 622 h 1497"/>
                <a:gd name="T52" fmla="*/ 1219 w 1441"/>
                <a:gd name="T53" fmla="*/ 796 h 1497"/>
                <a:gd name="T54" fmla="*/ 1149 w 1441"/>
                <a:gd name="T55" fmla="*/ 950 h 1497"/>
                <a:gd name="T56" fmla="*/ 1426 w 1441"/>
                <a:gd name="T57" fmla="*/ 1400 h 1497"/>
                <a:gd name="T58" fmla="*/ 1441 w 1441"/>
                <a:gd name="T59" fmla="*/ 1440 h 1497"/>
                <a:gd name="T60" fmla="*/ 1424 w 1441"/>
                <a:gd name="T61" fmla="*/ 1481 h 1497"/>
                <a:gd name="T62" fmla="*/ 1384 w 1441"/>
                <a:gd name="T63" fmla="*/ 1497 h 1497"/>
                <a:gd name="T64" fmla="*/ 1342 w 1441"/>
                <a:gd name="T65" fmla="*/ 1479 h 1497"/>
                <a:gd name="T66" fmla="*/ 901 w 1441"/>
                <a:gd name="T67" fmla="*/ 1178 h 1497"/>
                <a:gd name="T68" fmla="*/ 740 w 1441"/>
                <a:gd name="T69" fmla="*/ 1233 h 1497"/>
                <a:gd name="T70" fmla="*/ 559 w 1441"/>
                <a:gd name="T71" fmla="*/ 1240 h 1497"/>
                <a:gd name="T72" fmla="*/ 381 w 1441"/>
                <a:gd name="T73" fmla="*/ 1195 h 1497"/>
                <a:gd name="T74" fmla="*/ 227 w 1441"/>
                <a:gd name="T75" fmla="*/ 1102 h 1497"/>
                <a:gd name="T76" fmla="*/ 106 w 1441"/>
                <a:gd name="T77" fmla="*/ 969 h 1497"/>
                <a:gd name="T78" fmla="*/ 29 w 1441"/>
                <a:gd name="T79" fmla="*/ 807 h 1497"/>
                <a:gd name="T80" fmla="*/ 0 w 1441"/>
                <a:gd name="T81" fmla="*/ 622 h 1497"/>
                <a:gd name="T82" fmla="*/ 29 w 1441"/>
                <a:gd name="T83" fmla="*/ 437 h 1497"/>
                <a:gd name="T84" fmla="*/ 106 w 1441"/>
                <a:gd name="T85" fmla="*/ 275 h 1497"/>
                <a:gd name="T86" fmla="*/ 227 w 1441"/>
                <a:gd name="T87" fmla="*/ 143 h 1497"/>
                <a:gd name="T88" fmla="*/ 381 w 1441"/>
                <a:gd name="T89" fmla="*/ 50 h 1497"/>
                <a:gd name="T90" fmla="*/ 559 w 1441"/>
                <a:gd name="T91" fmla="*/ 4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41" h="1497">
                  <a:moveTo>
                    <a:pt x="622" y="116"/>
                  </a:moveTo>
                  <a:lnTo>
                    <a:pt x="567" y="119"/>
                  </a:lnTo>
                  <a:lnTo>
                    <a:pt x="514" y="127"/>
                  </a:lnTo>
                  <a:lnTo>
                    <a:pt x="462" y="142"/>
                  </a:lnTo>
                  <a:lnTo>
                    <a:pt x="413" y="161"/>
                  </a:lnTo>
                  <a:lnTo>
                    <a:pt x="367" y="185"/>
                  </a:lnTo>
                  <a:lnTo>
                    <a:pt x="323" y="214"/>
                  </a:lnTo>
                  <a:lnTo>
                    <a:pt x="283" y="247"/>
                  </a:lnTo>
                  <a:lnTo>
                    <a:pt x="247" y="283"/>
                  </a:lnTo>
                  <a:lnTo>
                    <a:pt x="214" y="323"/>
                  </a:lnTo>
                  <a:lnTo>
                    <a:pt x="185" y="367"/>
                  </a:lnTo>
                  <a:lnTo>
                    <a:pt x="161" y="413"/>
                  </a:lnTo>
                  <a:lnTo>
                    <a:pt x="142" y="462"/>
                  </a:lnTo>
                  <a:lnTo>
                    <a:pt x="127" y="514"/>
                  </a:lnTo>
                  <a:lnTo>
                    <a:pt x="119" y="567"/>
                  </a:lnTo>
                  <a:lnTo>
                    <a:pt x="116" y="622"/>
                  </a:lnTo>
                  <a:lnTo>
                    <a:pt x="119" y="677"/>
                  </a:lnTo>
                  <a:lnTo>
                    <a:pt x="127" y="730"/>
                  </a:lnTo>
                  <a:lnTo>
                    <a:pt x="142" y="783"/>
                  </a:lnTo>
                  <a:lnTo>
                    <a:pt x="161" y="831"/>
                  </a:lnTo>
                  <a:lnTo>
                    <a:pt x="185" y="878"/>
                  </a:lnTo>
                  <a:lnTo>
                    <a:pt x="214" y="921"/>
                  </a:lnTo>
                  <a:lnTo>
                    <a:pt x="247" y="962"/>
                  </a:lnTo>
                  <a:lnTo>
                    <a:pt x="283" y="998"/>
                  </a:lnTo>
                  <a:lnTo>
                    <a:pt x="323" y="1031"/>
                  </a:lnTo>
                  <a:lnTo>
                    <a:pt x="367" y="1060"/>
                  </a:lnTo>
                  <a:lnTo>
                    <a:pt x="413" y="1084"/>
                  </a:lnTo>
                  <a:lnTo>
                    <a:pt x="462" y="1103"/>
                  </a:lnTo>
                  <a:lnTo>
                    <a:pt x="514" y="1117"/>
                  </a:lnTo>
                  <a:lnTo>
                    <a:pt x="567" y="1126"/>
                  </a:lnTo>
                  <a:lnTo>
                    <a:pt x="622" y="1129"/>
                  </a:lnTo>
                  <a:lnTo>
                    <a:pt x="677" y="1126"/>
                  </a:lnTo>
                  <a:lnTo>
                    <a:pt x="730" y="1117"/>
                  </a:lnTo>
                  <a:lnTo>
                    <a:pt x="783" y="1103"/>
                  </a:lnTo>
                  <a:lnTo>
                    <a:pt x="831" y="1084"/>
                  </a:lnTo>
                  <a:lnTo>
                    <a:pt x="878" y="1060"/>
                  </a:lnTo>
                  <a:lnTo>
                    <a:pt x="921" y="1031"/>
                  </a:lnTo>
                  <a:lnTo>
                    <a:pt x="962" y="998"/>
                  </a:lnTo>
                  <a:lnTo>
                    <a:pt x="998" y="962"/>
                  </a:lnTo>
                  <a:lnTo>
                    <a:pt x="1031" y="921"/>
                  </a:lnTo>
                  <a:lnTo>
                    <a:pt x="1060" y="878"/>
                  </a:lnTo>
                  <a:lnTo>
                    <a:pt x="1084" y="831"/>
                  </a:lnTo>
                  <a:lnTo>
                    <a:pt x="1103" y="783"/>
                  </a:lnTo>
                  <a:lnTo>
                    <a:pt x="1117" y="730"/>
                  </a:lnTo>
                  <a:lnTo>
                    <a:pt x="1126" y="677"/>
                  </a:lnTo>
                  <a:lnTo>
                    <a:pt x="1129" y="622"/>
                  </a:lnTo>
                  <a:lnTo>
                    <a:pt x="1126" y="567"/>
                  </a:lnTo>
                  <a:lnTo>
                    <a:pt x="1117" y="514"/>
                  </a:lnTo>
                  <a:lnTo>
                    <a:pt x="1103" y="462"/>
                  </a:lnTo>
                  <a:lnTo>
                    <a:pt x="1084" y="413"/>
                  </a:lnTo>
                  <a:lnTo>
                    <a:pt x="1060" y="367"/>
                  </a:lnTo>
                  <a:lnTo>
                    <a:pt x="1031" y="323"/>
                  </a:lnTo>
                  <a:lnTo>
                    <a:pt x="998" y="283"/>
                  </a:lnTo>
                  <a:lnTo>
                    <a:pt x="962" y="247"/>
                  </a:lnTo>
                  <a:lnTo>
                    <a:pt x="921" y="214"/>
                  </a:lnTo>
                  <a:lnTo>
                    <a:pt x="878" y="185"/>
                  </a:lnTo>
                  <a:lnTo>
                    <a:pt x="831" y="161"/>
                  </a:lnTo>
                  <a:lnTo>
                    <a:pt x="783" y="142"/>
                  </a:lnTo>
                  <a:lnTo>
                    <a:pt x="730" y="127"/>
                  </a:lnTo>
                  <a:lnTo>
                    <a:pt x="677" y="119"/>
                  </a:lnTo>
                  <a:lnTo>
                    <a:pt x="622" y="116"/>
                  </a:lnTo>
                  <a:close/>
                  <a:moveTo>
                    <a:pt x="622" y="0"/>
                  </a:moveTo>
                  <a:lnTo>
                    <a:pt x="685" y="4"/>
                  </a:lnTo>
                  <a:lnTo>
                    <a:pt x="747" y="13"/>
                  </a:lnTo>
                  <a:lnTo>
                    <a:pt x="807" y="29"/>
                  </a:lnTo>
                  <a:lnTo>
                    <a:pt x="864" y="50"/>
                  </a:lnTo>
                  <a:lnTo>
                    <a:pt x="919" y="76"/>
                  </a:lnTo>
                  <a:lnTo>
                    <a:pt x="969" y="106"/>
                  </a:lnTo>
                  <a:lnTo>
                    <a:pt x="1017" y="143"/>
                  </a:lnTo>
                  <a:lnTo>
                    <a:pt x="1061" y="183"/>
                  </a:lnTo>
                  <a:lnTo>
                    <a:pt x="1102" y="227"/>
                  </a:lnTo>
                  <a:lnTo>
                    <a:pt x="1138" y="275"/>
                  </a:lnTo>
                  <a:lnTo>
                    <a:pt x="1169" y="326"/>
                  </a:lnTo>
                  <a:lnTo>
                    <a:pt x="1195" y="381"/>
                  </a:lnTo>
                  <a:lnTo>
                    <a:pt x="1216" y="437"/>
                  </a:lnTo>
                  <a:lnTo>
                    <a:pt x="1231" y="497"/>
                  </a:lnTo>
                  <a:lnTo>
                    <a:pt x="1240" y="559"/>
                  </a:lnTo>
                  <a:lnTo>
                    <a:pt x="1245" y="622"/>
                  </a:lnTo>
                  <a:lnTo>
                    <a:pt x="1241" y="682"/>
                  </a:lnTo>
                  <a:lnTo>
                    <a:pt x="1233" y="740"/>
                  </a:lnTo>
                  <a:lnTo>
                    <a:pt x="1219" y="796"/>
                  </a:lnTo>
                  <a:lnTo>
                    <a:pt x="1201" y="850"/>
                  </a:lnTo>
                  <a:lnTo>
                    <a:pt x="1178" y="901"/>
                  </a:lnTo>
                  <a:lnTo>
                    <a:pt x="1149" y="950"/>
                  </a:lnTo>
                  <a:lnTo>
                    <a:pt x="1118" y="996"/>
                  </a:lnTo>
                  <a:lnTo>
                    <a:pt x="1082" y="1040"/>
                  </a:lnTo>
                  <a:lnTo>
                    <a:pt x="1426" y="1400"/>
                  </a:lnTo>
                  <a:lnTo>
                    <a:pt x="1434" y="1412"/>
                  </a:lnTo>
                  <a:lnTo>
                    <a:pt x="1439" y="1426"/>
                  </a:lnTo>
                  <a:lnTo>
                    <a:pt x="1441" y="1440"/>
                  </a:lnTo>
                  <a:lnTo>
                    <a:pt x="1439" y="1455"/>
                  </a:lnTo>
                  <a:lnTo>
                    <a:pt x="1433" y="1469"/>
                  </a:lnTo>
                  <a:lnTo>
                    <a:pt x="1424" y="1481"/>
                  </a:lnTo>
                  <a:lnTo>
                    <a:pt x="1411" y="1490"/>
                  </a:lnTo>
                  <a:lnTo>
                    <a:pt x="1399" y="1495"/>
                  </a:lnTo>
                  <a:lnTo>
                    <a:pt x="1384" y="1497"/>
                  </a:lnTo>
                  <a:lnTo>
                    <a:pt x="1369" y="1495"/>
                  </a:lnTo>
                  <a:lnTo>
                    <a:pt x="1355" y="1489"/>
                  </a:lnTo>
                  <a:lnTo>
                    <a:pt x="1342" y="1479"/>
                  </a:lnTo>
                  <a:lnTo>
                    <a:pt x="996" y="1118"/>
                  </a:lnTo>
                  <a:lnTo>
                    <a:pt x="950" y="1149"/>
                  </a:lnTo>
                  <a:lnTo>
                    <a:pt x="901" y="1178"/>
                  </a:lnTo>
                  <a:lnTo>
                    <a:pt x="850" y="1201"/>
                  </a:lnTo>
                  <a:lnTo>
                    <a:pt x="795" y="1219"/>
                  </a:lnTo>
                  <a:lnTo>
                    <a:pt x="740" y="1233"/>
                  </a:lnTo>
                  <a:lnTo>
                    <a:pt x="682" y="1241"/>
                  </a:lnTo>
                  <a:lnTo>
                    <a:pt x="622" y="1245"/>
                  </a:lnTo>
                  <a:lnTo>
                    <a:pt x="559" y="1240"/>
                  </a:lnTo>
                  <a:lnTo>
                    <a:pt x="497" y="1231"/>
                  </a:lnTo>
                  <a:lnTo>
                    <a:pt x="437" y="1216"/>
                  </a:lnTo>
                  <a:lnTo>
                    <a:pt x="381" y="1195"/>
                  </a:lnTo>
                  <a:lnTo>
                    <a:pt x="326" y="1169"/>
                  </a:lnTo>
                  <a:lnTo>
                    <a:pt x="275" y="1138"/>
                  </a:lnTo>
                  <a:lnTo>
                    <a:pt x="227" y="1102"/>
                  </a:lnTo>
                  <a:lnTo>
                    <a:pt x="183" y="1061"/>
                  </a:lnTo>
                  <a:lnTo>
                    <a:pt x="143" y="1017"/>
                  </a:lnTo>
                  <a:lnTo>
                    <a:pt x="106" y="969"/>
                  </a:lnTo>
                  <a:lnTo>
                    <a:pt x="76" y="919"/>
                  </a:lnTo>
                  <a:lnTo>
                    <a:pt x="50" y="864"/>
                  </a:lnTo>
                  <a:lnTo>
                    <a:pt x="29" y="807"/>
                  </a:lnTo>
                  <a:lnTo>
                    <a:pt x="13" y="747"/>
                  </a:lnTo>
                  <a:lnTo>
                    <a:pt x="4" y="685"/>
                  </a:lnTo>
                  <a:lnTo>
                    <a:pt x="0" y="622"/>
                  </a:lnTo>
                  <a:lnTo>
                    <a:pt x="4" y="559"/>
                  </a:lnTo>
                  <a:lnTo>
                    <a:pt x="13" y="497"/>
                  </a:lnTo>
                  <a:lnTo>
                    <a:pt x="29" y="437"/>
                  </a:lnTo>
                  <a:lnTo>
                    <a:pt x="50" y="381"/>
                  </a:lnTo>
                  <a:lnTo>
                    <a:pt x="76" y="326"/>
                  </a:lnTo>
                  <a:lnTo>
                    <a:pt x="106" y="275"/>
                  </a:lnTo>
                  <a:lnTo>
                    <a:pt x="143" y="227"/>
                  </a:lnTo>
                  <a:lnTo>
                    <a:pt x="183" y="183"/>
                  </a:lnTo>
                  <a:lnTo>
                    <a:pt x="227" y="143"/>
                  </a:lnTo>
                  <a:lnTo>
                    <a:pt x="275" y="106"/>
                  </a:lnTo>
                  <a:lnTo>
                    <a:pt x="326" y="76"/>
                  </a:lnTo>
                  <a:lnTo>
                    <a:pt x="381" y="50"/>
                  </a:lnTo>
                  <a:lnTo>
                    <a:pt x="437" y="29"/>
                  </a:lnTo>
                  <a:lnTo>
                    <a:pt x="497" y="13"/>
                  </a:lnTo>
                  <a:lnTo>
                    <a:pt x="559" y="4"/>
                  </a:lnTo>
                  <a:lnTo>
                    <a:pt x="6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3" name="Text Placeholder 2">
            <a:extLst>
              <a:ext uri="{FF2B5EF4-FFF2-40B4-BE49-F238E27FC236}">
                <a16:creationId xmlns:a16="http://schemas.microsoft.com/office/drawing/2014/main" id="{C780B532-ECD2-E94F-AAD0-4379858BE772}"/>
              </a:ext>
            </a:extLst>
          </p:cNvPr>
          <p:cNvSpPr>
            <a:spLocks noGrp="1"/>
          </p:cNvSpPr>
          <p:nvPr>
            <p:ph type="body" sz="quarter" idx="10" hasCustomPrompt="1"/>
          </p:nvPr>
        </p:nvSpPr>
        <p:spPr>
          <a:xfrm>
            <a:off x="2019300" y="1948821"/>
            <a:ext cx="5105400" cy="772984"/>
          </a:xfrm>
          <a:prstGeom prst="rect">
            <a:avLst/>
          </a:prstGeom>
        </p:spPr>
        <p:txBody>
          <a:bodyPr/>
          <a:lstStyle>
            <a:lvl1pPr marL="0" indent="0" algn="ctr">
              <a:buFontTx/>
              <a:buNone/>
              <a:defRPr sz="4400">
                <a:solidFill>
                  <a:schemeClr val="bg1"/>
                </a:solidFill>
                <a:latin typeface="+mj-lt"/>
              </a:defRPr>
            </a:lvl1pPr>
          </a:lstStyle>
          <a:p>
            <a:pPr lvl="0"/>
            <a:r>
              <a:rPr lang="en-US" dirty="0"/>
              <a:t>CHAPTER/SECTION</a:t>
            </a:r>
          </a:p>
        </p:txBody>
      </p:sp>
    </p:spTree>
    <p:extLst>
      <p:ext uri="{BB962C8B-B14F-4D97-AF65-F5344CB8AC3E}">
        <p14:creationId xmlns:p14="http://schemas.microsoft.com/office/powerpoint/2010/main" val="1210340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5BE00E2-BBD8-F546-A543-AE0284845CC4}"/>
              </a:ext>
            </a:extLst>
          </p:cNvPr>
          <p:cNvSpPr/>
          <p:nvPr userDrawn="1"/>
        </p:nvSpPr>
        <p:spPr bwMode="auto">
          <a:xfrm>
            <a:off x="304800" y="209550"/>
            <a:ext cx="7696200" cy="685800"/>
          </a:xfrm>
          <a:prstGeom prst="rect">
            <a:avLst/>
          </a:prstGeom>
          <a:solidFill>
            <a:schemeClr val="accent1"/>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dirty="0"/>
          </a:p>
        </p:txBody>
      </p:sp>
      <p:sp>
        <p:nvSpPr>
          <p:cNvPr id="15" name="Triangle 14">
            <a:extLst>
              <a:ext uri="{FF2B5EF4-FFF2-40B4-BE49-F238E27FC236}">
                <a16:creationId xmlns:a16="http://schemas.microsoft.com/office/drawing/2014/main" id="{675B5178-C91A-3A49-B815-D6E2F5C48186}"/>
              </a:ext>
            </a:extLst>
          </p:cNvPr>
          <p:cNvSpPr/>
          <p:nvPr userDrawn="1"/>
        </p:nvSpPr>
        <p:spPr bwMode="auto">
          <a:xfrm rot="5400000">
            <a:off x="7886700" y="323850"/>
            <a:ext cx="685800" cy="457200"/>
          </a:xfrm>
          <a:prstGeom prst="triangle">
            <a:avLst/>
          </a:prstGeom>
          <a:solidFill>
            <a:schemeClr val="accent1"/>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dirty="0"/>
          </a:p>
        </p:txBody>
      </p:sp>
      <p:sp>
        <p:nvSpPr>
          <p:cNvPr id="3" name="Text Placeholder 2">
            <a:extLst>
              <a:ext uri="{FF2B5EF4-FFF2-40B4-BE49-F238E27FC236}">
                <a16:creationId xmlns:a16="http://schemas.microsoft.com/office/drawing/2014/main" id="{2F087AF5-099A-C74A-A77D-159208F45351}"/>
              </a:ext>
            </a:extLst>
          </p:cNvPr>
          <p:cNvSpPr>
            <a:spLocks noGrp="1"/>
          </p:cNvSpPr>
          <p:nvPr>
            <p:ph type="body" sz="quarter" idx="10" hasCustomPrompt="1"/>
          </p:nvPr>
        </p:nvSpPr>
        <p:spPr>
          <a:xfrm>
            <a:off x="304800" y="209550"/>
            <a:ext cx="7239000" cy="685800"/>
          </a:xfrm>
          <a:prstGeom prst="rect">
            <a:avLst/>
          </a:prstGeom>
        </p:spPr>
        <p:txBody>
          <a:bodyPr/>
          <a:lstStyle>
            <a:lvl1pPr marL="0" indent="0">
              <a:buFontTx/>
              <a:buNone/>
              <a:defRPr sz="3600">
                <a:solidFill>
                  <a:schemeClr val="bg1"/>
                </a:solidFill>
                <a:latin typeface="+mj-lt"/>
              </a:defRPr>
            </a:lvl1pPr>
          </a:lstStyle>
          <a:p>
            <a:pPr lvl="0"/>
            <a:r>
              <a:rPr lang="en-US" dirty="0"/>
              <a:t>Chapter 1 Internal Slide</a:t>
            </a:r>
          </a:p>
        </p:txBody>
      </p:sp>
      <p:sp>
        <p:nvSpPr>
          <p:cNvPr id="5" name="Content Placeholder 4">
            <a:extLst>
              <a:ext uri="{FF2B5EF4-FFF2-40B4-BE49-F238E27FC236}">
                <a16:creationId xmlns:a16="http://schemas.microsoft.com/office/drawing/2014/main" id="{22E6885C-FEA1-AD4F-9ED6-F63E61869783}"/>
              </a:ext>
            </a:extLst>
          </p:cNvPr>
          <p:cNvSpPr>
            <a:spLocks noGrp="1"/>
          </p:cNvSpPr>
          <p:nvPr>
            <p:ph sz="quarter" idx="11" hasCustomPrompt="1"/>
          </p:nvPr>
        </p:nvSpPr>
        <p:spPr>
          <a:xfrm>
            <a:off x="304800" y="971550"/>
            <a:ext cx="5486400" cy="381000"/>
          </a:xfrm>
          <a:prstGeom prst="rect">
            <a:avLst/>
          </a:prstGeom>
        </p:spPr>
        <p:txBody>
          <a:bodyPr/>
          <a:lstStyle>
            <a:lvl1pPr marL="0" indent="0">
              <a:buFontTx/>
              <a:buNone/>
              <a:defRPr sz="1400">
                <a:solidFill>
                  <a:schemeClr val="tx2"/>
                </a:solidFill>
              </a:defRPr>
            </a:lvl1pPr>
          </a:lstStyle>
          <a:p>
            <a:pPr lvl="0"/>
            <a:r>
              <a:rPr lang="en-US" dirty="0"/>
              <a:t>Subtext goes here in sentence form</a:t>
            </a:r>
          </a:p>
        </p:txBody>
      </p:sp>
      <p:sp>
        <p:nvSpPr>
          <p:cNvPr id="12" name="Text Placeholder 11">
            <a:extLst>
              <a:ext uri="{FF2B5EF4-FFF2-40B4-BE49-F238E27FC236}">
                <a16:creationId xmlns:a16="http://schemas.microsoft.com/office/drawing/2014/main" id="{B6FF3D60-D57A-B145-BCEE-ADA3CB52E8C7}"/>
              </a:ext>
            </a:extLst>
          </p:cNvPr>
          <p:cNvSpPr>
            <a:spLocks noGrp="1"/>
          </p:cNvSpPr>
          <p:nvPr>
            <p:ph type="body" sz="quarter" idx="12" hasCustomPrompt="1"/>
          </p:nvPr>
        </p:nvSpPr>
        <p:spPr>
          <a:xfrm>
            <a:off x="228600" y="1593965"/>
            <a:ext cx="4267200" cy="3429000"/>
          </a:xfrm>
          <a:prstGeom prst="rect">
            <a:avLst/>
          </a:prstGeom>
        </p:spPr>
        <p:txBody>
          <a:bodyPr/>
          <a:lstStyle>
            <a:lvl1pPr marL="171450" indent="-171450">
              <a:lnSpc>
                <a:spcPct val="150000"/>
              </a:lnSpc>
              <a:buFont typeface="Arial" panose="020B0604020202020204" pitchFamily="34" charset="0"/>
              <a:buChar char="•"/>
              <a:defRPr sz="1200">
                <a:solidFill>
                  <a:schemeClr val="tx2"/>
                </a:solidFill>
              </a:defRPr>
            </a:lvl1pPr>
            <a:lvl2pPr marL="457200" indent="0">
              <a:buFontTx/>
              <a:buNone/>
              <a:defRPr sz="1200">
                <a:solidFill>
                  <a:schemeClr val="accent1"/>
                </a:solidFill>
              </a:defRPr>
            </a:lvl2pPr>
            <a:lvl3pPr marL="914400" indent="0">
              <a:buFontTx/>
              <a:buNone/>
              <a:defRPr sz="1200">
                <a:solidFill>
                  <a:schemeClr val="accent1"/>
                </a:solidFill>
              </a:defRPr>
            </a:lvl3pPr>
            <a:lvl4pPr marL="1371600" indent="0">
              <a:buFontTx/>
              <a:buNone/>
              <a:defRPr sz="1200">
                <a:solidFill>
                  <a:schemeClr val="accent1"/>
                </a:solidFill>
              </a:defRPr>
            </a:lvl4pPr>
            <a:lvl5pPr marL="1828800" indent="0">
              <a:buFontTx/>
              <a:buNone/>
              <a:defRPr sz="1200">
                <a:solidFill>
                  <a:schemeClr val="accent1"/>
                </a:solidFill>
              </a:defRPr>
            </a:lvl5pPr>
          </a:lstStyle>
          <a:p>
            <a:pPr lvl="0"/>
            <a:r>
              <a:rPr lang="en-US" dirty="0"/>
              <a:t>Briefly describe your business, outlining the different product(s) and/or service(s) you offer</a:t>
            </a:r>
          </a:p>
          <a:p>
            <a:pPr lvl="0"/>
            <a:r>
              <a:rPr lang="en-US" dirty="0"/>
              <a:t>How many potential customers do you estimate are in your target regions for this financial year?</a:t>
            </a:r>
          </a:p>
          <a:p>
            <a:pPr lvl="0"/>
            <a:r>
              <a:rPr lang="en-US" dirty="0"/>
              <a:t>Briefly describe your target customers and any other distinguishing features, expanding on any of the areas you have already highlighted What customer need or problem does your product(s) and/or service(s) address?</a:t>
            </a:r>
          </a:p>
          <a:p>
            <a:pPr lvl="0"/>
            <a:r>
              <a:rPr lang="en-US" dirty="0"/>
              <a:t>Explain your approach to pricing your product(s) and/or service(s)</a:t>
            </a:r>
          </a:p>
        </p:txBody>
      </p:sp>
      <p:sp>
        <p:nvSpPr>
          <p:cNvPr id="13" name="Text Placeholder 11">
            <a:extLst>
              <a:ext uri="{FF2B5EF4-FFF2-40B4-BE49-F238E27FC236}">
                <a16:creationId xmlns:a16="http://schemas.microsoft.com/office/drawing/2014/main" id="{4098980F-2F5A-4341-9D3D-4E3C0A36974E}"/>
              </a:ext>
            </a:extLst>
          </p:cNvPr>
          <p:cNvSpPr>
            <a:spLocks noGrp="1"/>
          </p:cNvSpPr>
          <p:nvPr>
            <p:ph type="body" sz="quarter" idx="13" hasCustomPrompt="1"/>
          </p:nvPr>
        </p:nvSpPr>
        <p:spPr>
          <a:xfrm>
            <a:off x="4648200" y="1593965"/>
            <a:ext cx="4267200" cy="3429000"/>
          </a:xfrm>
          <a:prstGeom prst="rect">
            <a:avLst/>
          </a:prstGeom>
        </p:spPr>
        <p:txBody>
          <a:bodyPr/>
          <a:lstStyle>
            <a:lvl1pPr marL="171450" indent="-171450">
              <a:lnSpc>
                <a:spcPct val="150000"/>
              </a:lnSpc>
              <a:buFont typeface="Arial" panose="020B0604020202020204" pitchFamily="34" charset="0"/>
              <a:buChar char="•"/>
              <a:defRPr sz="1200">
                <a:solidFill>
                  <a:schemeClr val="tx2"/>
                </a:solidFill>
              </a:defRPr>
            </a:lvl1pPr>
            <a:lvl2pPr marL="457200" indent="0">
              <a:buFontTx/>
              <a:buNone/>
              <a:defRPr sz="1200">
                <a:solidFill>
                  <a:schemeClr val="accent1"/>
                </a:solidFill>
              </a:defRPr>
            </a:lvl2pPr>
            <a:lvl3pPr marL="914400" indent="0">
              <a:buFontTx/>
              <a:buNone/>
              <a:defRPr sz="1200">
                <a:solidFill>
                  <a:schemeClr val="accent1"/>
                </a:solidFill>
              </a:defRPr>
            </a:lvl3pPr>
            <a:lvl4pPr marL="1371600" indent="0">
              <a:buFontTx/>
              <a:buNone/>
              <a:defRPr sz="1200">
                <a:solidFill>
                  <a:schemeClr val="accent1"/>
                </a:solidFill>
              </a:defRPr>
            </a:lvl4pPr>
            <a:lvl5pPr marL="1828800" indent="0">
              <a:buFontTx/>
              <a:buNone/>
              <a:defRPr sz="1200">
                <a:solidFill>
                  <a:schemeClr val="accent1"/>
                </a:solidFill>
              </a:defRPr>
            </a:lvl5pPr>
          </a:lstStyle>
          <a:p>
            <a:pPr lvl="0"/>
            <a:r>
              <a:rPr lang="en-US" dirty="0"/>
              <a:t>Briefly describe your business, outlining the different product(s) and/or service(s) you offer</a:t>
            </a:r>
          </a:p>
          <a:p>
            <a:pPr lvl="0"/>
            <a:r>
              <a:rPr lang="en-US" dirty="0"/>
              <a:t>How many potential customers do you estimate are in your target regions for this financial year?</a:t>
            </a:r>
          </a:p>
          <a:p>
            <a:pPr lvl="0"/>
            <a:r>
              <a:rPr lang="en-US" dirty="0"/>
              <a:t>Briefly describe your target customers and any other distinguishing features, expanding on any of the areas you have already highlighted What customer need or problem does your product(s) and/or service(s) address?</a:t>
            </a:r>
          </a:p>
          <a:p>
            <a:pPr lvl="0"/>
            <a:r>
              <a:rPr lang="en-US" dirty="0"/>
              <a:t>Explain your approach to pricing your product(s) and/or service(s)</a:t>
            </a:r>
          </a:p>
        </p:txBody>
      </p:sp>
    </p:spTree>
    <p:extLst>
      <p:ext uri="{BB962C8B-B14F-4D97-AF65-F5344CB8AC3E}">
        <p14:creationId xmlns:p14="http://schemas.microsoft.com/office/powerpoint/2010/main" val="396664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ernal Blank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EAB0ABB-E322-AC4F-B2C1-E83A7933C249}"/>
              </a:ext>
            </a:extLst>
          </p:cNvPr>
          <p:cNvSpPr/>
          <p:nvPr userDrawn="1"/>
        </p:nvSpPr>
        <p:spPr bwMode="auto">
          <a:xfrm>
            <a:off x="304800" y="209550"/>
            <a:ext cx="7696200" cy="685800"/>
          </a:xfrm>
          <a:prstGeom prst="rect">
            <a:avLst/>
          </a:prstGeom>
          <a:solidFill>
            <a:schemeClr val="accent1"/>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dirty="0"/>
          </a:p>
        </p:txBody>
      </p:sp>
      <p:sp>
        <p:nvSpPr>
          <p:cNvPr id="11" name="Triangle 10">
            <a:extLst>
              <a:ext uri="{FF2B5EF4-FFF2-40B4-BE49-F238E27FC236}">
                <a16:creationId xmlns:a16="http://schemas.microsoft.com/office/drawing/2014/main" id="{72095A3B-EBF8-244A-8E82-41C8A6809BED}"/>
              </a:ext>
            </a:extLst>
          </p:cNvPr>
          <p:cNvSpPr/>
          <p:nvPr userDrawn="1"/>
        </p:nvSpPr>
        <p:spPr bwMode="auto">
          <a:xfrm rot="5400000">
            <a:off x="7886700" y="323850"/>
            <a:ext cx="685800" cy="457200"/>
          </a:xfrm>
          <a:prstGeom prst="triangle">
            <a:avLst/>
          </a:prstGeom>
          <a:solidFill>
            <a:schemeClr val="accent1"/>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dirty="0"/>
          </a:p>
        </p:txBody>
      </p:sp>
      <p:sp>
        <p:nvSpPr>
          <p:cNvPr id="8" name="Text Placeholder 3"/>
          <p:cNvSpPr>
            <a:spLocks noGrp="1"/>
          </p:cNvSpPr>
          <p:nvPr>
            <p:ph type="body" sz="half" idx="2" hasCustomPrompt="1"/>
          </p:nvPr>
        </p:nvSpPr>
        <p:spPr>
          <a:xfrm>
            <a:off x="318437" y="1026895"/>
            <a:ext cx="8368363" cy="173255"/>
          </a:xfrm>
          <a:prstGeom prst="rect">
            <a:avLst/>
          </a:prstGeom>
        </p:spPr>
        <p:txBody>
          <a:bodyPr wrap="none" lIns="0" tIns="0" rIns="0" bIns="0" anchor="ctr">
            <a:noAutofit/>
          </a:bodyPr>
          <a:lstStyle>
            <a:lvl1pPr marL="0" indent="0" algn="l">
              <a:buNone/>
              <a:defRPr sz="1400" b="0" baseline="0">
                <a:solidFill>
                  <a:schemeClr val="tx2"/>
                </a:solidFill>
                <a:latin typeface="+mn-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 subtitle</a:t>
            </a:r>
          </a:p>
        </p:txBody>
      </p:sp>
      <p:sp>
        <p:nvSpPr>
          <p:cNvPr id="9" name="Title 2"/>
          <p:cNvSpPr>
            <a:spLocks noGrp="1"/>
          </p:cNvSpPr>
          <p:nvPr>
            <p:ph type="title" hasCustomPrompt="1"/>
          </p:nvPr>
        </p:nvSpPr>
        <p:spPr>
          <a:xfrm>
            <a:off x="381000" y="285750"/>
            <a:ext cx="8368363" cy="495383"/>
          </a:xfrm>
          <a:prstGeom prst="rect">
            <a:avLst/>
          </a:prstGeom>
        </p:spPr>
        <p:txBody>
          <a:bodyPr lIns="0" tIns="0" rIns="0" bIns="0" anchor="ctr"/>
          <a:lstStyle>
            <a:lvl1pPr algn="l">
              <a:defRPr sz="3600">
                <a:solidFill>
                  <a:schemeClr val="bg1"/>
                </a:solidFill>
              </a:defRPr>
            </a:lvl1pPr>
          </a:lstStyle>
          <a:p>
            <a:r>
              <a:rPr lang="en-US" dirty="0"/>
              <a:t>Chapter Blank Internal Slide</a:t>
            </a:r>
          </a:p>
        </p:txBody>
      </p:sp>
    </p:spTree>
    <p:extLst>
      <p:ext uri="{BB962C8B-B14F-4D97-AF65-F5344CB8AC3E}">
        <p14:creationId xmlns:p14="http://schemas.microsoft.com/office/powerpoint/2010/main" val="2065476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ernal Imag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926001-541D-4C4F-8679-960A6A812FAD}"/>
              </a:ext>
            </a:extLst>
          </p:cNvPr>
          <p:cNvSpPr/>
          <p:nvPr userDrawn="1"/>
        </p:nvSpPr>
        <p:spPr bwMode="auto">
          <a:xfrm>
            <a:off x="304800" y="209550"/>
            <a:ext cx="7696200" cy="685800"/>
          </a:xfrm>
          <a:prstGeom prst="rect">
            <a:avLst/>
          </a:prstGeom>
          <a:solidFill>
            <a:schemeClr val="accent1"/>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dirty="0"/>
          </a:p>
        </p:txBody>
      </p:sp>
      <p:sp>
        <p:nvSpPr>
          <p:cNvPr id="8" name="Triangle 7">
            <a:extLst>
              <a:ext uri="{FF2B5EF4-FFF2-40B4-BE49-F238E27FC236}">
                <a16:creationId xmlns:a16="http://schemas.microsoft.com/office/drawing/2014/main" id="{C38808A6-2ADF-A442-AD53-B9DC0F6FA481}"/>
              </a:ext>
            </a:extLst>
          </p:cNvPr>
          <p:cNvSpPr/>
          <p:nvPr userDrawn="1"/>
        </p:nvSpPr>
        <p:spPr bwMode="auto">
          <a:xfrm rot="5400000">
            <a:off x="7886700" y="323850"/>
            <a:ext cx="685800" cy="457200"/>
          </a:xfrm>
          <a:prstGeom prst="triangle">
            <a:avLst/>
          </a:prstGeom>
          <a:solidFill>
            <a:schemeClr val="accent1"/>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dirty="0"/>
          </a:p>
        </p:txBody>
      </p:sp>
      <p:sp>
        <p:nvSpPr>
          <p:cNvPr id="6" name="Picture Placeholder 5"/>
          <p:cNvSpPr>
            <a:spLocks noGrp="1"/>
          </p:cNvSpPr>
          <p:nvPr>
            <p:ph type="pic" sz="quarter" idx="11" hasCustomPrompt="1"/>
          </p:nvPr>
        </p:nvSpPr>
        <p:spPr>
          <a:xfrm>
            <a:off x="381000" y="1401003"/>
            <a:ext cx="4191000" cy="3380547"/>
          </a:xfrm>
          <a:prstGeom prst="roundRect">
            <a:avLst>
              <a:gd name="adj" fmla="val 1007"/>
            </a:avLst>
          </a:prstGeom>
          <a:solidFill>
            <a:schemeClr val="bg1">
              <a:lumMod val="95000"/>
            </a:schemeClr>
          </a:solidFill>
          <a:ln w="19050">
            <a:noFill/>
          </a:ln>
        </p:spPr>
        <p:txBody>
          <a:bodyPr wrap="square" lIns="0" tIns="0" rIns="0" bIns="182880" anchor="b">
            <a:noAutofit/>
          </a:bodyPr>
          <a:lstStyle>
            <a:lvl1pPr algn="ctr" rtl="0">
              <a:buNone/>
              <a:defRPr sz="1400">
                <a:solidFill>
                  <a:schemeClr val="tx1">
                    <a:lumMod val="75000"/>
                    <a:lumOff val="25000"/>
                  </a:schemeClr>
                </a:solidFill>
              </a:defRPr>
            </a:lvl1pPr>
          </a:lstStyle>
          <a:p>
            <a:r>
              <a:rPr lang="en-US" dirty="0"/>
              <a:t>Image Holder</a:t>
            </a:r>
          </a:p>
        </p:txBody>
      </p:sp>
      <p:sp>
        <p:nvSpPr>
          <p:cNvPr id="5" name="Text Placeholder 3"/>
          <p:cNvSpPr>
            <a:spLocks noGrp="1"/>
          </p:cNvSpPr>
          <p:nvPr>
            <p:ph type="body" sz="half" idx="2" hasCustomPrompt="1"/>
          </p:nvPr>
        </p:nvSpPr>
        <p:spPr>
          <a:xfrm>
            <a:off x="381000" y="950695"/>
            <a:ext cx="8368363" cy="173255"/>
          </a:xfrm>
          <a:prstGeom prst="rect">
            <a:avLst/>
          </a:prstGeom>
        </p:spPr>
        <p:txBody>
          <a:bodyPr wrap="none" lIns="0" tIns="0" rIns="0" bIns="0" anchor="ctr">
            <a:noAutofit/>
          </a:bodyPr>
          <a:lstStyle>
            <a:lvl1pPr marL="0" indent="0" algn="l">
              <a:buNone/>
              <a:defRPr sz="1400" b="0" baseline="0">
                <a:solidFill>
                  <a:schemeClr val="tx2"/>
                </a:solidFill>
                <a:latin typeface="+mn-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 Subtitle</a:t>
            </a:r>
          </a:p>
        </p:txBody>
      </p:sp>
      <p:sp>
        <p:nvSpPr>
          <p:cNvPr id="9" name="Title 2"/>
          <p:cNvSpPr>
            <a:spLocks noGrp="1"/>
          </p:cNvSpPr>
          <p:nvPr>
            <p:ph type="title" hasCustomPrompt="1"/>
          </p:nvPr>
        </p:nvSpPr>
        <p:spPr>
          <a:xfrm>
            <a:off x="381000" y="285750"/>
            <a:ext cx="8368363" cy="495383"/>
          </a:xfrm>
          <a:prstGeom prst="rect">
            <a:avLst/>
          </a:prstGeom>
        </p:spPr>
        <p:txBody>
          <a:bodyPr lIns="0" tIns="0" rIns="0" bIns="0" anchor="ctr"/>
          <a:lstStyle>
            <a:lvl1pPr algn="l">
              <a:defRPr sz="3600">
                <a:solidFill>
                  <a:schemeClr val="bg1"/>
                </a:solidFill>
              </a:defRPr>
            </a:lvl1pPr>
          </a:lstStyle>
          <a:p>
            <a:r>
              <a:rPr lang="en-US" dirty="0"/>
              <a:t>Chapter Image Slide</a:t>
            </a:r>
          </a:p>
        </p:txBody>
      </p:sp>
      <p:sp>
        <p:nvSpPr>
          <p:cNvPr id="4" name="Text Placeholder 3">
            <a:extLst>
              <a:ext uri="{FF2B5EF4-FFF2-40B4-BE49-F238E27FC236}">
                <a16:creationId xmlns:a16="http://schemas.microsoft.com/office/drawing/2014/main" id="{CA6241D4-4FFB-2842-8E76-C03C45B5D32F}"/>
              </a:ext>
            </a:extLst>
          </p:cNvPr>
          <p:cNvSpPr>
            <a:spLocks noGrp="1"/>
          </p:cNvSpPr>
          <p:nvPr>
            <p:ph type="body" sz="quarter" idx="12" hasCustomPrompt="1"/>
          </p:nvPr>
        </p:nvSpPr>
        <p:spPr>
          <a:xfrm>
            <a:off x="4724400" y="1401763"/>
            <a:ext cx="4024313" cy="3379787"/>
          </a:xfrm>
          <a:prstGeom prst="rect">
            <a:avLst/>
          </a:prstGeom>
        </p:spPr>
        <p:txBody>
          <a:bodyPr/>
          <a:lstStyle>
            <a:lvl1pPr marL="171450" indent="-171450">
              <a:lnSpc>
                <a:spcPct val="150000"/>
              </a:lnSpc>
              <a:buFont typeface="Arial" panose="020B0604020202020204" pitchFamily="34" charset="0"/>
              <a:buChar char="•"/>
              <a:defRPr sz="1200"/>
            </a:lvl1pPr>
            <a:lvl2pPr marL="457200" indent="0">
              <a:buFontTx/>
              <a:buNone/>
              <a:defRPr sz="1100"/>
            </a:lvl2pPr>
            <a:lvl3pPr marL="914400" indent="0">
              <a:buFontTx/>
              <a:buNone/>
              <a:defRPr sz="1100"/>
            </a:lvl3pPr>
            <a:lvl4pPr marL="1371600" indent="0">
              <a:buFontTx/>
              <a:buNone/>
              <a:defRPr sz="1100"/>
            </a:lvl4pPr>
            <a:lvl5pPr marL="1828800" indent="0">
              <a:buFontTx/>
              <a:buNone/>
              <a:defRPr sz="1100"/>
            </a:lvl5pPr>
          </a:lstStyle>
          <a:p>
            <a:pPr lvl="0"/>
            <a:r>
              <a:rPr lang="en-US" dirty="0"/>
              <a:t>Briefly describe your business, outlining the different product(s) and/or service(s) you offer</a:t>
            </a:r>
          </a:p>
          <a:p>
            <a:pPr lvl="0"/>
            <a:r>
              <a:rPr lang="en-US" dirty="0"/>
              <a:t>How many potential customers do you estimate are in your target regions for this financial year?</a:t>
            </a:r>
          </a:p>
          <a:p>
            <a:pPr lvl="0"/>
            <a:r>
              <a:rPr lang="en-US" dirty="0"/>
              <a:t>Briefly describe your target customers and any other distinguishing features, expanding on any of the areas you have already highlighted What customer need or problem does your product(s) and/or service(s) address?</a:t>
            </a:r>
          </a:p>
          <a:p>
            <a:pPr lvl="0"/>
            <a:r>
              <a:rPr lang="en-US" dirty="0"/>
              <a:t>Explain your approach to pricing your product(s) and/or service(s)</a:t>
            </a:r>
          </a:p>
        </p:txBody>
      </p:sp>
    </p:spTree>
    <p:extLst>
      <p:ext uri="{BB962C8B-B14F-4D97-AF65-F5344CB8AC3E}">
        <p14:creationId xmlns:p14="http://schemas.microsoft.com/office/powerpoint/2010/main" val="31789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losing Thank You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69D6739-B881-524F-B8CD-A187881B4CEA}"/>
              </a:ext>
            </a:extLst>
          </p:cNvPr>
          <p:cNvSpPr/>
          <p:nvPr userDrawn="1"/>
        </p:nvSpPr>
        <p:spPr bwMode="auto">
          <a:xfrm>
            <a:off x="4565182" y="0"/>
            <a:ext cx="4578818" cy="5143500"/>
          </a:xfrm>
          <a:prstGeom prst="rect">
            <a:avLst/>
          </a:prstGeom>
          <a:solidFill>
            <a:schemeClr val="accent1"/>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dirty="0"/>
          </a:p>
        </p:txBody>
      </p:sp>
      <p:pic>
        <p:nvPicPr>
          <p:cNvPr id="6" name="Picture 5">
            <a:extLst>
              <a:ext uri="{FF2B5EF4-FFF2-40B4-BE49-F238E27FC236}">
                <a16:creationId xmlns:a16="http://schemas.microsoft.com/office/drawing/2014/main" id="{B865A69A-BFC0-BC43-A865-52F55BC05FD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9943" y="1505207"/>
            <a:ext cx="4060432" cy="1446529"/>
          </a:xfrm>
          <a:prstGeom prst="rect">
            <a:avLst/>
          </a:prstGeom>
        </p:spPr>
      </p:pic>
      <p:pic>
        <p:nvPicPr>
          <p:cNvPr id="7" name="Picture 6">
            <a:extLst>
              <a:ext uri="{FF2B5EF4-FFF2-40B4-BE49-F238E27FC236}">
                <a16:creationId xmlns:a16="http://schemas.microsoft.com/office/drawing/2014/main" id="{3EE2E649-EAEB-9045-8915-BDB7CC66BDF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0959" y="4193888"/>
            <a:ext cx="2438400" cy="571500"/>
          </a:xfrm>
          <a:prstGeom prst="rect">
            <a:avLst/>
          </a:prstGeom>
        </p:spPr>
      </p:pic>
      <p:sp>
        <p:nvSpPr>
          <p:cNvPr id="9" name="Freeform 8">
            <a:extLst>
              <a:ext uri="{FF2B5EF4-FFF2-40B4-BE49-F238E27FC236}">
                <a16:creationId xmlns:a16="http://schemas.microsoft.com/office/drawing/2014/main" id="{8E12B962-C6CB-464C-AF3B-80D6F7AB4DE8}"/>
              </a:ext>
            </a:extLst>
          </p:cNvPr>
          <p:cNvSpPr>
            <a:spLocks noEditPoints="1"/>
          </p:cNvSpPr>
          <p:nvPr userDrawn="1"/>
        </p:nvSpPr>
        <p:spPr bwMode="auto">
          <a:xfrm>
            <a:off x="4957751" y="2514220"/>
            <a:ext cx="242413" cy="365824"/>
          </a:xfrm>
          <a:custGeom>
            <a:avLst/>
            <a:gdLst/>
            <a:ahLst/>
            <a:cxnLst>
              <a:cxn ang="0">
                <a:pos x="89" y="0"/>
              </a:cxn>
              <a:cxn ang="0">
                <a:pos x="0" y="89"/>
              </a:cxn>
              <a:cxn ang="0">
                <a:pos x="38" y="188"/>
              </a:cxn>
              <a:cxn ang="0">
                <a:pos x="76" y="249"/>
              </a:cxn>
              <a:cxn ang="0">
                <a:pos x="89" y="269"/>
              </a:cxn>
              <a:cxn ang="0">
                <a:pos x="102" y="249"/>
              </a:cxn>
              <a:cxn ang="0">
                <a:pos x="139" y="188"/>
              </a:cxn>
              <a:cxn ang="0">
                <a:pos x="178" y="89"/>
              </a:cxn>
              <a:cxn ang="0">
                <a:pos x="89" y="0"/>
              </a:cxn>
              <a:cxn ang="0">
                <a:pos x="89" y="135"/>
              </a:cxn>
              <a:cxn ang="0">
                <a:pos x="43" y="89"/>
              </a:cxn>
              <a:cxn ang="0">
                <a:pos x="89" y="43"/>
              </a:cxn>
              <a:cxn ang="0">
                <a:pos x="135" y="89"/>
              </a:cxn>
              <a:cxn ang="0">
                <a:pos x="89" y="135"/>
              </a:cxn>
              <a:cxn ang="0">
                <a:pos x="89" y="135"/>
              </a:cxn>
              <a:cxn ang="0">
                <a:pos x="89" y="135"/>
              </a:cxn>
            </a:cxnLst>
            <a:rect l="0" t="0" r="r" b="b"/>
            <a:pathLst>
              <a:path w="178" h="269">
                <a:moveTo>
                  <a:pt x="89" y="0"/>
                </a:moveTo>
                <a:cubicBezTo>
                  <a:pt x="40" y="0"/>
                  <a:pt x="0" y="40"/>
                  <a:pt x="0" y="89"/>
                </a:cubicBezTo>
                <a:cubicBezTo>
                  <a:pt x="0" y="109"/>
                  <a:pt x="13" y="141"/>
                  <a:pt x="38" y="188"/>
                </a:cubicBezTo>
                <a:cubicBezTo>
                  <a:pt x="57" y="220"/>
                  <a:pt x="75" y="248"/>
                  <a:pt x="76" y="249"/>
                </a:cubicBezTo>
                <a:cubicBezTo>
                  <a:pt x="89" y="269"/>
                  <a:pt x="89" y="269"/>
                  <a:pt x="89" y="269"/>
                </a:cubicBezTo>
                <a:cubicBezTo>
                  <a:pt x="102" y="249"/>
                  <a:pt x="102" y="249"/>
                  <a:pt x="102" y="249"/>
                </a:cubicBezTo>
                <a:cubicBezTo>
                  <a:pt x="103" y="248"/>
                  <a:pt x="121" y="220"/>
                  <a:pt x="139" y="188"/>
                </a:cubicBezTo>
                <a:cubicBezTo>
                  <a:pt x="165" y="141"/>
                  <a:pt x="178" y="109"/>
                  <a:pt x="178" y="89"/>
                </a:cubicBezTo>
                <a:cubicBezTo>
                  <a:pt x="178" y="40"/>
                  <a:pt x="138" y="0"/>
                  <a:pt x="89" y="0"/>
                </a:cubicBezTo>
                <a:close/>
                <a:moveTo>
                  <a:pt x="89" y="135"/>
                </a:moveTo>
                <a:cubicBezTo>
                  <a:pt x="63" y="135"/>
                  <a:pt x="43" y="114"/>
                  <a:pt x="43" y="89"/>
                </a:cubicBezTo>
                <a:cubicBezTo>
                  <a:pt x="43" y="63"/>
                  <a:pt x="63" y="43"/>
                  <a:pt x="89" y="43"/>
                </a:cubicBezTo>
                <a:cubicBezTo>
                  <a:pt x="114" y="43"/>
                  <a:pt x="135" y="63"/>
                  <a:pt x="135" y="89"/>
                </a:cubicBezTo>
                <a:cubicBezTo>
                  <a:pt x="135" y="114"/>
                  <a:pt x="114" y="135"/>
                  <a:pt x="89" y="135"/>
                </a:cubicBezTo>
                <a:close/>
                <a:moveTo>
                  <a:pt x="89" y="135"/>
                </a:moveTo>
                <a:cubicBezTo>
                  <a:pt x="89" y="135"/>
                  <a:pt x="89" y="135"/>
                  <a:pt x="89" y="135"/>
                </a:cubicBez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0" name="Freeform 143">
            <a:extLst>
              <a:ext uri="{FF2B5EF4-FFF2-40B4-BE49-F238E27FC236}">
                <a16:creationId xmlns:a16="http://schemas.microsoft.com/office/drawing/2014/main" id="{5A49E9B1-70FA-C14D-B12B-566DB48E243B}"/>
              </a:ext>
            </a:extLst>
          </p:cNvPr>
          <p:cNvSpPr>
            <a:spLocks noEditPoints="1"/>
          </p:cNvSpPr>
          <p:nvPr userDrawn="1"/>
        </p:nvSpPr>
        <p:spPr bwMode="auto">
          <a:xfrm>
            <a:off x="4908923" y="3649587"/>
            <a:ext cx="340068" cy="224205"/>
          </a:xfrm>
          <a:custGeom>
            <a:avLst/>
            <a:gdLst/>
            <a:ahLst/>
            <a:cxnLst>
              <a:cxn ang="0">
                <a:pos x="107" y="0"/>
              </a:cxn>
              <a:cxn ang="0">
                <a:pos x="15" y="0"/>
              </a:cxn>
              <a:cxn ang="0">
                <a:pos x="0" y="16"/>
              </a:cxn>
              <a:cxn ang="0">
                <a:pos x="0" y="65"/>
              </a:cxn>
              <a:cxn ang="0">
                <a:pos x="15" y="81"/>
              </a:cxn>
              <a:cxn ang="0">
                <a:pos x="107" y="81"/>
              </a:cxn>
              <a:cxn ang="0">
                <a:pos x="123" y="65"/>
              </a:cxn>
              <a:cxn ang="0">
                <a:pos x="123" y="16"/>
              </a:cxn>
              <a:cxn ang="0">
                <a:pos x="107" y="0"/>
              </a:cxn>
              <a:cxn ang="0">
                <a:pos x="8" y="20"/>
              </a:cxn>
              <a:cxn ang="0">
                <a:pos x="34" y="41"/>
              </a:cxn>
              <a:cxn ang="0">
                <a:pos x="8" y="61"/>
              </a:cxn>
              <a:cxn ang="0">
                <a:pos x="8" y="20"/>
              </a:cxn>
              <a:cxn ang="0">
                <a:pos x="115" y="65"/>
              </a:cxn>
              <a:cxn ang="0">
                <a:pos x="107" y="73"/>
              </a:cxn>
              <a:cxn ang="0">
                <a:pos x="15" y="73"/>
              </a:cxn>
              <a:cxn ang="0">
                <a:pos x="8" y="65"/>
              </a:cxn>
              <a:cxn ang="0">
                <a:pos x="38" y="43"/>
              </a:cxn>
              <a:cxn ang="0">
                <a:pos x="54" y="56"/>
              </a:cxn>
              <a:cxn ang="0">
                <a:pos x="61" y="58"/>
              </a:cxn>
              <a:cxn ang="0">
                <a:pos x="68" y="56"/>
              </a:cxn>
              <a:cxn ang="0">
                <a:pos x="85" y="43"/>
              </a:cxn>
              <a:cxn ang="0">
                <a:pos x="115" y="65"/>
              </a:cxn>
              <a:cxn ang="0">
                <a:pos x="115" y="61"/>
              </a:cxn>
              <a:cxn ang="0">
                <a:pos x="88" y="41"/>
              </a:cxn>
              <a:cxn ang="0">
                <a:pos x="115" y="20"/>
              </a:cxn>
              <a:cxn ang="0">
                <a:pos x="115" y="61"/>
              </a:cxn>
              <a:cxn ang="0">
                <a:pos x="66" y="52"/>
              </a:cxn>
              <a:cxn ang="0">
                <a:pos x="61" y="54"/>
              </a:cxn>
              <a:cxn ang="0">
                <a:pos x="57" y="52"/>
              </a:cxn>
              <a:cxn ang="0">
                <a:pos x="41" y="41"/>
              </a:cxn>
              <a:cxn ang="0">
                <a:pos x="38" y="38"/>
              </a:cxn>
              <a:cxn ang="0">
                <a:pos x="8" y="16"/>
              </a:cxn>
              <a:cxn ang="0">
                <a:pos x="15" y="8"/>
              </a:cxn>
              <a:cxn ang="0">
                <a:pos x="107" y="8"/>
              </a:cxn>
              <a:cxn ang="0">
                <a:pos x="115" y="16"/>
              </a:cxn>
              <a:cxn ang="0">
                <a:pos x="66" y="52"/>
              </a:cxn>
              <a:cxn ang="0">
                <a:pos x="66" y="52"/>
              </a:cxn>
              <a:cxn ang="0">
                <a:pos x="66" y="52"/>
              </a:cxn>
            </a:cxnLst>
            <a:rect l="0" t="0" r="r" b="b"/>
            <a:pathLst>
              <a:path w="123" h="81">
                <a:moveTo>
                  <a:pt x="107" y="0"/>
                </a:moveTo>
                <a:cubicBezTo>
                  <a:pt x="15" y="0"/>
                  <a:pt x="15" y="0"/>
                  <a:pt x="15" y="0"/>
                </a:cubicBezTo>
                <a:cubicBezTo>
                  <a:pt x="7" y="0"/>
                  <a:pt x="0" y="7"/>
                  <a:pt x="0" y="16"/>
                </a:cubicBezTo>
                <a:cubicBezTo>
                  <a:pt x="0" y="65"/>
                  <a:pt x="0" y="65"/>
                  <a:pt x="0" y="65"/>
                </a:cubicBezTo>
                <a:cubicBezTo>
                  <a:pt x="0" y="74"/>
                  <a:pt x="7" y="81"/>
                  <a:pt x="15" y="81"/>
                </a:cubicBezTo>
                <a:cubicBezTo>
                  <a:pt x="107" y="81"/>
                  <a:pt x="107" y="81"/>
                  <a:pt x="107" y="81"/>
                </a:cubicBezTo>
                <a:cubicBezTo>
                  <a:pt x="116" y="81"/>
                  <a:pt x="123" y="74"/>
                  <a:pt x="123" y="65"/>
                </a:cubicBezTo>
                <a:cubicBezTo>
                  <a:pt x="123" y="16"/>
                  <a:pt x="123" y="16"/>
                  <a:pt x="123" y="16"/>
                </a:cubicBezTo>
                <a:cubicBezTo>
                  <a:pt x="123" y="7"/>
                  <a:pt x="116" y="0"/>
                  <a:pt x="107" y="0"/>
                </a:cubicBezTo>
                <a:close/>
                <a:moveTo>
                  <a:pt x="8" y="20"/>
                </a:moveTo>
                <a:cubicBezTo>
                  <a:pt x="34" y="41"/>
                  <a:pt x="34" y="41"/>
                  <a:pt x="34" y="41"/>
                </a:cubicBezTo>
                <a:cubicBezTo>
                  <a:pt x="8" y="61"/>
                  <a:pt x="8" y="61"/>
                  <a:pt x="8" y="61"/>
                </a:cubicBezTo>
                <a:lnTo>
                  <a:pt x="8" y="20"/>
                </a:lnTo>
                <a:close/>
                <a:moveTo>
                  <a:pt x="115" y="65"/>
                </a:moveTo>
                <a:cubicBezTo>
                  <a:pt x="115" y="70"/>
                  <a:pt x="112" y="73"/>
                  <a:pt x="107" y="73"/>
                </a:cubicBezTo>
                <a:cubicBezTo>
                  <a:pt x="15" y="73"/>
                  <a:pt x="15" y="73"/>
                  <a:pt x="15" y="73"/>
                </a:cubicBezTo>
                <a:cubicBezTo>
                  <a:pt x="11" y="73"/>
                  <a:pt x="8" y="70"/>
                  <a:pt x="8" y="65"/>
                </a:cubicBezTo>
                <a:cubicBezTo>
                  <a:pt x="38" y="43"/>
                  <a:pt x="38" y="43"/>
                  <a:pt x="38" y="43"/>
                </a:cubicBezTo>
                <a:cubicBezTo>
                  <a:pt x="54" y="56"/>
                  <a:pt x="54" y="56"/>
                  <a:pt x="54" y="56"/>
                </a:cubicBezTo>
                <a:cubicBezTo>
                  <a:pt x="56" y="57"/>
                  <a:pt x="59" y="58"/>
                  <a:pt x="61" y="58"/>
                </a:cubicBezTo>
                <a:cubicBezTo>
                  <a:pt x="64" y="58"/>
                  <a:pt x="66" y="57"/>
                  <a:pt x="68" y="56"/>
                </a:cubicBezTo>
                <a:cubicBezTo>
                  <a:pt x="85" y="43"/>
                  <a:pt x="85" y="43"/>
                  <a:pt x="85" y="43"/>
                </a:cubicBezTo>
                <a:lnTo>
                  <a:pt x="115" y="65"/>
                </a:lnTo>
                <a:close/>
                <a:moveTo>
                  <a:pt x="115" y="61"/>
                </a:moveTo>
                <a:cubicBezTo>
                  <a:pt x="88" y="41"/>
                  <a:pt x="88" y="41"/>
                  <a:pt x="88" y="41"/>
                </a:cubicBezTo>
                <a:cubicBezTo>
                  <a:pt x="115" y="20"/>
                  <a:pt x="115" y="20"/>
                  <a:pt x="115" y="20"/>
                </a:cubicBezTo>
                <a:lnTo>
                  <a:pt x="115" y="61"/>
                </a:lnTo>
                <a:close/>
                <a:moveTo>
                  <a:pt x="66" y="52"/>
                </a:moveTo>
                <a:cubicBezTo>
                  <a:pt x="65" y="53"/>
                  <a:pt x="63" y="54"/>
                  <a:pt x="61" y="54"/>
                </a:cubicBezTo>
                <a:cubicBezTo>
                  <a:pt x="60" y="54"/>
                  <a:pt x="58" y="53"/>
                  <a:pt x="57" y="52"/>
                </a:cubicBezTo>
                <a:cubicBezTo>
                  <a:pt x="41" y="41"/>
                  <a:pt x="41" y="41"/>
                  <a:pt x="41" y="41"/>
                </a:cubicBezTo>
                <a:cubicBezTo>
                  <a:pt x="38" y="38"/>
                  <a:pt x="38" y="38"/>
                  <a:pt x="38" y="38"/>
                </a:cubicBezTo>
                <a:cubicBezTo>
                  <a:pt x="8" y="16"/>
                  <a:pt x="8" y="16"/>
                  <a:pt x="8" y="16"/>
                </a:cubicBezTo>
                <a:cubicBezTo>
                  <a:pt x="8" y="11"/>
                  <a:pt x="11" y="8"/>
                  <a:pt x="15" y="8"/>
                </a:cubicBezTo>
                <a:cubicBezTo>
                  <a:pt x="107" y="8"/>
                  <a:pt x="107" y="8"/>
                  <a:pt x="107" y="8"/>
                </a:cubicBezTo>
                <a:cubicBezTo>
                  <a:pt x="112" y="8"/>
                  <a:pt x="115" y="11"/>
                  <a:pt x="115" y="16"/>
                </a:cubicBezTo>
                <a:lnTo>
                  <a:pt x="66" y="52"/>
                </a:lnTo>
                <a:close/>
                <a:moveTo>
                  <a:pt x="66" y="52"/>
                </a:moveTo>
                <a:cubicBezTo>
                  <a:pt x="66" y="52"/>
                  <a:pt x="66" y="52"/>
                  <a:pt x="66" y="52"/>
                </a:cubicBez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11" name="Group 10">
            <a:extLst>
              <a:ext uri="{FF2B5EF4-FFF2-40B4-BE49-F238E27FC236}">
                <a16:creationId xmlns:a16="http://schemas.microsoft.com/office/drawing/2014/main" id="{225098DC-28A5-A746-88BF-E574C14ED03E}"/>
              </a:ext>
            </a:extLst>
          </p:cNvPr>
          <p:cNvGrpSpPr/>
          <p:nvPr userDrawn="1"/>
        </p:nvGrpSpPr>
        <p:grpSpPr>
          <a:xfrm>
            <a:off x="4919548" y="4081731"/>
            <a:ext cx="318819" cy="318819"/>
            <a:chOff x="3721100" y="6330951"/>
            <a:chExt cx="530225" cy="530225"/>
          </a:xfrm>
          <a:solidFill>
            <a:schemeClr val="bg1"/>
          </a:solidFill>
        </p:grpSpPr>
        <p:sp>
          <p:nvSpPr>
            <p:cNvPr id="12" name="Freeform 11">
              <a:extLst>
                <a:ext uri="{FF2B5EF4-FFF2-40B4-BE49-F238E27FC236}">
                  <a16:creationId xmlns:a16="http://schemas.microsoft.com/office/drawing/2014/main" id="{CF6DC2B1-44FC-0444-87BA-033C027D4E42}"/>
                </a:ext>
              </a:extLst>
            </p:cNvPr>
            <p:cNvSpPr>
              <a:spLocks noEditPoints="1"/>
            </p:cNvSpPr>
            <p:nvPr/>
          </p:nvSpPr>
          <p:spPr bwMode="auto">
            <a:xfrm>
              <a:off x="3959225" y="6383338"/>
              <a:ext cx="292100" cy="469900"/>
            </a:xfrm>
            <a:custGeom>
              <a:avLst/>
              <a:gdLst/>
              <a:ahLst/>
              <a:cxnLst>
                <a:cxn ang="0">
                  <a:pos x="126" y="33"/>
                </a:cxn>
                <a:cxn ang="0">
                  <a:pos x="122" y="34"/>
                </a:cxn>
                <a:cxn ang="0">
                  <a:pos x="101" y="36"/>
                </a:cxn>
                <a:cxn ang="0">
                  <a:pos x="95" y="46"/>
                </a:cxn>
                <a:cxn ang="0">
                  <a:pos x="90" y="44"/>
                </a:cxn>
                <a:cxn ang="0">
                  <a:pos x="73" y="29"/>
                </a:cxn>
                <a:cxn ang="0">
                  <a:pos x="70" y="21"/>
                </a:cxn>
                <a:cxn ang="0">
                  <a:pos x="67" y="12"/>
                </a:cxn>
                <a:cxn ang="0">
                  <a:pos x="56" y="2"/>
                </a:cxn>
                <a:cxn ang="0">
                  <a:pos x="43" y="0"/>
                </a:cxn>
                <a:cxn ang="0">
                  <a:pos x="43" y="6"/>
                </a:cxn>
                <a:cxn ang="0">
                  <a:pos x="56" y="18"/>
                </a:cxn>
                <a:cxn ang="0">
                  <a:pos x="62" y="25"/>
                </a:cxn>
                <a:cxn ang="0">
                  <a:pos x="55" y="29"/>
                </a:cxn>
                <a:cxn ang="0">
                  <a:pos x="49" y="27"/>
                </a:cxn>
                <a:cxn ang="0">
                  <a:pos x="41" y="24"/>
                </a:cxn>
                <a:cxn ang="0">
                  <a:pos x="41" y="17"/>
                </a:cxn>
                <a:cxn ang="0">
                  <a:pos x="30" y="12"/>
                </a:cxn>
                <a:cxn ang="0">
                  <a:pos x="27" y="28"/>
                </a:cxn>
                <a:cxn ang="0">
                  <a:pos x="15" y="31"/>
                </a:cxn>
                <a:cxn ang="0">
                  <a:pos x="17" y="40"/>
                </a:cxn>
                <a:cxn ang="0">
                  <a:pos x="31" y="42"/>
                </a:cxn>
                <a:cxn ang="0">
                  <a:pos x="34" y="28"/>
                </a:cxn>
                <a:cxn ang="0">
                  <a:pos x="45" y="30"/>
                </a:cxn>
                <a:cxn ang="0">
                  <a:pos x="51" y="33"/>
                </a:cxn>
                <a:cxn ang="0">
                  <a:pos x="60" y="33"/>
                </a:cxn>
                <a:cxn ang="0">
                  <a:pos x="66" y="45"/>
                </a:cxn>
                <a:cxn ang="0">
                  <a:pos x="82" y="62"/>
                </a:cxn>
                <a:cxn ang="0">
                  <a:pos x="81" y="68"/>
                </a:cxn>
                <a:cxn ang="0">
                  <a:pos x="68" y="66"/>
                </a:cxn>
                <a:cxn ang="0">
                  <a:pos x="45" y="78"/>
                </a:cxn>
                <a:cxn ang="0">
                  <a:pos x="29" y="97"/>
                </a:cxn>
                <a:cxn ang="0">
                  <a:pos x="27" y="106"/>
                </a:cxn>
                <a:cxn ang="0">
                  <a:pos x="21" y="106"/>
                </a:cxn>
                <a:cxn ang="0">
                  <a:pos x="11" y="101"/>
                </a:cxn>
                <a:cxn ang="0">
                  <a:pos x="0" y="106"/>
                </a:cxn>
                <a:cxn ang="0">
                  <a:pos x="3" y="117"/>
                </a:cxn>
                <a:cxn ang="0">
                  <a:pos x="7" y="112"/>
                </a:cxn>
                <a:cxn ang="0">
                  <a:pos x="15" y="111"/>
                </a:cxn>
                <a:cxn ang="0">
                  <a:pos x="15" y="121"/>
                </a:cxn>
                <a:cxn ang="0">
                  <a:pos x="21" y="123"/>
                </a:cxn>
                <a:cxn ang="0">
                  <a:pos x="28" y="131"/>
                </a:cxn>
                <a:cxn ang="0">
                  <a:pos x="39" y="128"/>
                </a:cxn>
                <a:cxn ang="0">
                  <a:pos x="51" y="130"/>
                </a:cxn>
                <a:cxn ang="0">
                  <a:pos x="66" y="134"/>
                </a:cxn>
                <a:cxn ang="0">
                  <a:pos x="73" y="134"/>
                </a:cxn>
                <a:cxn ang="0">
                  <a:pos x="85" y="148"/>
                </a:cxn>
                <a:cxn ang="0">
                  <a:pos x="109" y="162"/>
                </a:cxn>
                <a:cxn ang="0">
                  <a:pos x="93" y="191"/>
                </a:cxn>
                <a:cxn ang="0">
                  <a:pos x="77" y="199"/>
                </a:cxn>
                <a:cxn ang="0">
                  <a:pos x="71" y="215"/>
                </a:cxn>
                <a:cxn ang="0">
                  <a:pos x="48" y="231"/>
                </a:cxn>
                <a:cxn ang="0">
                  <a:pos x="45" y="240"/>
                </a:cxn>
                <a:cxn ang="0">
                  <a:pos x="149" y="108"/>
                </a:cxn>
                <a:cxn ang="0">
                  <a:pos x="126" y="33"/>
                </a:cxn>
                <a:cxn ang="0">
                  <a:pos x="126" y="33"/>
                </a:cxn>
                <a:cxn ang="0">
                  <a:pos x="126" y="33"/>
                </a:cxn>
              </a:cxnLst>
              <a:rect l="0" t="0" r="r" b="b"/>
              <a:pathLst>
                <a:path w="149" h="240">
                  <a:moveTo>
                    <a:pt x="126" y="33"/>
                  </a:moveTo>
                  <a:cubicBezTo>
                    <a:pt x="122" y="34"/>
                    <a:pt x="122" y="34"/>
                    <a:pt x="122" y="34"/>
                  </a:cubicBezTo>
                  <a:cubicBezTo>
                    <a:pt x="101" y="36"/>
                    <a:pt x="101" y="36"/>
                    <a:pt x="101" y="36"/>
                  </a:cubicBezTo>
                  <a:cubicBezTo>
                    <a:pt x="95" y="46"/>
                    <a:pt x="95" y="46"/>
                    <a:pt x="95" y="46"/>
                  </a:cubicBezTo>
                  <a:cubicBezTo>
                    <a:pt x="90" y="44"/>
                    <a:pt x="90" y="44"/>
                    <a:pt x="90" y="44"/>
                  </a:cubicBezTo>
                  <a:cubicBezTo>
                    <a:pt x="73" y="29"/>
                    <a:pt x="73" y="29"/>
                    <a:pt x="73" y="29"/>
                  </a:cubicBezTo>
                  <a:cubicBezTo>
                    <a:pt x="70" y="21"/>
                    <a:pt x="70" y="21"/>
                    <a:pt x="70" y="21"/>
                  </a:cubicBezTo>
                  <a:cubicBezTo>
                    <a:pt x="67" y="12"/>
                    <a:pt x="67" y="12"/>
                    <a:pt x="67" y="12"/>
                  </a:cubicBezTo>
                  <a:cubicBezTo>
                    <a:pt x="56" y="2"/>
                    <a:pt x="56" y="2"/>
                    <a:pt x="56" y="2"/>
                  </a:cubicBezTo>
                  <a:cubicBezTo>
                    <a:pt x="43" y="0"/>
                    <a:pt x="43" y="0"/>
                    <a:pt x="43" y="0"/>
                  </a:cubicBezTo>
                  <a:cubicBezTo>
                    <a:pt x="43" y="6"/>
                    <a:pt x="43" y="6"/>
                    <a:pt x="43" y="6"/>
                  </a:cubicBezTo>
                  <a:cubicBezTo>
                    <a:pt x="56" y="18"/>
                    <a:pt x="56" y="18"/>
                    <a:pt x="56" y="18"/>
                  </a:cubicBezTo>
                  <a:cubicBezTo>
                    <a:pt x="62" y="25"/>
                    <a:pt x="62" y="25"/>
                    <a:pt x="62" y="25"/>
                  </a:cubicBezTo>
                  <a:cubicBezTo>
                    <a:pt x="55" y="29"/>
                    <a:pt x="55" y="29"/>
                    <a:pt x="55" y="29"/>
                  </a:cubicBezTo>
                  <a:cubicBezTo>
                    <a:pt x="49" y="27"/>
                    <a:pt x="49" y="27"/>
                    <a:pt x="49" y="27"/>
                  </a:cubicBezTo>
                  <a:cubicBezTo>
                    <a:pt x="41" y="24"/>
                    <a:pt x="41" y="24"/>
                    <a:pt x="41" y="24"/>
                  </a:cubicBezTo>
                  <a:cubicBezTo>
                    <a:pt x="41" y="17"/>
                    <a:pt x="41" y="17"/>
                    <a:pt x="41" y="17"/>
                  </a:cubicBezTo>
                  <a:cubicBezTo>
                    <a:pt x="30" y="12"/>
                    <a:pt x="30" y="12"/>
                    <a:pt x="30" y="12"/>
                  </a:cubicBezTo>
                  <a:cubicBezTo>
                    <a:pt x="27" y="28"/>
                    <a:pt x="27" y="28"/>
                    <a:pt x="27" y="28"/>
                  </a:cubicBezTo>
                  <a:cubicBezTo>
                    <a:pt x="15" y="31"/>
                    <a:pt x="15" y="31"/>
                    <a:pt x="15" y="31"/>
                  </a:cubicBezTo>
                  <a:cubicBezTo>
                    <a:pt x="17" y="40"/>
                    <a:pt x="17" y="40"/>
                    <a:pt x="17" y="40"/>
                  </a:cubicBezTo>
                  <a:cubicBezTo>
                    <a:pt x="31" y="42"/>
                    <a:pt x="31" y="42"/>
                    <a:pt x="31" y="42"/>
                  </a:cubicBezTo>
                  <a:cubicBezTo>
                    <a:pt x="34" y="28"/>
                    <a:pt x="34" y="28"/>
                    <a:pt x="34" y="28"/>
                  </a:cubicBezTo>
                  <a:cubicBezTo>
                    <a:pt x="45" y="30"/>
                    <a:pt x="45" y="30"/>
                    <a:pt x="45" y="30"/>
                  </a:cubicBezTo>
                  <a:cubicBezTo>
                    <a:pt x="51" y="33"/>
                    <a:pt x="51" y="33"/>
                    <a:pt x="51" y="33"/>
                  </a:cubicBezTo>
                  <a:cubicBezTo>
                    <a:pt x="60" y="33"/>
                    <a:pt x="60" y="33"/>
                    <a:pt x="60" y="33"/>
                  </a:cubicBezTo>
                  <a:cubicBezTo>
                    <a:pt x="66" y="45"/>
                    <a:pt x="66" y="45"/>
                    <a:pt x="66" y="45"/>
                  </a:cubicBezTo>
                  <a:cubicBezTo>
                    <a:pt x="82" y="62"/>
                    <a:pt x="82" y="62"/>
                    <a:pt x="82" y="62"/>
                  </a:cubicBezTo>
                  <a:cubicBezTo>
                    <a:pt x="81" y="68"/>
                    <a:pt x="81" y="68"/>
                    <a:pt x="81" y="68"/>
                  </a:cubicBezTo>
                  <a:cubicBezTo>
                    <a:pt x="68" y="66"/>
                    <a:pt x="68" y="66"/>
                    <a:pt x="68" y="66"/>
                  </a:cubicBezTo>
                  <a:cubicBezTo>
                    <a:pt x="45" y="78"/>
                    <a:pt x="45" y="78"/>
                    <a:pt x="45" y="78"/>
                  </a:cubicBezTo>
                  <a:cubicBezTo>
                    <a:pt x="29" y="97"/>
                    <a:pt x="29" y="97"/>
                    <a:pt x="29" y="97"/>
                  </a:cubicBezTo>
                  <a:cubicBezTo>
                    <a:pt x="27" y="106"/>
                    <a:pt x="27" y="106"/>
                    <a:pt x="27" y="106"/>
                  </a:cubicBezTo>
                  <a:cubicBezTo>
                    <a:pt x="21" y="106"/>
                    <a:pt x="21" y="106"/>
                    <a:pt x="21" y="106"/>
                  </a:cubicBezTo>
                  <a:cubicBezTo>
                    <a:pt x="11" y="101"/>
                    <a:pt x="11" y="101"/>
                    <a:pt x="11" y="101"/>
                  </a:cubicBezTo>
                  <a:cubicBezTo>
                    <a:pt x="0" y="106"/>
                    <a:pt x="0" y="106"/>
                    <a:pt x="0" y="106"/>
                  </a:cubicBezTo>
                  <a:cubicBezTo>
                    <a:pt x="3" y="117"/>
                    <a:pt x="3" y="117"/>
                    <a:pt x="3" y="117"/>
                  </a:cubicBezTo>
                  <a:cubicBezTo>
                    <a:pt x="7" y="112"/>
                    <a:pt x="7" y="112"/>
                    <a:pt x="7" y="112"/>
                  </a:cubicBezTo>
                  <a:cubicBezTo>
                    <a:pt x="15" y="111"/>
                    <a:pt x="15" y="111"/>
                    <a:pt x="15" y="111"/>
                  </a:cubicBezTo>
                  <a:cubicBezTo>
                    <a:pt x="15" y="121"/>
                    <a:pt x="15" y="121"/>
                    <a:pt x="15" y="121"/>
                  </a:cubicBezTo>
                  <a:cubicBezTo>
                    <a:pt x="21" y="123"/>
                    <a:pt x="21" y="123"/>
                    <a:pt x="21" y="123"/>
                  </a:cubicBezTo>
                  <a:cubicBezTo>
                    <a:pt x="28" y="131"/>
                    <a:pt x="28" y="131"/>
                    <a:pt x="28" y="131"/>
                  </a:cubicBezTo>
                  <a:cubicBezTo>
                    <a:pt x="39" y="128"/>
                    <a:pt x="39" y="128"/>
                    <a:pt x="39" y="128"/>
                  </a:cubicBezTo>
                  <a:cubicBezTo>
                    <a:pt x="51" y="130"/>
                    <a:pt x="51" y="130"/>
                    <a:pt x="51" y="130"/>
                  </a:cubicBezTo>
                  <a:cubicBezTo>
                    <a:pt x="66" y="134"/>
                    <a:pt x="66" y="134"/>
                    <a:pt x="66" y="134"/>
                  </a:cubicBezTo>
                  <a:cubicBezTo>
                    <a:pt x="73" y="134"/>
                    <a:pt x="73" y="134"/>
                    <a:pt x="73" y="134"/>
                  </a:cubicBezTo>
                  <a:cubicBezTo>
                    <a:pt x="85" y="148"/>
                    <a:pt x="85" y="148"/>
                    <a:pt x="85" y="148"/>
                  </a:cubicBezTo>
                  <a:cubicBezTo>
                    <a:pt x="109" y="162"/>
                    <a:pt x="109" y="162"/>
                    <a:pt x="109" y="162"/>
                  </a:cubicBezTo>
                  <a:cubicBezTo>
                    <a:pt x="93" y="191"/>
                    <a:pt x="93" y="191"/>
                    <a:pt x="93" y="191"/>
                  </a:cubicBezTo>
                  <a:cubicBezTo>
                    <a:pt x="77" y="199"/>
                    <a:pt x="77" y="199"/>
                    <a:pt x="77" y="199"/>
                  </a:cubicBezTo>
                  <a:cubicBezTo>
                    <a:pt x="71" y="215"/>
                    <a:pt x="71" y="215"/>
                    <a:pt x="71" y="215"/>
                  </a:cubicBezTo>
                  <a:cubicBezTo>
                    <a:pt x="48" y="231"/>
                    <a:pt x="48" y="231"/>
                    <a:pt x="48" y="231"/>
                  </a:cubicBezTo>
                  <a:cubicBezTo>
                    <a:pt x="45" y="240"/>
                    <a:pt x="45" y="240"/>
                    <a:pt x="45" y="240"/>
                  </a:cubicBezTo>
                  <a:cubicBezTo>
                    <a:pt x="105" y="226"/>
                    <a:pt x="149" y="172"/>
                    <a:pt x="149" y="108"/>
                  </a:cubicBezTo>
                  <a:cubicBezTo>
                    <a:pt x="149" y="80"/>
                    <a:pt x="141" y="54"/>
                    <a:pt x="126" y="33"/>
                  </a:cubicBezTo>
                  <a:close/>
                  <a:moveTo>
                    <a:pt x="126" y="33"/>
                  </a:moveTo>
                  <a:cubicBezTo>
                    <a:pt x="126" y="33"/>
                    <a:pt x="126" y="33"/>
                    <a:pt x="126" y="3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3" name="Freeform 12">
              <a:extLst>
                <a:ext uri="{FF2B5EF4-FFF2-40B4-BE49-F238E27FC236}">
                  <a16:creationId xmlns:a16="http://schemas.microsoft.com/office/drawing/2014/main" id="{82A253D9-9F8C-1842-9202-2EBC3DBD67BC}"/>
                </a:ext>
              </a:extLst>
            </p:cNvPr>
            <p:cNvSpPr>
              <a:spLocks noEditPoints="1"/>
            </p:cNvSpPr>
            <p:nvPr/>
          </p:nvSpPr>
          <p:spPr bwMode="auto">
            <a:xfrm>
              <a:off x="3721100" y="6457951"/>
              <a:ext cx="307975" cy="403225"/>
            </a:xfrm>
            <a:custGeom>
              <a:avLst/>
              <a:gdLst/>
              <a:ahLst/>
              <a:cxnLst>
                <a:cxn ang="0">
                  <a:pos x="151" y="141"/>
                </a:cxn>
                <a:cxn ang="0">
                  <a:pos x="141" y="123"/>
                </a:cxn>
                <a:cxn ang="0">
                  <a:pos x="150" y="104"/>
                </a:cxn>
                <a:cxn ang="0">
                  <a:pos x="141" y="101"/>
                </a:cxn>
                <a:cxn ang="0">
                  <a:pos x="131" y="91"/>
                </a:cxn>
                <a:cxn ang="0">
                  <a:pos x="109" y="86"/>
                </a:cxn>
                <a:cxn ang="0">
                  <a:pos x="101" y="70"/>
                </a:cxn>
                <a:cxn ang="0">
                  <a:pos x="101" y="80"/>
                </a:cxn>
                <a:cxn ang="0">
                  <a:pos x="98" y="80"/>
                </a:cxn>
                <a:cxn ang="0">
                  <a:pos x="78" y="53"/>
                </a:cxn>
                <a:cxn ang="0">
                  <a:pos x="78" y="31"/>
                </a:cxn>
                <a:cxn ang="0">
                  <a:pos x="64" y="8"/>
                </a:cxn>
                <a:cxn ang="0">
                  <a:pos x="42" y="12"/>
                </a:cxn>
                <a:cxn ang="0">
                  <a:pos x="26" y="12"/>
                </a:cxn>
                <a:cxn ang="0">
                  <a:pos x="19" y="7"/>
                </a:cxn>
                <a:cxn ang="0">
                  <a:pos x="28" y="0"/>
                </a:cxn>
                <a:cxn ang="0">
                  <a:pos x="19" y="2"/>
                </a:cxn>
                <a:cxn ang="0">
                  <a:pos x="0" y="70"/>
                </a:cxn>
                <a:cxn ang="0">
                  <a:pos x="136" y="206"/>
                </a:cxn>
                <a:cxn ang="0">
                  <a:pos x="153" y="205"/>
                </a:cxn>
                <a:cxn ang="0">
                  <a:pos x="151" y="188"/>
                </a:cxn>
                <a:cxn ang="0">
                  <a:pos x="157" y="163"/>
                </a:cxn>
                <a:cxn ang="0">
                  <a:pos x="151" y="141"/>
                </a:cxn>
                <a:cxn ang="0">
                  <a:pos x="151" y="141"/>
                </a:cxn>
                <a:cxn ang="0">
                  <a:pos x="151" y="141"/>
                </a:cxn>
              </a:cxnLst>
              <a:rect l="0" t="0" r="r" b="b"/>
              <a:pathLst>
                <a:path w="157" h="206">
                  <a:moveTo>
                    <a:pt x="151" y="141"/>
                  </a:moveTo>
                  <a:cubicBezTo>
                    <a:pt x="141" y="123"/>
                    <a:pt x="141" y="123"/>
                    <a:pt x="141" y="123"/>
                  </a:cubicBezTo>
                  <a:cubicBezTo>
                    <a:pt x="150" y="104"/>
                    <a:pt x="150" y="104"/>
                    <a:pt x="150" y="104"/>
                  </a:cubicBezTo>
                  <a:cubicBezTo>
                    <a:pt x="141" y="101"/>
                    <a:pt x="141" y="101"/>
                    <a:pt x="141" y="101"/>
                  </a:cubicBezTo>
                  <a:cubicBezTo>
                    <a:pt x="131" y="91"/>
                    <a:pt x="131" y="91"/>
                    <a:pt x="131" y="91"/>
                  </a:cubicBezTo>
                  <a:cubicBezTo>
                    <a:pt x="109" y="86"/>
                    <a:pt x="109" y="86"/>
                    <a:pt x="109" y="86"/>
                  </a:cubicBezTo>
                  <a:cubicBezTo>
                    <a:pt x="101" y="70"/>
                    <a:pt x="101" y="70"/>
                    <a:pt x="101" y="70"/>
                  </a:cubicBezTo>
                  <a:cubicBezTo>
                    <a:pt x="101" y="80"/>
                    <a:pt x="101" y="80"/>
                    <a:pt x="101" y="80"/>
                  </a:cubicBezTo>
                  <a:cubicBezTo>
                    <a:pt x="98" y="80"/>
                    <a:pt x="98" y="80"/>
                    <a:pt x="98" y="80"/>
                  </a:cubicBezTo>
                  <a:cubicBezTo>
                    <a:pt x="78" y="53"/>
                    <a:pt x="78" y="53"/>
                    <a:pt x="78" y="53"/>
                  </a:cubicBezTo>
                  <a:cubicBezTo>
                    <a:pt x="78" y="31"/>
                    <a:pt x="78" y="31"/>
                    <a:pt x="78" y="31"/>
                  </a:cubicBezTo>
                  <a:cubicBezTo>
                    <a:pt x="64" y="8"/>
                    <a:pt x="64" y="8"/>
                    <a:pt x="64" y="8"/>
                  </a:cubicBezTo>
                  <a:cubicBezTo>
                    <a:pt x="42" y="12"/>
                    <a:pt x="42" y="12"/>
                    <a:pt x="42" y="12"/>
                  </a:cubicBezTo>
                  <a:cubicBezTo>
                    <a:pt x="26" y="12"/>
                    <a:pt x="26" y="12"/>
                    <a:pt x="26" y="12"/>
                  </a:cubicBezTo>
                  <a:cubicBezTo>
                    <a:pt x="19" y="7"/>
                    <a:pt x="19" y="7"/>
                    <a:pt x="19" y="7"/>
                  </a:cubicBezTo>
                  <a:cubicBezTo>
                    <a:pt x="28" y="0"/>
                    <a:pt x="28" y="0"/>
                    <a:pt x="28" y="0"/>
                  </a:cubicBezTo>
                  <a:cubicBezTo>
                    <a:pt x="19" y="2"/>
                    <a:pt x="19" y="2"/>
                    <a:pt x="19" y="2"/>
                  </a:cubicBezTo>
                  <a:cubicBezTo>
                    <a:pt x="7" y="22"/>
                    <a:pt x="0" y="45"/>
                    <a:pt x="0" y="70"/>
                  </a:cubicBezTo>
                  <a:cubicBezTo>
                    <a:pt x="0" y="145"/>
                    <a:pt x="61" y="206"/>
                    <a:pt x="136" y="206"/>
                  </a:cubicBezTo>
                  <a:cubicBezTo>
                    <a:pt x="141" y="206"/>
                    <a:pt x="147" y="205"/>
                    <a:pt x="153" y="205"/>
                  </a:cubicBezTo>
                  <a:cubicBezTo>
                    <a:pt x="151" y="188"/>
                    <a:pt x="151" y="188"/>
                    <a:pt x="151" y="188"/>
                  </a:cubicBezTo>
                  <a:cubicBezTo>
                    <a:pt x="151" y="188"/>
                    <a:pt x="157" y="164"/>
                    <a:pt x="157" y="163"/>
                  </a:cubicBezTo>
                  <a:cubicBezTo>
                    <a:pt x="157" y="162"/>
                    <a:pt x="151" y="141"/>
                    <a:pt x="151" y="141"/>
                  </a:cubicBezTo>
                  <a:close/>
                  <a:moveTo>
                    <a:pt x="151" y="141"/>
                  </a:moveTo>
                  <a:cubicBezTo>
                    <a:pt x="151" y="141"/>
                    <a:pt x="151" y="141"/>
                    <a:pt x="151" y="141"/>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4" name="Freeform 13">
              <a:extLst>
                <a:ext uri="{FF2B5EF4-FFF2-40B4-BE49-F238E27FC236}">
                  <a16:creationId xmlns:a16="http://schemas.microsoft.com/office/drawing/2014/main" id="{38DE89CB-18B3-2247-B754-E18D09C96214}"/>
                </a:ext>
              </a:extLst>
            </p:cNvPr>
            <p:cNvSpPr>
              <a:spLocks noEditPoints="1"/>
            </p:cNvSpPr>
            <p:nvPr/>
          </p:nvSpPr>
          <p:spPr bwMode="auto">
            <a:xfrm>
              <a:off x="3781425" y="6330951"/>
              <a:ext cx="317500" cy="95250"/>
            </a:xfrm>
            <a:custGeom>
              <a:avLst/>
              <a:gdLst/>
              <a:ahLst/>
              <a:cxnLst>
                <a:cxn ang="0">
                  <a:pos x="19" y="43"/>
                </a:cxn>
                <a:cxn ang="0">
                  <a:pos x="44" y="40"/>
                </a:cxn>
                <a:cxn ang="0">
                  <a:pos x="55" y="34"/>
                </a:cxn>
                <a:cxn ang="0">
                  <a:pos x="67" y="37"/>
                </a:cxn>
                <a:cxn ang="0">
                  <a:pos x="87" y="36"/>
                </a:cxn>
                <a:cxn ang="0">
                  <a:pos x="94" y="26"/>
                </a:cxn>
                <a:cxn ang="0">
                  <a:pos x="104" y="27"/>
                </a:cxn>
                <a:cxn ang="0">
                  <a:pos x="128" y="25"/>
                </a:cxn>
                <a:cxn ang="0">
                  <a:pos x="135" y="18"/>
                </a:cxn>
                <a:cxn ang="0">
                  <a:pos x="144" y="11"/>
                </a:cxn>
                <a:cxn ang="0">
                  <a:pos x="157" y="13"/>
                </a:cxn>
                <a:cxn ang="0">
                  <a:pos x="162" y="13"/>
                </a:cxn>
                <a:cxn ang="0">
                  <a:pos x="105" y="0"/>
                </a:cxn>
                <a:cxn ang="0">
                  <a:pos x="0" y="49"/>
                </a:cxn>
                <a:cxn ang="0">
                  <a:pos x="0" y="49"/>
                </a:cxn>
                <a:cxn ang="0">
                  <a:pos x="19" y="43"/>
                </a:cxn>
                <a:cxn ang="0">
                  <a:pos x="110" y="13"/>
                </a:cxn>
                <a:cxn ang="0">
                  <a:pos x="124" y="5"/>
                </a:cxn>
                <a:cxn ang="0">
                  <a:pos x="133" y="11"/>
                </a:cxn>
                <a:cxn ang="0">
                  <a:pos x="120" y="20"/>
                </a:cxn>
                <a:cxn ang="0">
                  <a:pos x="108" y="22"/>
                </a:cxn>
                <a:cxn ang="0">
                  <a:pos x="102" y="18"/>
                </a:cxn>
                <a:cxn ang="0">
                  <a:pos x="110" y="13"/>
                </a:cxn>
                <a:cxn ang="0">
                  <a:pos x="69" y="14"/>
                </a:cxn>
                <a:cxn ang="0">
                  <a:pos x="75" y="17"/>
                </a:cxn>
                <a:cxn ang="0">
                  <a:pos x="83" y="14"/>
                </a:cxn>
                <a:cxn ang="0">
                  <a:pos x="88" y="22"/>
                </a:cxn>
                <a:cxn ang="0">
                  <a:pos x="69" y="27"/>
                </a:cxn>
                <a:cxn ang="0">
                  <a:pos x="60" y="21"/>
                </a:cxn>
                <a:cxn ang="0">
                  <a:pos x="69" y="14"/>
                </a:cxn>
                <a:cxn ang="0">
                  <a:pos x="69" y="14"/>
                </a:cxn>
                <a:cxn ang="0">
                  <a:pos x="69" y="14"/>
                </a:cxn>
              </a:cxnLst>
              <a:rect l="0" t="0" r="r" b="b"/>
              <a:pathLst>
                <a:path w="162" h="49">
                  <a:moveTo>
                    <a:pt x="19" y="43"/>
                  </a:moveTo>
                  <a:cubicBezTo>
                    <a:pt x="44" y="40"/>
                    <a:pt x="44" y="40"/>
                    <a:pt x="44" y="40"/>
                  </a:cubicBezTo>
                  <a:cubicBezTo>
                    <a:pt x="55" y="34"/>
                    <a:pt x="55" y="34"/>
                    <a:pt x="55" y="34"/>
                  </a:cubicBezTo>
                  <a:cubicBezTo>
                    <a:pt x="67" y="37"/>
                    <a:pt x="67" y="37"/>
                    <a:pt x="67" y="37"/>
                  </a:cubicBezTo>
                  <a:cubicBezTo>
                    <a:pt x="87" y="36"/>
                    <a:pt x="87" y="36"/>
                    <a:pt x="87" y="36"/>
                  </a:cubicBezTo>
                  <a:cubicBezTo>
                    <a:pt x="94" y="26"/>
                    <a:pt x="94" y="26"/>
                    <a:pt x="94" y="26"/>
                  </a:cubicBezTo>
                  <a:cubicBezTo>
                    <a:pt x="104" y="27"/>
                    <a:pt x="104" y="27"/>
                    <a:pt x="104" y="27"/>
                  </a:cubicBezTo>
                  <a:cubicBezTo>
                    <a:pt x="128" y="25"/>
                    <a:pt x="128" y="25"/>
                    <a:pt x="128" y="25"/>
                  </a:cubicBezTo>
                  <a:cubicBezTo>
                    <a:pt x="135" y="18"/>
                    <a:pt x="135" y="18"/>
                    <a:pt x="135" y="18"/>
                  </a:cubicBezTo>
                  <a:cubicBezTo>
                    <a:pt x="144" y="11"/>
                    <a:pt x="144" y="11"/>
                    <a:pt x="144" y="11"/>
                  </a:cubicBezTo>
                  <a:cubicBezTo>
                    <a:pt x="157" y="13"/>
                    <a:pt x="157" y="13"/>
                    <a:pt x="157" y="13"/>
                  </a:cubicBezTo>
                  <a:cubicBezTo>
                    <a:pt x="162" y="13"/>
                    <a:pt x="162" y="13"/>
                    <a:pt x="162" y="13"/>
                  </a:cubicBezTo>
                  <a:cubicBezTo>
                    <a:pt x="145" y="4"/>
                    <a:pt x="125" y="0"/>
                    <a:pt x="105" y="0"/>
                  </a:cubicBezTo>
                  <a:cubicBezTo>
                    <a:pt x="63" y="0"/>
                    <a:pt x="25" y="19"/>
                    <a:pt x="0" y="49"/>
                  </a:cubicBezTo>
                  <a:cubicBezTo>
                    <a:pt x="0" y="49"/>
                    <a:pt x="0" y="49"/>
                    <a:pt x="0" y="49"/>
                  </a:cubicBezTo>
                  <a:lnTo>
                    <a:pt x="19" y="43"/>
                  </a:lnTo>
                  <a:close/>
                  <a:moveTo>
                    <a:pt x="110" y="13"/>
                  </a:moveTo>
                  <a:cubicBezTo>
                    <a:pt x="124" y="5"/>
                    <a:pt x="124" y="5"/>
                    <a:pt x="124" y="5"/>
                  </a:cubicBezTo>
                  <a:cubicBezTo>
                    <a:pt x="133" y="11"/>
                    <a:pt x="133" y="11"/>
                    <a:pt x="133" y="11"/>
                  </a:cubicBezTo>
                  <a:cubicBezTo>
                    <a:pt x="120" y="20"/>
                    <a:pt x="120" y="20"/>
                    <a:pt x="120" y="20"/>
                  </a:cubicBezTo>
                  <a:cubicBezTo>
                    <a:pt x="108" y="22"/>
                    <a:pt x="108" y="22"/>
                    <a:pt x="108" y="22"/>
                  </a:cubicBezTo>
                  <a:cubicBezTo>
                    <a:pt x="102" y="18"/>
                    <a:pt x="102" y="18"/>
                    <a:pt x="102" y="18"/>
                  </a:cubicBezTo>
                  <a:lnTo>
                    <a:pt x="110" y="13"/>
                  </a:lnTo>
                  <a:close/>
                  <a:moveTo>
                    <a:pt x="69" y="14"/>
                  </a:moveTo>
                  <a:cubicBezTo>
                    <a:pt x="75" y="17"/>
                    <a:pt x="75" y="17"/>
                    <a:pt x="75" y="17"/>
                  </a:cubicBezTo>
                  <a:cubicBezTo>
                    <a:pt x="83" y="14"/>
                    <a:pt x="83" y="14"/>
                    <a:pt x="83" y="14"/>
                  </a:cubicBezTo>
                  <a:cubicBezTo>
                    <a:pt x="88" y="22"/>
                    <a:pt x="88" y="22"/>
                    <a:pt x="88" y="22"/>
                  </a:cubicBezTo>
                  <a:cubicBezTo>
                    <a:pt x="69" y="27"/>
                    <a:pt x="69" y="27"/>
                    <a:pt x="69" y="27"/>
                  </a:cubicBezTo>
                  <a:cubicBezTo>
                    <a:pt x="60" y="21"/>
                    <a:pt x="60" y="21"/>
                    <a:pt x="60" y="21"/>
                  </a:cubicBezTo>
                  <a:cubicBezTo>
                    <a:pt x="60" y="21"/>
                    <a:pt x="69" y="16"/>
                    <a:pt x="69" y="14"/>
                  </a:cubicBezTo>
                  <a:close/>
                  <a:moveTo>
                    <a:pt x="69" y="14"/>
                  </a:moveTo>
                  <a:cubicBezTo>
                    <a:pt x="69" y="14"/>
                    <a:pt x="69" y="14"/>
                    <a:pt x="69" y="1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15" name="Freeform 14">
            <a:extLst>
              <a:ext uri="{FF2B5EF4-FFF2-40B4-BE49-F238E27FC236}">
                <a16:creationId xmlns:a16="http://schemas.microsoft.com/office/drawing/2014/main" id="{78BFB831-992F-7A4B-B6E7-7D1C48209EF4}"/>
              </a:ext>
            </a:extLst>
          </p:cNvPr>
          <p:cNvSpPr>
            <a:spLocks noEditPoints="1"/>
          </p:cNvSpPr>
          <p:nvPr userDrawn="1"/>
        </p:nvSpPr>
        <p:spPr bwMode="auto">
          <a:xfrm>
            <a:off x="4919061" y="3040393"/>
            <a:ext cx="319793" cy="360867"/>
          </a:xfrm>
          <a:custGeom>
            <a:avLst/>
            <a:gdLst/>
            <a:ahLst/>
            <a:cxnLst>
              <a:cxn ang="0">
                <a:pos x="256" y="248"/>
              </a:cxn>
              <a:cxn ang="0">
                <a:pos x="247" y="253"/>
              </a:cxn>
              <a:cxn ang="0">
                <a:pos x="242" y="244"/>
              </a:cxn>
              <a:cxn ang="0">
                <a:pos x="236" y="204"/>
              </a:cxn>
              <a:cxn ang="0">
                <a:pos x="214" y="199"/>
              </a:cxn>
              <a:cxn ang="0">
                <a:pos x="171" y="236"/>
              </a:cxn>
              <a:cxn ang="0">
                <a:pos x="127" y="281"/>
              </a:cxn>
              <a:cxn ang="0">
                <a:pos x="68" y="299"/>
              </a:cxn>
              <a:cxn ang="0">
                <a:pos x="62" y="298"/>
              </a:cxn>
              <a:cxn ang="0">
                <a:pos x="12" y="274"/>
              </a:cxn>
              <a:cxn ang="0">
                <a:pos x="16" y="225"/>
              </a:cxn>
              <a:cxn ang="0">
                <a:pos x="9" y="215"/>
              </a:cxn>
              <a:cxn ang="0">
                <a:pos x="12" y="191"/>
              </a:cxn>
              <a:cxn ang="0">
                <a:pos x="60" y="154"/>
              </a:cxn>
              <a:cxn ang="0">
                <a:pos x="71" y="151"/>
              </a:cxn>
              <a:cxn ang="0">
                <a:pos x="84" y="158"/>
              </a:cxn>
              <a:cxn ang="0">
                <a:pos x="102" y="181"/>
              </a:cxn>
              <a:cxn ang="0">
                <a:pos x="150" y="146"/>
              </a:cxn>
              <a:cxn ang="0">
                <a:pos x="184" y="98"/>
              </a:cxn>
              <a:cxn ang="0">
                <a:pos x="161" y="79"/>
              </a:cxn>
              <a:cxn ang="0">
                <a:pos x="158" y="56"/>
              </a:cxn>
              <a:cxn ang="0">
                <a:pos x="194" y="7"/>
              </a:cxn>
              <a:cxn ang="0">
                <a:pos x="208" y="0"/>
              </a:cxn>
              <a:cxn ang="0">
                <a:pos x="218" y="3"/>
              </a:cxn>
              <a:cxn ang="0">
                <a:pos x="246" y="25"/>
              </a:cxn>
              <a:cxn ang="0">
                <a:pos x="246" y="25"/>
              </a:cxn>
              <a:cxn ang="0">
                <a:pos x="247" y="25"/>
              </a:cxn>
              <a:cxn ang="0">
                <a:pos x="247" y="26"/>
              </a:cxn>
              <a:cxn ang="0">
                <a:pos x="247" y="26"/>
              </a:cxn>
              <a:cxn ang="0">
                <a:pos x="248" y="27"/>
              </a:cxn>
              <a:cxn ang="0">
                <a:pos x="248" y="27"/>
              </a:cxn>
              <a:cxn ang="0">
                <a:pos x="249" y="29"/>
              </a:cxn>
              <a:cxn ang="0">
                <a:pos x="249" y="29"/>
              </a:cxn>
              <a:cxn ang="0">
                <a:pos x="181" y="178"/>
              </a:cxn>
              <a:cxn ang="0">
                <a:pos x="49" y="248"/>
              </a:cxn>
              <a:cxn ang="0">
                <a:pos x="49" y="248"/>
              </a:cxn>
              <a:cxn ang="0">
                <a:pos x="34" y="246"/>
              </a:cxn>
              <a:cxn ang="0">
                <a:pos x="34" y="246"/>
              </a:cxn>
              <a:cxn ang="0">
                <a:pos x="33" y="246"/>
              </a:cxn>
              <a:cxn ang="0">
                <a:pos x="32" y="246"/>
              </a:cxn>
              <a:cxn ang="0">
                <a:pos x="32" y="245"/>
              </a:cxn>
              <a:cxn ang="0">
                <a:pos x="31" y="245"/>
              </a:cxn>
              <a:cxn ang="0">
                <a:pos x="31" y="244"/>
              </a:cxn>
              <a:cxn ang="0">
                <a:pos x="30" y="244"/>
              </a:cxn>
              <a:cxn ang="0">
                <a:pos x="30" y="244"/>
              </a:cxn>
              <a:cxn ang="0">
                <a:pos x="26" y="238"/>
              </a:cxn>
              <a:cxn ang="0">
                <a:pos x="24" y="266"/>
              </a:cxn>
              <a:cxn ang="0">
                <a:pos x="120" y="269"/>
              </a:cxn>
              <a:cxn ang="0">
                <a:pos x="159" y="228"/>
              </a:cxn>
              <a:cxn ang="0">
                <a:pos x="212" y="184"/>
              </a:cxn>
              <a:cxn ang="0">
                <a:pos x="247" y="194"/>
              </a:cxn>
              <a:cxn ang="0">
                <a:pos x="256" y="248"/>
              </a:cxn>
              <a:cxn ang="0">
                <a:pos x="256" y="248"/>
              </a:cxn>
              <a:cxn ang="0">
                <a:pos x="256" y="248"/>
              </a:cxn>
            </a:cxnLst>
            <a:rect l="0" t="0" r="r" b="b"/>
            <a:pathLst>
              <a:path w="265" h="299">
                <a:moveTo>
                  <a:pt x="256" y="248"/>
                </a:moveTo>
                <a:cubicBezTo>
                  <a:pt x="255" y="252"/>
                  <a:pt x="251" y="254"/>
                  <a:pt x="247" y="253"/>
                </a:cubicBezTo>
                <a:cubicBezTo>
                  <a:pt x="243" y="252"/>
                  <a:pt x="241" y="248"/>
                  <a:pt x="242" y="244"/>
                </a:cubicBezTo>
                <a:cubicBezTo>
                  <a:pt x="246" y="227"/>
                  <a:pt x="244" y="212"/>
                  <a:pt x="236" y="204"/>
                </a:cubicBezTo>
                <a:cubicBezTo>
                  <a:pt x="231" y="199"/>
                  <a:pt x="224" y="197"/>
                  <a:pt x="214" y="199"/>
                </a:cubicBezTo>
                <a:cubicBezTo>
                  <a:pt x="196" y="202"/>
                  <a:pt x="184" y="218"/>
                  <a:pt x="171" y="236"/>
                </a:cubicBezTo>
                <a:cubicBezTo>
                  <a:pt x="159" y="252"/>
                  <a:pt x="146" y="269"/>
                  <a:pt x="127" y="281"/>
                </a:cubicBezTo>
                <a:cubicBezTo>
                  <a:pt x="109" y="292"/>
                  <a:pt x="88" y="299"/>
                  <a:pt x="68" y="299"/>
                </a:cubicBezTo>
                <a:cubicBezTo>
                  <a:pt x="66" y="299"/>
                  <a:pt x="64" y="299"/>
                  <a:pt x="62" y="298"/>
                </a:cubicBezTo>
                <a:cubicBezTo>
                  <a:pt x="40" y="297"/>
                  <a:pt x="22" y="288"/>
                  <a:pt x="12" y="274"/>
                </a:cubicBezTo>
                <a:cubicBezTo>
                  <a:pt x="0" y="256"/>
                  <a:pt x="7" y="238"/>
                  <a:pt x="16" y="225"/>
                </a:cubicBezTo>
                <a:cubicBezTo>
                  <a:pt x="9" y="215"/>
                  <a:pt x="9" y="215"/>
                  <a:pt x="9" y="215"/>
                </a:cubicBezTo>
                <a:cubicBezTo>
                  <a:pt x="3" y="208"/>
                  <a:pt x="5" y="197"/>
                  <a:pt x="12" y="191"/>
                </a:cubicBezTo>
                <a:cubicBezTo>
                  <a:pt x="60" y="154"/>
                  <a:pt x="60" y="154"/>
                  <a:pt x="60" y="154"/>
                </a:cubicBezTo>
                <a:cubicBezTo>
                  <a:pt x="63" y="152"/>
                  <a:pt x="67" y="151"/>
                  <a:pt x="71" y="151"/>
                </a:cubicBezTo>
                <a:cubicBezTo>
                  <a:pt x="76" y="151"/>
                  <a:pt x="81" y="153"/>
                  <a:pt x="84" y="158"/>
                </a:cubicBezTo>
                <a:cubicBezTo>
                  <a:pt x="102" y="181"/>
                  <a:pt x="102" y="181"/>
                  <a:pt x="102" y="181"/>
                </a:cubicBezTo>
                <a:cubicBezTo>
                  <a:pt x="116" y="175"/>
                  <a:pt x="132" y="164"/>
                  <a:pt x="150" y="146"/>
                </a:cubicBezTo>
                <a:cubicBezTo>
                  <a:pt x="168" y="128"/>
                  <a:pt x="178" y="112"/>
                  <a:pt x="184" y="98"/>
                </a:cubicBezTo>
                <a:cubicBezTo>
                  <a:pt x="161" y="79"/>
                  <a:pt x="161" y="79"/>
                  <a:pt x="161" y="79"/>
                </a:cubicBezTo>
                <a:cubicBezTo>
                  <a:pt x="153" y="74"/>
                  <a:pt x="152" y="63"/>
                  <a:pt x="158" y="56"/>
                </a:cubicBezTo>
                <a:cubicBezTo>
                  <a:pt x="194" y="7"/>
                  <a:pt x="194" y="7"/>
                  <a:pt x="194" y="7"/>
                </a:cubicBezTo>
                <a:cubicBezTo>
                  <a:pt x="197" y="2"/>
                  <a:pt x="202" y="0"/>
                  <a:pt x="208" y="0"/>
                </a:cubicBezTo>
                <a:cubicBezTo>
                  <a:pt x="212" y="0"/>
                  <a:pt x="215" y="1"/>
                  <a:pt x="218" y="3"/>
                </a:cubicBezTo>
                <a:cubicBezTo>
                  <a:pt x="246" y="25"/>
                  <a:pt x="246" y="25"/>
                  <a:pt x="246" y="25"/>
                </a:cubicBezTo>
                <a:cubicBezTo>
                  <a:pt x="246" y="25"/>
                  <a:pt x="246" y="25"/>
                  <a:pt x="246" y="25"/>
                </a:cubicBezTo>
                <a:cubicBezTo>
                  <a:pt x="246" y="25"/>
                  <a:pt x="246" y="25"/>
                  <a:pt x="247" y="25"/>
                </a:cubicBezTo>
                <a:cubicBezTo>
                  <a:pt x="247" y="26"/>
                  <a:pt x="247" y="26"/>
                  <a:pt x="247" y="26"/>
                </a:cubicBezTo>
                <a:cubicBezTo>
                  <a:pt x="247" y="26"/>
                  <a:pt x="247" y="26"/>
                  <a:pt x="247" y="26"/>
                </a:cubicBezTo>
                <a:cubicBezTo>
                  <a:pt x="248" y="27"/>
                  <a:pt x="248" y="27"/>
                  <a:pt x="248" y="27"/>
                </a:cubicBezTo>
                <a:cubicBezTo>
                  <a:pt x="248" y="27"/>
                  <a:pt x="248" y="27"/>
                  <a:pt x="248" y="27"/>
                </a:cubicBezTo>
                <a:cubicBezTo>
                  <a:pt x="248" y="28"/>
                  <a:pt x="248" y="28"/>
                  <a:pt x="249" y="29"/>
                </a:cubicBezTo>
                <a:cubicBezTo>
                  <a:pt x="249" y="29"/>
                  <a:pt x="249" y="29"/>
                  <a:pt x="249" y="29"/>
                </a:cubicBezTo>
                <a:cubicBezTo>
                  <a:pt x="249" y="31"/>
                  <a:pt x="265" y="93"/>
                  <a:pt x="181" y="178"/>
                </a:cubicBezTo>
                <a:cubicBezTo>
                  <a:pt x="121" y="239"/>
                  <a:pt x="72" y="248"/>
                  <a:pt x="49" y="248"/>
                </a:cubicBezTo>
                <a:cubicBezTo>
                  <a:pt x="49" y="248"/>
                  <a:pt x="49" y="248"/>
                  <a:pt x="49" y="248"/>
                </a:cubicBezTo>
                <a:cubicBezTo>
                  <a:pt x="40" y="248"/>
                  <a:pt x="34" y="246"/>
                  <a:pt x="34" y="246"/>
                </a:cubicBezTo>
                <a:cubicBezTo>
                  <a:pt x="34" y="246"/>
                  <a:pt x="34" y="246"/>
                  <a:pt x="34" y="246"/>
                </a:cubicBezTo>
                <a:cubicBezTo>
                  <a:pt x="33" y="246"/>
                  <a:pt x="33" y="246"/>
                  <a:pt x="33" y="246"/>
                </a:cubicBezTo>
                <a:cubicBezTo>
                  <a:pt x="33" y="246"/>
                  <a:pt x="33" y="246"/>
                  <a:pt x="32" y="246"/>
                </a:cubicBezTo>
                <a:cubicBezTo>
                  <a:pt x="32" y="245"/>
                  <a:pt x="32" y="245"/>
                  <a:pt x="32" y="245"/>
                </a:cubicBezTo>
                <a:cubicBezTo>
                  <a:pt x="31" y="245"/>
                  <a:pt x="31" y="245"/>
                  <a:pt x="31" y="245"/>
                </a:cubicBezTo>
                <a:cubicBezTo>
                  <a:pt x="31" y="245"/>
                  <a:pt x="31" y="244"/>
                  <a:pt x="31" y="244"/>
                </a:cubicBezTo>
                <a:cubicBezTo>
                  <a:pt x="30" y="244"/>
                  <a:pt x="30" y="244"/>
                  <a:pt x="30" y="244"/>
                </a:cubicBezTo>
                <a:cubicBezTo>
                  <a:pt x="30" y="244"/>
                  <a:pt x="30" y="244"/>
                  <a:pt x="30" y="244"/>
                </a:cubicBezTo>
                <a:cubicBezTo>
                  <a:pt x="26" y="238"/>
                  <a:pt x="26" y="238"/>
                  <a:pt x="26" y="238"/>
                </a:cubicBezTo>
                <a:cubicBezTo>
                  <a:pt x="21" y="245"/>
                  <a:pt x="17" y="256"/>
                  <a:pt x="24" y="266"/>
                </a:cubicBezTo>
                <a:cubicBezTo>
                  <a:pt x="38" y="286"/>
                  <a:pt x="82" y="292"/>
                  <a:pt x="120" y="269"/>
                </a:cubicBezTo>
                <a:cubicBezTo>
                  <a:pt x="136" y="258"/>
                  <a:pt x="148" y="243"/>
                  <a:pt x="159" y="228"/>
                </a:cubicBezTo>
                <a:cubicBezTo>
                  <a:pt x="174" y="208"/>
                  <a:pt x="188" y="189"/>
                  <a:pt x="212" y="184"/>
                </a:cubicBezTo>
                <a:cubicBezTo>
                  <a:pt x="226" y="182"/>
                  <a:pt x="238" y="185"/>
                  <a:pt x="247" y="194"/>
                </a:cubicBezTo>
                <a:cubicBezTo>
                  <a:pt x="258" y="206"/>
                  <a:pt x="261" y="226"/>
                  <a:pt x="256" y="248"/>
                </a:cubicBezTo>
                <a:close/>
                <a:moveTo>
                  <a:pt x="256" y="248"/>
                </a:moveTo>
                <a:cubicBezTo>
                  <a:pt x="256" y="248"/>
                  <a:pt x="256" y="248"/>
                  <a:pt x="256" y="248"/>
                </a:cubicBez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6" name="Title 2">
            <a:extLst>
              <a:ext uri="{FF2B5EF4-FFF2-40B4-BE49-F238E27FC236}">
                <a16:creationId xmlns:a16="http://schemas.microsoft.com/office/drawing/2014/main" id="{513EA5BE-AD54-234B-8498-37B12DDD8F53}"/>
              </a:ext>
            </a:extLst>
          </p:cNvPr>
          <p:cNvSpPr txBox="1">
            <a:spLocks/>
          </p:cNvSpPr>
          <p:nvPr userDrawn="1"/>
        </p:nvSpPr>
        <p:spPr>
          <a:xfrm>
            <a:off x="4876800" y="1779398"/>
            <a:ext cx="3872563" cy="495383"/>
          </a:xfrm>
          <a:prstGeom prst="rect">
            <a:avLst/>
          </a:prstGeom>
        </p:spPr>
        <p:txBody>
          <a:bodyPr lIns="0" tIns="0" rIns="0" bIns="0" anchor="ctr"/>
          <a:lstStyle>
            <a:lvl1pPr algn="l" defTabSz="914400" rtl="0" eaLnBrk="1" latinLnBrk="0" hangingPunct="1">
              <a:spcBef>
                <a:spcPct val="0"/>
              </a:spcBef>
              <a:buNone/>
              <a:defRPr sz="3600" kern="1200">
                <a:solidFill>
                  <a:schemeClr val="bg1"/>
                </a:solidFill>
                <a:latin typeface="+mj-lt"/>
                <a:ea typeface="+mj-ea"/>
                <a:cs typeface="+mj-cs"/>
              </a:defRPr>
            </a:lvl1pPr>
          </a:lstStyle>
          <a:p>
            <a:r>
              <a:rPr lang="en-US" sz="2400" dirty="0"/>
              <a:t>CONTACT</a:t>
            </a:r>
          </a:p>
        </p:txBody>
      </p:sp>
      <p:sp>
        <p:nvSpPr>
          <p:cNvPr id="18" name="Text Placeholder 17">
            <a:extLst>
              <a:ext uri="{FF2B5EF4-FFF2-40B4-BE49-F238E27FC236}">
                <a16:creationId xmlns:a16="http://schemas.microsoft.com/office/drawing/2014/main" id="{3A48045B-B0FB-1F4E-8E68-668995FC4437}"/>
              </a:ext>
            </a:extLst>
          </p:cNvPr>
          <p:cNvSpPr>
            <a:spLocks noGrp="1"/>
          </p:cNvSpPr>
          <p:nvPr>
            <p:ph type="body" sz="quarter" idx="10" hasCustomPrompt="1"/>
          </p:nvPr>
        </p:nvSpPr>
        <p:spPr>
          <a:xfrm>
            <a:off x="4800600" y="438150"/>
            <a:ext cx="3948113" cy="609600"/>
          </a:xfrm>
          <a:prstGeom prst="rect">
            <a:avLst/>
          </a:prstGeom>
        </p:spPr>
        <p:txBody>
          <a:bodyPr/>
          <a:lstStyle>
            <a:lvl1pPr marL="0" indent="0">
              <a:buFontTx/>
              <a:buNone/>
              <a:defRPr>
                <a:solidFill>
                  <a:schemeClr val="bg1"/>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dirty="0"/>
              <a:t>THANK YOU</a:t>
            </a:r>
          </a:p>
        </p:txBody>
      </p:sp>
      <p:sp>
        <p:nvSpPr>
          <p:cNvPr id="20" name="Text Placeholder 19">
            <a:extLst>
              <a:ext uri="{FF2B5EF4-FFF2-40B4-BE49-F238E27FC236}">
                <a16:creationId xmlns:a16="http://schemas.microsoft.com/office/drawing/2014/main" id="{CE4ECAAC-8464-0740-BAB8-5BC8E28BEA65}"/>
              </a:ext>
            </a:extLst>
          </p:cNvPr>
          <p:cNvSpPr>
            <a:spLocks noGrp="1"/>
          </p:cNvSpPr>
          <p:nvPr>
            <p:ph type="body" sz="quarter" idx="11" hasCustomPrompt="1"/>
          </p:nvPr>
        </p:nvSpPr>
        <p:spPr>
          <a:xfrm>
            <a:off x="5474971" y="2507425"/>
            <a:ext cx="2590800" cy="379413"/>
          </a:xfrm>
          <a:prstGeom prst="rect">
            <a:avLst/>
          </a:prstGeom>
        </p:spPr>
        <p:txBody>
          <a:bodyPr/>
          <a:lstStyle>
            <a:lvl1pPr marL="0" indent="0">
              <a:buFontTx/>
              <a:buNone/>
              <a:defRPr sz="140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ADDRESS</a:t>
            </a:r>
          </a:p>
        </p:txBody>
      </p:sp>
      <p:sp>
        <p:nvSpPr>
          <p:cNvPr id="21" name="Text Placeholder 19">
            <a:extLst>
              <a:ext uri="{FF2B5EF4-FFF2-40B4-BE49-F238E27FC236}">
                <a16:creationId xmlns:a16="http://schemas.microsoft.com/office/drawing/2014/main" id="{E94DA6EA-7608-5648-A615-5716518B44BA}"/>
              </a:ext>
            </a:extLst>
          </p:cNvPr>
          <p:cNvSpPr>
            <a:spLocks noGrp="1"/>
          </p:cNvSpPr>
          <p:nvPr>
            <p:ph type="body" sz="quarter" idx="12" hasCustomPrompt="1"/>
          </p:nvPr>
        </p:nvSpPr>
        <p:spPr>
          <a:xfrm>
            <a:off x="5474971" y="3023698"/>
            <a:ext cx="2590800" cy="379413"/>
          </a:xfrm>
          <a:prstGeom prst="rect">
            <a:avLst/>
          </a:prstGeom>
        </p:spPr>
        <p:txBody>
          <a:bodyPr/>
          <a:lstStyle>
            <a:lvl1pPr marL="0" indent="0">
              <a:buFontTx/>
              <a:buNone/>
              <a:defRPr sz="140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PHONE</a:t>
            </a:r>
          </a:p>
        </p:txBody>
      </p:sp>
      <p:sp>
        <p:nvSpPr>
          <p:cNvPr id="22" name="Text Placeholder 19">
            <a:extLst>
              <a:ext uri="{FF2B5EF4-FFF2-40B4-BE49-F238E27FC236}">
                <a16:creationId xmlns:a16="http://schemas.microsoft.com/office/drawing/2014/main" id="{BBE81641-AD44-C14A-B350-4768997F3485}"/>
              </a:ext>
            </a:extLst>
          </p:cNvPr>
          <p:cNvSpPr>
            <a:spLocks noGrp="1"/>
          </p:cNvSpPr>
          <p:nvPr>
            <p:ph type="body" sz="quarter" idx="13" hasCustomPrompt="1"/>
          </p:nvPr>
        </p:nvSpPr>
        <p:spPr>
          <a:xfrm>
            <a:off x="5474971" y="3539971"/>
            <a:ext cx="2590800" cy="379413"/>
          </a:xfrm>
          <a:prstGeom prst="rect">
            <a:avLst/>
          </a:prstGeom>
        </p:spPr>
        <p:txBody>
          <a:bodyPr/>
          <a:lstStyle>
            <a:lvl1pPr marL="0" indent="0">
              <a:buFontTx/>
              <a:buNone/>
              <a:defRPr sz="140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EMAIL</a:t>
            </a:r>
          </a:p>
        </p:txBody>
      </p:sp>
      <p:sp>
        <p:nvSpPr>
          <p:cNvPr id="23" name="Text Placeholder 19">
            <a:extLst>
              <a:ext uri="{FF2B5EF4-FFF2-40B4-BE49-F238E27FC236}">
                <a16:creationId xmlns:a16="http://schemas.microsoft.com/office/drawing/2014/main" id="{5086914E-D905-FE43-95DD-64CD39261155}"/>
              </a:ext>
            </a:extLst>
          </p:cNvPr>
          <p:cNvSpPr>
            <a:spLocks noGrp="1"/>
          </p:cNvSpPr>
          <p:nvPr>
            <p:ph type="body" sz="quarter" idx="14" hasCustomPrompt="1"/>
          </p:nvPr>
        </p:nvSpPr>
        <p:spPr>
          <a:xfrm>
            <a:off x="5474971" y="4056969"/>
            <a:ext cx="2590800" cy="379413"/>
          </a:xfrm>
          <a:prstGeom prst="rect">
            <a:avLst/>
          </a:prstGeom>
        </p:spPr>
        <p:txBody>
          <a:bodyPr/>
          <a:lstStyle>
            <a:lvl1pPr marL="0" indent="0">
              <a:buFontTx/>
              <a:buNone/>
              <a:defRPr sz="140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WEBSITE</a:t>
            </a:r>
          </a:p>
        </p:txBody>
      </p:sp>
    </p:spTree>
    <p:extLst>
      <p:ext uri="{BB962C8B-B14F-4D97-AF65-F5344CB8AC3E}">
        <p14:creationId xmlns:p14="http://schemas.microsoft.com/office/powerpoint/2010/main" val="38736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18000" decel="8200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accel="18000" decel="82000"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accel="18000" decel="8200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8000" decel="8200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5"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C4619-FD38-4FD4-9C91-3A37225B64AA}"/>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5774683-BD1B-48B8-848C-C0B8E40723D7}"/>
              </a:ext>
            </a:extLst>
          </p:cNvPr>
          <p:cNvSpPr>
            <a:spLocks noGrp="1"/>
          </p:cNvSpPr>
          <p:nvPr>
            <p:ph sz="half" idx="1"/>
          </p:nvPr>
        </p:nvSpPr>
        <p:spPr>
          <a:xfrm>
            <a:off x="628650" y="1369219"/>
            <a:ext cx="38862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FF5DF4-7CB2-4BF6-967C-B970BB9EDA4C}"/>
              </a:ext>
            </a:extLst>
          </p:cNvPr>
          <p:cNvSpPr>
            <a:spLocks noGrp="1"/>
          </p:cNvSpPr>
          <p:nvPr>
            <p:ph sz="half" idx="2"/>
          </p:nvPr>
        </p:nvSpPr>
        <p:spPr>
          <a:xfrm>
            <a:off x="4629150" y="1369219"/>
            <a:ext cx="38862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B86680-6A77-4A50-93AF-009A83855BD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B697CE-B8B6-4D74-9E53-D7E40ED0575E}" type="datetimeFigureOut">
              <a:rPr kumimoji="0" lang="en-US" sz="1800" b="0" i="0" u="none" strike="noStrike" kern="1200" cap="none" spc="0" normalizeH="0" baseline="0" noProof="0" smtClean="0">
                <a:ln>
                  <a:noFill/>
                </a:ln>
                <a:solidFill>
                  <a:srgbClr val="173456"/>
                </a:solidFill>
                <a:effectLst/>
                <a:uLnTx/>
                <a:uFillTx/>
                <a:latin typeface="Franklin Gothic Book" panose="020B05030201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1/30/2024</a:t>
            </a:fld>
            <a:endParaRPr kumimoji="0" lang="en-US" sz="1800" b="0" i="0" u="none" strike="noStrike" kern="1200" cap="none" spc="0" normalizeH="0" baseline="0" noProof="0">
              <a:ln>
                <a:noFill/>
              </a:ln>
              <a:solidFill>
                <a:srgbClr val="173456"/>
              </a:solidFill>
              <a:effectLst/>
              <a:uLnTx/>
              <a:uFillTx/>
              <a:latin typeface="Franklin Gothic Book" panose="020B0503020102020204"/>
              <a:ea typeface="+mn-ea"/>
              <a:cs typeface="+mn-cs"/>
            </a:endParaRPr>
          </a:p>
        </p:txBody>
      </p:sp>
      <p:sp>
        <p:nvSpPr>
          <p:cNvPr id="6" name="Footer Placeholder 5">
            <a:extLst>
              <a:ext uri="{FF2B5EF4-FFF2-40B4-BE49-F238E27FC236}">
                <a16:creationId xmlns:a16="http://schemas.microsoft.com/office/drawing/2014/main" id="{24CADF0B-A47B-4695-89CC-F7E1C2F5DEB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3456"/>
              </a:solidFill>
              <a:effectLst/>
              <a:uLnTx/>
              <a:uFillTx/>
              <a:latin typeface="Franklin Gothic Book" panose="020B0503020102020204"/>
              <a:ea typeface="+mn-ea"/>
              <a:cs typeface="+mn-cs"/>
            </a:endParaRPr>
          </a:p>
        </p:txBody>
      </p:sp>
      <p:sp>
        <p:nvSpPr>
          <p:cNvPr id="7" name="Slide Number Placeholder 6">
            <a:extLst>
              <a:ext uri="{FF2B5EF4-FFF2-40B4-BE49-F238E27FC236}">
                <a16:creationId xmlns:a16="http://schemas.microsoft.com/office/drawing/2014/main" id="{B4821DB0-C563-4268-A4EE-05D3CAB19B1F}"/>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710172-9FF9-4AEE-B64A-694F47F896B8}" type="slidenum">
              <a:rPr kumimoji="0" lang="en-US" sz="1800" b="0" i="0" u="none" strike="noStrike" kern="1200" cap="none" spc="0" normalizeH="0" baseline="0" noProof="0" smtClean="0">
                <a:ln>
                  <a:noFill/>
                </a:ln>
                <a:solidFill>
                  <a:srgbClr val="173456"/>
                </a:solidFill>
                <a:effectLst/>
                <a:uLnTx/>
                <a:uFillTx/>
                <a:latin typeface="Franklin Gothic Book" panose="020B05030201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173456"/>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536896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915" r:id="rId1"/>
    <p:sldLayoutId id="2147483975" r:id="rId2"/>
    <p:sldLayoutId id="2147483959" r:id="rId3"/>
    <p:sldLayoutId id="2147484217" r:id="rId4"/>
    <p:sldLayoutId id="2147484168" r:id="rId5"/>
    <p:sldLayoutId id="2147484204" r:id="rId6"/>
    <p:sldLayoutId id="2147484218" r:id="rId7"/>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pcworld.com/article/id,125912/article.html"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hyperlink" Target="http://www.microsoft.com/athome/security/privacy/password.mspx"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3.jpeg"/><Relationship Id="rId11" Type="http://schemas.openxmlformats.org/officeDocument/2006/relationships/hyperlink" Target="http://en.wikipedia.org/wiki/File:Dysan_floppy_disk_01.jpg" TargetMode="External"/><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jpeg"/><Relationship Id="rId9"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hyperlink" Target="https://www.knowbe4.com/free-it-security-tools" TargetMode="External"/><Relationship Id="rId3" Type="http://schemas.openxmlformats.org/officeDocument/2006/relationships/image" Target="../media/image41.png"/><Relationship Id="rId7" Type="http://schemas.openxmlformats.org/officeDocument/2006/relationships/hyperlink" Target="https://www.gcfa.org/_files/ugd/5524b1_de8d6cc4955e43e7b0c9dc64dbd2c276.pdf"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hyperlink" Target="https://www.gcfa.org/resource/7-steps-to-minimize-exposure-of-your-ministry-s-sensitive-digital-assets" TargetMode="External"/><Relationship Id="rId5" Type="http://schemas.openxmlformats.org/officeDocument/2006/relationships/hyperlink" Target="https://www.gcfa.org/resource/digging-deep-an-actionable-it-assessment-tool" TargetMode="External"/><Relationship Id="rId4" Type="http://schemas.openxmlformats.org/officeDocument/2006/relationships/hyperlink" Target="https://www.gcfa.org/forms-and-asset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7.sv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hyperlink" Target="https://www.gcfa.org/technology-support-services" TargetMode="Externa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cid:image009.png@01D9CB72.C99C8A50" TargetMode="External"/><Relationship Id="rId7" Type="http://schemas.openxmlformats.org/officeDocument/2006/relationships/image" Target="cid:image007.jpg@01D9CB68.D91994F0" TargetMode="External"/><Relationship Id="rId2" Type="http://schemas.openxmlformats.org/officeDocument/2006/relationships/image" Target="../media/image49.png"/><Relationship Id="rId1" Type="http://schemas.openxmlformats.org/officeDocument/2006/relationships/slideLayout" Target="../slideLayouts/slideLayout4.xml"/><Relationship Id="rId6" Type="http://schemas.openxmlformats.org/officeDocument/2006/relationships/image" Target="../media/image51.jpeg"/><Relationship Id="rId5" Type="http://schemas.openxmlformats.org/officeDocument/2006/relationships/image" Target="cid:image010.jpg@01D9CB7A.5911D5D0" TargetMode="External"/><Relationship Id="rId4" Type="http://schemas.openxmlformats.org/officeDocument/2006/relationships/image" Target="../media/image50.jpeg"/><Relationship Id="rId9" Type="http://schemas.openxmlformats.org/officeDocument/2006/relationships/image" Target="cid:image008.png@01D9CB72.5C346C30"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diagramLayout" Target="../diagrams/layout3.xml"/><Relationship Id="rId7" Type="http://schemas.openxmlformats.org/officeDocument/2006/relationships/image" Target="../media/image55.jpeg"/><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10" Type="http://schemas.openxmlformats.org/officeDocument/2006/relationships/image" Target="../media/image58.png"/><Relationship Id="rId4" Type="http://schemas.openxmlformats.org/officeDocument/2006/relationships/diagramQuickStyle" Target="../diagrams/quickStyle3.xml"/><Relationship Id="rId9" Type="http://schemas.openxmlformats.org/officeDocument/2006/relationships/image" Target="../media/image57.png"/></Relationships>
</file>

<file path=ppt/slides/_rels/slide2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s://www.gcfa.org/technology-support-services" TargetMode="External"/><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8.jpe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ySP-dvcOgas"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UzvPP6_LRHc"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1A5B97-F88E-7D41-B345-35ABD5F81392}"/>
              </a:ext>
            </a:extLst>
          </p:cNvPr>
          <p:cNvSpPr>
            <a:spLocks noGrp="1"/>
          </p:cNvSpPr>
          <p:nvPr>
            <p:ph type="body" sz="quarter" idx="10"/>
          </p:nvPr>
        </p:nvSpPr>
        <p:spPr>
          <a:xfrm>
            <a:off x="639349" y="602555"/>
            <a:ext cx="7968119" cy="2288087"/>
          </a:xfrm>
        </p:spPr>
        <p:txBody>
          <a:bodyPr lIns="91440" tIns="45720" rIns="91440" bIns="45720" anchor="t"/>
          <a:lstStyle/>
          <a:p>
            <a:r>
              <a:rPr lang="en-US" sz="5400" dirty="0"/>
              <a:t>Information Security </a:t>
            </a:r>
          </a:p>
          <a:p>
            <a:r>
              <a:rPr lang="en-US" sz="5400" dirty="0"/>
              <a:t>Best Practices Training</a:t>
            </a:r>
            <a:endParaRPr lang="en-US" dirty="0"/>
          </a:p>
          <a:p>
            <a:r>
              <a:rPr lang="en-US" dirty="0"/>
              <a:t>   </a:t>
            </a:r>
            <a:endParaRPr lang="en-US" sz="4800" dirty="0"/>
          </a:p>
        </p:txBody>
      </p:sp>
      <p:sp>
        <p:nvSpPr>
          <p:cNvPr id="3" name="Text Placeholder 2">
            <a:extLst>
              <a:ext uri="{FF2B5EF4-FFF2-40B4-BE49-F238E27FC236}">
                <a16:creationId xmlns:a16="http://schemas.microsoft.com/office/drawing/2014/main" id="{C1637B29-4686-AD4F-9940-53EBF269A502}"/>
              </a:ext>
            </a:extLst>
          </p:cNvPr>
          <p:cNvSpPr>
            <a:spLocks noGrp="1"/>
          </p:cNvSpPr>
          <p:nvPr>
            <p:ph type="body" sz="quarter" idx="11"/>
          </p:nvPr>
        </p:nvSpPr>
        <p:spPr/>
        <p:txBody>
          <a:bodyPr lIns="91440" tIns="45720" rIns="91440" bIns="45720" anchor="t"/>
          <a:lstStyle/>
          <a:p>
            <a:endParaRPr lang="en-US" dirty="0"/>
          </a:p>
          <a:p>
            <a:r>
              <a:rPr lang="en-US" dirty="0"/>
              <a:t>Sharon Asmus</a:t>
            </a:r>
          </a:p>
          <a:p>
            <a:r>
              <a:rPr lang="en-US" dirty="0"/>
              <a:t>Jan 2024</a:t>
            </a:r>
          </a:p>
        </p:txBody>
      </p:sp>
    </p:spTree>
    <p:extLst>
      <p:ext uri="{BB962C8B-B14F-4D97-AF65-F5344CB8AC3E}">
        <p14:creationId xmlns:p14="http://schemas.microsoft.com/office/powerpoint/2010/main" val="39348509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dirty="0">
                <a:solidFill>
                  <a:schemeClr val="bg1"/>
                </a:solidFill>
              </a:rPr>
              <a:t>Wired/Wireless</a:t>
            </a:r>
          </a:p>
        </p:txBody>
      </p:sp>
      <p:sp>
        <p:nvSpPr>
          <p:cNvPr id="3" name="Content Placeholder 2"/>
          <p:cNvSpPr>
            <a:spLocks noGrp="1"/>
          </p:cNvSpPr>
          <p:nvPr>
            <p:ph sz="half" idx="4294967295"/>
          </p:nvPr>
        </p:nvSpPr>
        <p:spPr>
          <a:xfrm>
            <a:off x="4315692" y="1075593"/>
            <a:ext cx="4188536" cy="4015951"/>
          </a:xfrm>
          <a:prstGeom prst="rect">
            <a:avLst/>
          </a:prstGeom>
          <a:solidFill>
            <a:schemeClr val="bg1"/>
          </a:solidFill>
          <a:ln>
            <a:solidFill>
              <a:schemeClr val="tx1"/>
            </a:solidFill>
          </a:ln>
        </p:spPr>
        <p:txBody>
          <a:bodyPr>
            <a:noAutofit/>
          </a:bodyPr>
          <a:lstStyle/>
          <a:p>
            <a:pPr marL="0" indent="0">
              <a:buNone/>
            </a:pPr>
            <a:r>
              <a:rPr lang="en-US" sz="1800" dirty="0"/>
              <a:t>Public / Unsecured Networks</a:t>
            </a:r>
          </a:p>
          <a:p>
            <a:r>
              <a:rPr lang="en-US" sz="1100" dirty="0"/>
              <a:t>Public Wi-Fi is inherently insecure – so be cautious. </a:t>
            </a:r>
          </a:p>
          <a:p>
            <a:r>
              <a:rPr lang="en-US" sz="1100" dirty="0"/>
              <a:t>Treat all Wi-Fi links with suspicion - Don’t connect to an unknown or unrecognized wireless access point</a:t>
            </a:r>
          </a:p>
          <a:p>
            <a:r>
              <a:rPr lang="en-US" sz="1100" dirty="0"/>
              <a:t>Consider using your cell phone instead of public Wi-Fi</a:t>
            </a:r>
          </a:p>
          <a:p>
            <a:endParaRPr lang="en-US" sz="1100" dirty="0"/>
          </a:p>
          <a:p>
            <a:pPr marL="0" indent="0">
              <a:buNone/>
            </a:pPr>
            <a:r>
              <a:rPr lang="en-US" sz="1100" dirty="0"/>
              <a:t>Recommendations:</a:t>
            </a:r>
          </a:p>
          <a:p>
            <a:r>
              <a:rPr lang="en-US" sz="1100" dirty="0"/>
              <a:t>Protect your device against cyberattacks - anti-malware, updates, patches</a:t>
            </a:r>
          </a:p>
          <a:p>
            <a:r>
              <a:rPr lang="en-US" sz="1100" dirty="0"/>
              <a:t>Turn off sharing – Control Panel&gt;Network and Internet&gt;Network and Sharing Center – Change Advanced Sharing Settings</a:t>
            </a:r>
          </a:p>
          <a:p>
            <a:r>
              <a:rPr lang="en-US" sz="1100" dirty="0"/>
              <a:t>Enable a firewall – Windows Firewall for non-UMC Support devices</a:t>
            </a:r>
          </a:p>
          <a:p>
            <a:endParaRPr lang="en-US" sz="1100" dirty="0">
              <a:solidFill>
                <a:srgbClr val="FF0000"/>
              </a:solidFill>
            </a:endParaRPr>
          </a:p>
          <a:p>
            <a:pPr marL="0" indent="0">
              <a:buNone/>
            </a:pPr>
            <a:r>
              <a:rPr lang="en-US" sz="1600" b="1" dirty="0">
                <a:highlight>
                  <a:srgbClr val="FFFF00"/>
                </a:highlight>
              </a:rPr>
              <a:t>Use a VPN (virtual private network) - Creates a ‘private tunnel’ that encrypts all your data</a:t>
            </a:r>
          </a:p>
        </p:txBody>
      </p:sp>
      <p:sp>
        <p:nvSpPr>
          <p:cNvPr id="6" name="TextBox 5"/>
          <p:cNvSpPr txBox="1"/>
          <p:nvPr/>
        </p:nvSpPr>
        <p:spPr>
          <a:xfrm>
            <a:off x="301337" y="1109612"/>
            <a:ext cx="3619499" cy="35086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73456"/>
                </a:solidFill>
                <a:effectLst/>
                <a:uLnTx/>
                <a:uFillTx/>
                <a:latin typeface="Franklin Gothic Book" panose="020B0503020102020204"/>
                <a:ea typeface="+mn-ea"/>
                <a:cs typeface="+mn-cs"/>
              </a:rPr>
              <a:t>Private / Secured Networks</a:t>
            </a:r>
          </a:p>
          <a:p>
            <a:pPr marL="128588" marR="0" lvl="0" indent="-128588"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73456"/>
                </a:solidFill>
                <a:effectLst/>
                <a:uLnTx/>
                <a:uFillTx/>
                <a:latin typeface="Franklin Gothic Book" panose="020B0503020102020204"/>
                <a:ea typeface="+mn-ea"/>
                <a:cs typeface="+mn-cs"/>
              </a:rPr>
              <a:t>Wired (Blue Wire)</a:t>
            </a:r>
          </a:p>
          <a:p>
            <a:pPr marL="128588" marR="0" lvl="0" indent="-128588"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73456"/>
                </a:solidFill>
                <a:effectLst/>
                <a:uLnTx/>
                <a:uFillTx/>
                <a:latin typeface="Franklin Gothic Book" panose="020B0503020102020204"/>
                <a:ea typeface="+mn-ea"/>
                <a:cs typeface="+mn-cs"/>
              </a:rPr>
              <a:t>Authenticate via certificate (GCFA)</a:t>
            </a:r>
          </a:p>
          <a:p>
            <a:pPr marL="128588" marR="0" lvl="0" indent="-128588"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73456"/>
                </a:solidFill>
                <a:effectLst/>
                <a:uLnTx/>
                <a:uFillTx/>
                <a:latin typeface="Franklin Gothic Book" panose="020B0503020102020204"/>
                <a:ea typeface="+mn-ea"/>
                <a:cs typeface="+mn-cs"/>
              </a:rPr>
              <a:t>Authenticate via password – WPA2 (Admin)</a:t>
            </a:r>
          </a:p>
          <a:p>
            <a:pPr marL="128588" marR="0" lvl="0" indent="-128588"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173456"/>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73456"/>
                </a:solidFill>
                <a:effectLst/>
                <a:uLnTx/>
                <a:uFillTx/>
                <a:latin typeface="Franklin Gothic Book" panose="020B0503020102020204"/>
                <a:ea typeface="+mn-ea"/>
                <a:cs typeface="+mn-cs"/>
              </a:rPr>
              <a:t>Private Home Network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73456"/>
                </a:solidFill>
                <a:effectLst/>
                <a:uLnTx/>
                <a:uFillTx/>
                <a:latin typeface="Franklin Gothic Book" panose="020B0503020102020204"/>
                <a:ea typeface="+mn-ea"/>
                <a:cs typeface="+mn-cs"/>
              </a:rPr>
              <a:t>Use WPA2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73456"/>
                </a:solidFill>
                <a:effectLst/>
                <a:uLnTx/>
                <a:uFillTx/>
                <a:latin typeface="Franklin Gothic Book" panose="020B0503020102020204"/>
                <a:ea typeface="+mn-ea"/>
                <a:cs typeface="+mn-cs"/>
                <a:hlinkClick r:id="rId3"/>
              </a:rPr>
              <a:t>Use a strong password</a:t>
            </a:r>
            <a:r>
              <a:rPr kumimoji="0" lang="en-US" sz="1200" b="0" i="0" u="none" strike="noStrike" kern="1200" cap="none" spc="0" normalizeH="0" baseline="0" noProof="0" dirty="0">
                <a:ln>
                  <a:noFill/>
                </a:ln>
                <a:solidFill>
                  <a:srgbClr val="173456"/>
                </a:solidFill>
                <a:effectLst/>
                <a:uLnTx/>
                <a:uFillTx/>
                <a:latin typeface="Franklin Gothic Book" panose="020B0503020102020204"/>
                <a:ea typeface="+mn-ea"/>
                <a:cs typeface="+mn-cs"/>
              </a:rPr>
              <a:t> for your encryption key, such as a combination of </a:t>
            </a:r>
            <a:r>
              <a:rPr kumimoji="0" lang="en-US" sz="1200" b="0" i="0" u="none" strike="noStrike" kern="1200" cap="none" spc="0" normalizeH="0" baseline="0" noProof="0" dirty="0">
                <a:ln>
                  <a:noFill/>
                </a:ln>
                <a:solidFill>
                  <a:srgbClr val="173456"/>
                </a:solidFill>
                <a:effectLst/>
                <a:uLnTx/>
                <a:uFillTx/>
                <a:latin typeface="Franklin Gothic Book" panose="020B0503020102020204"/>
                <a:ea typeface="+mn-ea"/>
                <a:cs typeface="+mn-cs"/>
                <a:hlinkClick r:id="rId4"/>
              </a:rPr>
              <a:t>letters and numbers</a:t>
            </a:r>
            <a:r>
              <a:rPr kumimoji="0" lang="en-US" sz="1200" b="0" i="0" u="none" strike="noStrike" kern="1200" cap="none" spc="0" normalizeH="0" baseline="0" noProof="0" dirty="0">
                <a:ln>
                  <a:noFill/>
                </a:ln>
                <a:solidFill>
                  <a:srgbClr val="173456"/>
                </a:solidFill>
                <a:effectLst/>
                <a:uLnTx/>
                <a:uFillTx/>
                <a:latin typeface="Franklin Gothic Book" panose="020B0503020102020204"/>
                <a:ea typeface="+mn-ea"/>
                <a:cs typeface="+mn-cs"/>
              </a:rPr>
              <a:t> of 14 characters or more.  Change the default network name and password on your router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173456"/>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73456"/>
                </a:solidFill>
                <a:effectLst/>
                <a:uLnTx/>
                <a:uFillTx/>
                <a:latin typeface="Franklin Gothic Book" panose="020B0503020102020204"/>
                <a:ea typeface="+mn-ea"/>
                <a:cs typeface="+mn-cs"/>
              </a:rPr>
              <a:t>Hot Spot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73456"/>
                </a:solidFill>
                <a:effectLst/>
                <a:uLnTx/>
                <a:uFillTx/>
                <a:latin typeface="Franklin Gothic Book" panose="020B0503020102020204"/>
                <a:ea typeface="+mn-ea"/>
                <a:cs typeface="+mn-cs"/>
              </a:rPr>
              <a:t>Enable strong encryption on your hotspot:  WPA2 w/password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173456"/>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173456"/>
              </a:solidFill>
              <a:effectLst/>
              <a:uLnTx/>
              <a:uFillTx/>
              <a:latin typeface="Franklin Gothic Book" panose="020B0503020102020204"/>
              <a:ea typeface="+mn-ea"/>
              <a:cs typeface="+mn-cs"/>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38665" y="0"/>
            <a:ext cx="1440180" cy="1440180"/>
          </a:xfrm>
          <a:prstGeom prst="rect">
            <a:avLst/>
          </a:prstGeom>
        </p:spPr>
      </p:pic>
      <p:pic>
        <p:nvPicPr>
          <p:cNvPr id="10" name="Picture 4" descr="http://ecx.images-amazon.com/images/I/21gM4tg9RNL.jpg">
            <a:extLst>
              <a:ext uri="{FF2B5EF4-FFF2-40B4-BE49-F238E27FC236}">
                <a16:creationId xmlns:a16="http://schemas.microsoft.com/office/drawing/2014/main" id="{DBB8B39E-D32B-40E7-9F80-7D5581218B3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03516" y="4318298"/>
            <a:ext cx="807721" cy="484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058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http://unhacked.co/wp-content/uploads/2015/09/us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22306" y="925307"/>
            <a:ext cx="1179946" cy="74668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www.wapways.com/file/file/HTC-EVO-3D-4G-Android-Phone-Sprint(wapways.co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2556" y="4028769"/>
            <a:ext cx="761188" cy="76118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ecx.images-amazon.com/images/I/41gtLiEuNdL._SY300_.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0324" y="2665259"/>
            <a:ext cx="764286" cy="9715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windowspasswordsreset.com/windows-password-knowledge/images/dell-laptop.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2108" y="1093238"/>
            <a:ext cx="1053995" cy="8572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www.att.com/catalog/en/skus/images/apple-iphone%206%20-%2016gb-space%20gray-450x350.png?01AD=3AWFXMiE1inVVTom_LFNZpGznn611TVt_oOwOwdfPI0vjkVs0f1WU-g&amp;01RI=D992ED343A9B801&amp;01N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756" y="2412917"/>
            <a:ext cx="1369029" cy="10648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solidFill>
                  <a:schemeClr val="bg1"/>
                </a:solidFill>
              </a:rPr>
              <a:t>Removable Media</a:t>
            </a:r>
          </a:p>
        </p:txBody>
      </p:sp>
      <p:sp>
        <p:nvSpPr>
          <p:cNvPr id="5" name="Content Placeholder 4"/>
          <p:cNvSpPr>
            <a:spLocks noGrp="1"/>
          </p:cNvSpPr>
          <p:nvPr>
            <p:ph sz="half" idx="4294967295"/>
          </p:nvPr>
        </p:nvSpPr>
        <p:spPr>
          <a:xfrm>
            <a:off x="5585254" y="1165528"/>
            <a:ext cx="3109912" cy="2784475"/>
          </a:xfrm>
          <a:prstGeom prst="rect">
            <a:avLst/>
          </a:prstGeom>
        </p:spPr>
        <p:txBody>
          <a:bodyPr>
            <a:noAutofit/>
          </a:bodyPr>
          <a:lstStyle/>
          <a:p>
            <a:pPr marL="0" indent="0">
              <a:buNone/>
            </a:pPr>
            <a:r>
              <a:rPr lang="en-US" sz="1800" dirty="0"/>
              <a:t>USB Stick, SD Cards – Encrypt (Use </a:t>
            </a:r>
            <a:r>
              <a:rPr lang="en-US" sz="1800" dirty="0" err="1"/>
              <a:t>Bitlocker</a:t>
            </a:r>
            <a:r>
              <a:rPr lang="en-US" sz="1800" dirty="0"/>
              <a:t>)</a:t>
            </a:r>
          </a:p>
          <a:p>
            <a:endParaRPr lang="en-US" sz="1800" dirty="0"/>
          </a:p>
          <a:p>
            <a:pPr marL="0" indent="0">
              <a:buNone/>
            </a:pPr>
            <a:endParaRPr lang="en-US" sz="1800" dirty="0"/>
          </a:p>
          <a:p>
            <a:pPr marL="0" indent="0">
              <a:buNone/>
            </a:pPr>
            <a:r>
              <a:rPr lang="en-US" sz="1800" dirty="0"/>
              <a:t>Multi-Function Printers</a:t>
            </a:r>
          </a:p>
          <a:p>
            <a:endParaRPr lang="en-US" sz="1800" dirty="0"/>
          </a:p>
          <a:p>
            <a:endParaRPr lang="en-US" sz="1800" dirty="0"/>
          </a:p>
          <a:p>
            <a:pPr marL="0" indent="0">
              <a:buNone/>
            </a:pPr>
            <a:r>
              <a:rPr lang="en-US" sz="1800" dirty="0"/>
              <a:t>Disks - Secure/Locked Location</a:t>
            </a:r>
          </a:p>
          <a:p>
            <a:pPr marL="0" indent="0">
              <a:buNone/>
            </a:pPr>
            <a:endParaRPr lang="en-US" sz="1800" dirty="0"/>
          </a:p>
          <a:p>
            <a:endParaRPr lang="en-US" sz="1800" dirty="0"/>
          </a:p>
          <a:p>
            <a:endParaRPr lang="en-US" sz="1800" dirty="0"/>
          </a:p>
          <a:p>
            <a:endParaRPr lang="en-US" sz="1800" dirty="0"/>
          </a:p>
        </p:txBody>
      </p:sp>
      <p:pic>
        <p:nvPicPr>
          <p:cNvPr id="4098" name="Picture 2" descr="https://s-media-cache-ak0.pinimg.com/236x/ef/69/67/ef6967377593f80125a84d6ec97e8c0c.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80672" y="2050909"/>
            <a:ext cx="674188" cy="8798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close up of a sign&#10;&#10;Description generated with very high confidence">
            <a:extLst>
              <a:ext uri="{FF2B5EF4-FFF2-40B4-BE49-F238E27FC236}">
                <a16:creationId xmlns:a16="http://schemas.microsoft.com/office/drawing/2014/main" id="{A46102D9-C606-485A-9066-ACFBE0E3CE5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62102" y="1266126"/>
            <a:ext cx="734893" cy="734893"/>
          </a:xfrm>
          <a:prstGeom prst="rect">
            <a:avLst/>
          </a:prstGeom>
        </p:spPr>
      </p:pic>
      <p:pic>
        <p:nvPicPr>
          <p:cNvPr id="15" name="Picture 14">
            <a:extLst>
              <a:ext uri="{FF2B5EF4-FFF2-40B4-BE49-F238E27FC236}">
                <a16:creationId xmlns:a16="http://schemas.microsoft.com/office/drawing/2014/main" id="{6AACEB03-F392-4B0B-8C70-ADE59AF80D07}"/>
              </a:ext>
            </a:extLst>
          </p:cNvPr>
          <p:cNvPicPr>
            <a:picLocks noChangeAspect="1"/>
          </p:cNvPicPr>
          <p:nvPr/>
        </p:nvPicPr>
        <p:blipFill>
          <a:blip r:embed="rId10" cstate="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4581670" y="3054930"/>
            <a:ext cx="791308" cy="822960"/>
          </a:xfrm>
          <a:prstGeom prst="rect">
            <a:avLst/>
          </a:prstGeom>
        </p:spPr>
      </p:pic>
      <p:sp>
        <p:nvSpPr>
          <p:cNvPr id="18" name="TextBox 17">
            <a:extLst>
              <a:ext uri="{FF2B5EF4-FFF2-40B4-BE49-F238E27FC236}">
                <a16:creationId xmlns:a16="http://schemas.microsoft.com/office/drawing/2014/main" id="{0A8DB390-F0ED-4B1F-852B-5C4A0C449884}"/>
              </a:ext>
            </a:extLst>
          </p:cNvPr>
          <p:cNvSpPr txBox="1"/>
          <p:nvPr/>
        </p:nvSpPr>
        <p:spPr>
          <a:xfrm>
            <a:off x="5951966" y="4338171"/>
            <a:ext cx="27432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FF0000"/>
                </a:solidFill>
                <a:effectLst/>
                <a:highlight>
                  <a:srgbClr val="FFFF00"/>
                </a:highlight>
                <a:uLnTx/>
                <a:uFillTx/>
                <a:latin typeface="Franklin Gothic Book" panose="020B0503020102020204"/>
                <a:ea typeface="+mn-ea"/>
                <a:cs typeface="+mn-cs"/>
              </a:rPr>
              <a:t>Keep Safe from Theft/Loss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FF0000"/>
                </a:solidFill>
                <a:effectLst/>
                <a:highlight>
                  <a:srgbClr val="FFFF00"/>
                </a:highlight>
                <a:uLnTx/>
                <a:uFillTx/>
                <a:latin typeface="Franklin Gothic Book" panose="020B0503020102020204"/>
                <a:ea typeface="+mn-ea"/>
                <a:cs typeface="+mn-cs"/>
              </a:rPr>
              <a:t>Erase / Wipe Prior to Disposal</a:t>
            </a:r>
          </a:p>
        </p:txBody>
      </p:sp>
      <p:sp>
        <p:nvSpPr>
          <p:cNvPr id="6" name="TextBox 5">
            <a:extLst>
              <a:ext uri="{FF2B5EF4-FFF2-40B4-BE49-F238E27FC236}">
                <a16:creationId xmlns:a16="http://schemas.microsoft.com/office/drawing/2014/main" id="{FA23315D-7236-8BA1-D73E-60B1AFEC2249}"/>
              </a:ext>
            </a:extLst>
          </p:cNvPr>
          <p:cNvSpPr txBox="1"/>
          <p:nvPr/>
        </p:nvSpPr>
        <p:spPr>
          <a:xfrm>
            <a:off x="1455468" y="1245472"/>
            <a:ext cx="2743200" cy="36933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73456"/>
                </a:solidFill>
                <a:effectLst/>
                <a:uLnTx/>
                <a:uFillTx/>
                <a:latin typeface="Franklin Gothic Book" panose="020B0503020102020204"/>
                <a:ea typeface="+mn-ea"/>
                <a:cs typeface="+mn-cs"/>
              </a:rPr>
              <a:t>Laptops - Must Configure Disk Encryption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73456"/>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73456"/>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73456"/>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73456"/>
                </a:solidFill>
                <a:effectLst/>
                <a:uLnTx/>
                <a:uFillTx/>
                <a:latin typeface="Franklin Gothic Book" panose="020B0503020102020204"/>
                <a:ea typeface="+mn-ea"/>
                <a:cs typeface="+mn-cs"/>
              </a:rPr>
              <a:t>iPhone / iPad – Disk Encryption by default with iOSv8 &amp; a passcode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173456"/>
              </a:solidFill>
              <a:latin typeface="Franklin Gothic Book" panose="020B050302010202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73456"/>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73456"/>
                </a:solidFill>
                <a:effectLst/>
                <a:uLnTx/>
                <a:uFillTx/>
                <a:latin typeface="Franklin Gothic Book" panose="020B0503020102020204"/>
                <a:ea typeface="+mn-ea"/>
                <a:cs typeface="+mn-cs"/>
              </a:rPr>
              <a:t>Android 5.0+ Lollipop - Full Disk Encryption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73456"/>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9368108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48E9C8-2717-430C-9BA6-04E36B3D2B1F}"/>
              </a:ext>
            </a:extLst>
          </p:cNvPr>
          <p:cNvSpPr>
            <a:spLocks noGrp="1"/>
          </p:cNvSpPr>
          <p:nvPr>
            <p:ph type="title"/>
          </p:nvPr>
        </p:nvSpPr>
        <p:spPr/>
        <p:txBody>
          <a:bodyPr/>
          <a:lstStyle/>
          <a:p>
            <a:r>
              <a:rPr lang="en-US" dirty="0">
                <a:solidFill>
                  <a:schemeClr val="bg1"/>
                </a:solidFill>
              </a:rPr>
              <a:t>Personal Devices</a:t>
            </a:r>
          </a:p>
        </p:txBody>
      </p:sp>
      <p:sp>
        <p:nvSpPr>
          <p:cNvPr id="3" name="Text Placeholder 2">
            <a:extLst>
              <a:ext uri="{FF2B5EF4-FFF2-40B4-BE49-F238E27FC236}">
                <a16:creationId xmlns:a16="http://schemas.microsoft.com/office/drawing/2014/main" id="{BA50A70F-DC14-4CC9-B11B-B071D78C6978}"/>
              </a:ext>
            </a:extLst>
          </p:cNvPr>
          <p:cNvSpPr>
            <a:spLocks noGrp="1"/>
          </p:cNvSpPr>
          <p:nvPr>
            <p:ph sz="half" idx="4294967295"/>
          </p:nvPr>
        </p:nvSpPr>
        <p:spPr>
          <a:xfrm>
            <a:off x="5257800" y="1095375"/>
            <a:ext cx="3886200" cy="3262313"/>
          </a:xfrm>
          <a:prstGeom prst="rect">
            <a:avLst/>
          </a:prstGeom>
        </p:spPr>
        <p:txBody>
          <a:bodyPr>
            <a:noAutofit/>
          </a:bodyPr>
          <a:lstStyle/>
          <a:p>
            <a:pPr marL="0" indent="0">
              <a:buNone/>
            </a:pPr>
            <a:r>
              <a:rPr lang="en-US" sz="1800" b="1" dirty="0"/>
              <a:t>Personal Mobile Phones/Tablets</a:t>
            </a:r>
            <a:r>
              <a:rPr lang="en-US" sz="1800" dirty="0"/>
              <a:t>: </a:t>
            </a:r>
          </a:p>
          <a:p>
            <a:pPr marL="214313" indent="-214313"/>
            <a:r>
              <a:rPr lang="en-US" sz="1800" dirty="0"/>
              <a:t>Customize privacy/security settings for encryption</a:t>
            </a:r>
          </a:p>
          <a:p>
            <a:pPr marL="214313" indent="-214313"/>
            <a:r>
              <a:rPr lang="en-US" sz="1800" dirty="0"/>
              <a:t>Disable ad hoc connections / Bluetooth</a:t>
            </a:r>
          </a:p>
          <a:p>
            <a:pPr marL="214313" indent="-214313"/>
            <a:r>
              <a:rPr lang="en-US" sz="1800" dirty="0"/>
              <a:t>Disallow auto connections to wireless networks</a:t>
            </a:r>
          </a:p>
          <a:p>
            <a:pPr marL="214313" indent="-214313"/>
            <a:r>
              <a:rPr lang="en-US" sz="1800" dirty="0"/>
              <a:t>Keep updates &amp; patches current for OS / Apps</a:t>
            </a:r>
          </a:p>
          <a:p>
            <a:pPr marL="214313" indent="-214313"/>
            <a:r>
              <a:rPr lang="en-US" sz="1800" dirty="0"/>
              <a:t>Use Multi-factor authentication when possible</a:t>
            </a:r>
          </a:p>
          <a:p>
            <a:pPr marL="214313" indent="-214313"/>
            <a:r>
              <a:rPr lang="en-US" sz="1800" dirty="0"/>
              <a:t>Use HTTPs when possible  </a:t>
            </a:r>
          </a:p>
          <a:p>
            <a:pPr lvl="3"/>
            <a:endParaRPr lang="en-US" sz="1800" dirty="0"/>
          </a:p>
          <a:p>
            <a:endParaRPr lang="en-US" sz="1800" dirty="0"/>
          </a:p>
        </p:txBody>
      </p:sp>
      <p:sp>
        <p:nvSpPr>
          <p:cNvPr id="5" name="TextBox 4">
            <a:extLst>
              <a:ext uri="{FF2B5EF4-FFF2-40B4-BE49-F238E27FC236}">
                <a16:creationId xmlns:a16="http://schemas.microsoft.com/office/drawing/2014/main" id="{0CFD380D-18FA-405C-A972-9170D3C05A31}"/>
              </a:ext>
            </a:extLst>
          </p:cNvPr>
          <p:cNvSpPr txBox="1"/>
          <p:nvPr/>
        </p:nvSpPr>
        <p:spPr>
          <a:xfrm>
            <a:off x="474865" y="3867150"/>
            <a:ext cx="4325735" cy="923330"/>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0000"/>
                </a:solidFill>
                <a:effectLst/>
                <a:uLnTx/>
                <a:uFillTx/>
                <a:latin typeface="Franklin Gothic Book" panose="020B0503020102020204"/>
                <a:ea typeface="+mn-ea"/>
                <a:cs typeface="+mn-cs"/>
              </a:rPr>
              <a:t>The use of any member or HR-related identifiable information on staff-owned equipment is highly discouraged. </a:t>
            </a:r>
          </a:p>
        </p:txBody>
      </p:sp>
      <p:sp>
        <p:nvSpPr>
          <p:cNvPr id="9" name="TextBox 8">
            <a:extLst>
              <a:ext uri="{FF2B5EF4-FFF2-40B4-BE49-F238E27FC236}">
                <a16:creationId xmlns:a16="http://schemas.microsoft.com/office/drawing/2014/main" id="{EBB3A602-ED98-149A-A8DE-F06DE1BAC512}"/>
              </a:ext>
            </a:extLst>
          </p:cNvPr>
          <p:cNvSpPr txBox="1"/>
          <p:nvPr/>
        </p:nvSpPr>
        <p:spPr>
          <a:xfrm>
            <a:off x="457201" y="1149203"/>
            <a:ext cx="4599708" cy="258532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73456"/>
                </a:solidFill>
                <a:effectLst/>
                <a:uLnTx/>
                <a:uFillTx/>
                <a:latin typeface="Franklin Gothic Book" panose="020B0503020102020204"/>
                <a:ea typeface="+mn-ea"/>
                <a:cs typeface="+mn-cs"/>
              </a:rPr>
              <a:t>Personal PCs (Desktop / Laptop)</a:t>
            </a:r>
            <a:r>
              <a:rPr kumimoji="0" lang="en-US" sz="1800" b="0" i="0" u="none" strike="noStrike" kern="1200" cap="none" spc="0" normalizeH="0" baseline="0" noProof="0" dirty="0">
                <a:ln>
                  <a:noFill/>
                </a:ln>
                <a:solidFill>
                  <a:srgbClr val="173456"/>
                </a:solidFill>
                <a:effectLst/>
                <a:uLnTx/>
                <a:uFillTx/>
                <a:latin typeface="Franklin Gothic Book" panose="020B0503020102020204"/>
                <a:ea typeface="+mn-ea"/>
                <a:cs typeface="+mn-cs"/>
              </a:rPr>
              <a:t>: </a:t>
            </a:r>
          </a:p>
          <a:p>
            <a:pPr marL="214313" marR="0" lvl="0" indent="-214313"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73456"/>
                </a:solidFill>
                <a:effectLst/>
                <a:uLnTx/>
                <a:uFillTx/>
                <a:latin typeface="Franklin Gothic Book" panose="020B0503020102020204"/>
                <a:ea typeface="+mn-ea"/>
                <a:cs typeface="+mn-cs"/>
              </a:rPr>
              <a:t>Customize privacy/security settings for encryption</a:t>
            </a:r>
          </a:p>
          <a:p>
            <a:pPr marL="214313" marR="0" lvl="0" indent="-214313"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73456"/>
                </a:solidFill>
                <a:effectLst/>
                <a:uLnTx/>
                <a:uFillTx/>
                <a:latin typeface="Franklin Gothic Book" panose="020B0503020102020204"/>
                <a:ea typeface="+mn-ea"/>
                <a:cs typeface="+mn-cs"/>
              </a:rPr>
              <a:t>Add personal firewall &amp; antivirus software</a:t>
            </a:r>
          </a:p>
          <a:p>
            <a:pPr marL="214313" marR="0" lvl="0" indent="-214313"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73456"/>
                </a:solidFill>
                <a:effectLst/>
                <a:uLnTx/>
                <a:uFillTx/>
                <a:latin typeface="Franklin Gothic Book" panose="020B0503020102020204"/>
                <a:ea typeface="+mn-ea"/>
                <a:cs typeface="+mn-cs"/>
              </a:rPr>
              <a:t>Keep updates &amp; patches current for OS / Apps</a:t>
            </a:r>
          </a:p>
          <a:p>
            <a:pPr marL="214313" marR="0" lvl="0" indent="-214313"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73456"/>
                </a:solidFill>
                <a:effectLst/>
                <a:uLnTx/>
                <a:uFillTx/>
                <a:latin typeface="Franklin Gothic Book" panose="020B0503020102020204"/>
                <a:ea typeface="+mn-ea"/>
                <a:cs typeface="+mn-cs"/>
              </a:rPr>
              <a:t>Use VPN w/strong encryption</a:t>
            </a:r>
          </a:p>
          <a:p>
            <a:pPr marL="214313" marR="0" lvl="0" indent="-214313"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73456"/>
                </a:solidFill>
                <a:effectLst/>
                <a:uLnTx/>
                <a:uFillTx/>
                <a:latin typeface="Franklin Gothic Book" panose="020B0503020102020204"/>
                <a:ea typeface="+mn-ea"/>
                <a:cs typeface="+mn-cs"/>
              </a:rPr>
              <a:t>Use Multi-factor authentication</a:t>
            </a:r>
          </a:p>
          <a:p>
            <a:pPr marL="214313" marR="0" lvl="0" indent="-214313"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73456"/>
                </a:solidFill>
                <a:effectLst/>
                <a:uLnTx/>
                <a:uFillTx/>
                <a:latin typeface="Franklin Gothic Book" panose="020B0503020102020204"/>
                <a:ea typeface="+mn-ea"/>
                <a:cs typeface="+mn-cs"/>
              </a:rPr>
              <a:t>Use HTTPs when possible </a:t>
            </a:r>
          </a:p>
        </p:txBody>
      </p:sp>
    </p:spTree>
    <p:extLst>
      <p:ext uri="{BB962C8B-B14F-4D97-AF65-F5344CB8AC3E}">
        <p14:creationId xmlns:p14="http://schemas.microsoft.com/office/powerpoint/2010/main" val="24448239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663D7D53-BA66-DE4E-40C7-5F5E1D0D115B}"/>
              </a:ext>
            </a:extLst>
          </p:cNvPr>
          <p:cNvPicPr>
            <a:picLocks noChangeAspect="1"/>
          </p:cNvPicPr>
          <p:nvPr/>
        </p:nvPicPr>
        <p:blipFill>
          <a:blip r:embed="rId3"/>
          <a:stretch>
            <a:fillRect/>
          </a:stretch>
        </p:blipFill>
        <p:spPr>
          <a:xfrm>
            <a:off x="3218656" y="2060046"/>
            <a:ext cx="1936333" cy="622876"/>
          </a:xfrm>
          <a:prstGeom prst="rect">
            <a:avLst/>
          </a:prstGeom>
        </p:spPr>
      </p:pic>
      <p:sp>
        <p:nvSpPr>
          <p:cNvPr id="2" name="Title 1"/>
          <p:cNvSpPr>
            <a:spLocks noGrp="1"/>
          </p:cNvSpPr>
          <p:nvPr>
            <p:ph type="title"/>
          </p:nvPr>
        </p:nvSpPr>
        <p:spPr/>
        <p:txBody>
          <a:bodyPr/>
          <a:lstStyle/>
          <a:p>
            <a:pPr>
              <a:lnSpc>
                <a:spcPct val="90000"/>
              </a:lnSpc>
            </a:pPr>
            <a:r>
              <a:rPr lang="en-US" sz="3300" dirty="0">
                <a:solidFill>
                  <a:schemeClr val="bg1"/>
                </a:solidFill>
              </a:rPr>
              <a:t>Cloud Services &amp; 3</a:t>
            </a:r>
            <a:r>
              <a:rPr lang="en-US" sz="3300" baseline="30000" dirty="0">
                <a:solidFill>
                  <a:schemeClr val="bg1"/>
                </a:solidFill>
              </a:rPr>
              <a:t>rd</a:t>
            </a:r>
            <a:r>
              <a:rPr lang="en-US" sz="3300" dirty="0">
                <a:solidFill>
                  <a:schemeClr val="bg1"/>
                </a:solidFill>
              </a:rPr>
              <a:t> Parties</a:t>
            </a:r>
          </a:p>
        </p:txBody>
      </p:sp>
      <p:sp>
        <p:nvSpPr>
          <p:cNvPr id="5" name="AutoShape 18" descr="Ticketmaster Tickets"/>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3456"/>
              </a:solidFill>
              <a:effectLst/>
              <a:uLnTx/>
              <a:uFillTx/>
              <a:latin typeface="Franklin Gothic Book" panose="020B0503020102020204"/>
              <a:ea typeface="+mn-ea"/>
              <a:cs typeface="+mn-cs"/>
            </a:endParaRPr>
          </a:p>
        </p:txBody>
      </p:sp>
      <p:sp>
        <p:nvSpPr>
          <p:cNvPr id="7" name="TextBox 6">
            <a:extLst>
              <a:ext uri="{FF2B5EF4-FFF2-40B4-BE49-F238E27FC236}">
                <a16:creationId xmlns:a16="http://schemas.microsoft.com/office/drawing/2014/main" id="{413F282D-95C1-8B41-27DD-54E7753F9957}"/>
              </a:ext>
            </a:extLst>
          </p:cNvPr>
          <p:cNvSpPr txBox="1"/>
          <p:nvPr/>
        </p:nvSpPr>
        <p:spPr>
          <a:xfrm>
            <a:off x="217662" y="1066057"/>
            <a:ext cx="3841720"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173456"/>
                </a:solidFill>
                <a:effectLst/>
                <a:uLnTx/>
                <a:uFillTx/>
                <a:latin typeface="Franklin Gothic Book" panose="020B0503020102020204"/>
                <a:ea typeface="+mn-ea"/>
                <a:cs typeface="+mn-cs"/>
              </a:rPr>
              <a:t>Verify security policies, procedures &amp; standards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173456"/>
                </a:solidFill>
                <a:effectLst/>
                <a:uLnTx/>
                <a:uFillTx/>
                <a:latin typeface="Franklin Gothic Book" panose="020B0503020102020204"/>
                <a:ea typeface="+mn-ea"/>
                <a:cs typeface="+mn-cs"/>
              </a:rPr>
              <a:t>Ensure data is encrypted in transit &amp; at rest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173456"/>
                </a:solidFill>
                <a:effectLst/>
                <a:uLnTx/>
                <a:uFillTx/>
                <a:latin typeface="Franklin Gothic Book" panose="020B0503020102020204"/>
                <a:ea typeface="+mn-ea"/>
                <a:cs typeface="+mn-cs"/>
              </a:rPr>
              <a:t>Add data breach terms to contracts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173456"/>
                </a:solidFill>
                <a:effectLst/>
                <a:uLnTx/>
                <a:uFillTx/>
                <a:latin typeface="Franklin Gothic Book" panose="020B0503020102020204"/>
                <a:ea typeface="+mn-ea"/>
                <a:cs typeface="+mn-cs"/>
              </a:rPr>
              <a:t>Use </a:t>
            </a:r>
            <a:r>
              <a:rPr kumimoji="0" lang="en-US" sz="1500" b="0" i="0" u="sng" strike="noStrike" kern="1200" cap="none" spc="0" normalizeH="0" baseline="0" noProof="0" dirty="0">
                <a:ln>
                  <a:noFill/>
                </a:ln>
                <a:solidFill>
                  <a:srgbClr val="173456"/>
                </a:solidFill>
                <a:effectLst/>
                <a:uLnTx/>
                <a:uFillTx/>
                <a:latin typeface="Franklin Gothic Book" panose="020B0503020102020204"/>
                <a:ea typeface="+mn-ea"/>
                <a:cs typeface="+mn-cs"/>
              </a:rPr>
              <a:t>organization-issued</a:t>
            </a:r>
            <a:r>
              <a:rPr kumimoji="0" lang="en-US" sz="1500" b="0" i="0" u="none" strike="noStrike" kern="1200" cap="none" spc="0" normalizeH="0" baseline="0" noProof="0" dirty="0">
                <a:ln>
                  <a:noFill/>
                </a:ln>
                <a:solidFill>
                  <a:srgbClr val="173456"/>
                </a:solidFill>
                <a:effectLst/>
                <a:uLnTx/>
                <a:uFillTx/>
                <a:latin typeface="Franklin Gothic Book" panose="020B0503020102020204"/>
                <a:ea typeface="+mn-ea"/>
                <a:cs typeface="+mn-cs"/>
              </a:rPr>
              <a:t> username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173456"/>
                </a:solidFill>
                <a:effectLst/>
                <a:uLnTx/>
                <a:uFillTx/>
                <a:latin typeface="Franklin Gothic Book" panose="020B0503020102020204"/>
                <a:ea typeface="+mn-ea"/>
                <a:cs typeface="+mn-cs"/>
              </a:rPr>
              <a:t>Use multi-factor authentication</a:t>
            </a:r>
          </a:p>
        </p:txBody>
      </p:sp>
      <p:pic>
        <p:nvPicPr>
          <p:cNvPr id="1026" name="Picture 2">
            <a:extLst>
              <a:ext uri="{FF2B5EF4-FFF2-40B4-BE49-F238E27FC236}">
                <a16:creationId xmlns:a16="http://schemas.microsoft.com/office/drawing/2014/main" id="{4B66745B-2299-A863-C8D0-EB7EFD763CD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23182" y="3920234"/>
            <a:ext cx="3941618" cy="100524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28B660E2-1560-817D-8CB8-21EB5F0BC85F}"/>
              </a:ext>
            </a:extLst>
          </p:cNvPr>
          <p:cNvPicPr>
            <a:picLocks noChangeAspect="1"/>
          </p:cNvPicPr>
          <p:nvPr/>
        </p:nvPicPr>
        <p:blipFill>
          <a:blip r:embed="rId5"/>
          <a:stretch>
            <a:fillRect/>
          </a:stretch>
        </p:blipFill>
        <p:spPr>
          <a:xfrm>
            <a:off x="415636" y="2822458"/>
            <a:ext cx="2889437" cy="1424452"/>
          </a:xfrm>
          <a:prstGeom prst="rect">
            <a:avLst/>
          </a:prstGeom>
        </p:spPr>
      </p:pic>
      <p:pic>
        <p:nvPicPr>
          <p:cNvPr id="13" name="Picture 12">
            <a:extLst>
              <a:ext uri="{FF2B5EF4-FFF2-40B4-BE49-F238E27FC236}">
                <a16:creationId xmlns:a16="http://schemas.microsoft.com/office/drawing/2014/main" id="{93EB675D-4DE3-3DEC-D336-BA11CE75CE34}"/>
              </a:ext>
            </a:extLst>
          </p:cNvPr>
          <p:cNvPicPr>
            <a:picLocks noChangeAspect="1"/>
          </p:cNvPicPr>
          <p:nvPr/>
        </p:nvPicPr>
        <p:blipFill>
          <a:blip r:embed="rId6"/>
          <a:stretch>
            <a:fillRect/>
          </a:stretch>
        </p:blipFill>
        <p:spPr>
          <a:xfrm>
            <a:off x="2892077" y="3694559"/>
            <a:ext cx="1105855" cy="1104701"/>
          </a:xfrm>
          <a:prstGeom prst="rect">
            <a:avLst/>
          </a:prstGeom>
        </p:spPr>
      </p:pic>
      <p:pic>
        <p:nvPicPr>
          <p:cNvPr id="16" name="Picture 15">
            <a:extLst>
              <a:ext uri="{FF2B5EF4-FFF2-40B4-BE49-F238E27FC236}">
                <a16:creationId xmlns:a16="http://schemas.microsoft.com/office/drawing/2014/main" id="{B2E83BCC-599C-1A25-CCB2-53D131817599}"/>
              </a:ext>
            </a:extLst>
          </p:cNvPr>
          <p:cNvPicPr>
            <a:picLocks noChangeAspect="1"/>
          </p:cNvPicPr>
          <p:nvPr/>
        </p:nvPicPr>
        <p:blipFill>
          <a:blip r:embed="rId7"/>
          <a:stretch>
            <a:fillRect/>
          </a:stretch>
        </p:blipFill>
        <p:spPr>
          <a:xfrm>
            <a:off x="5387609" y="2761464"/>
            <a:ext cx="3300073" cy="1197742"/>
          </a:xfrm>
          <a:prstGeom prst="rect">
            <a:avLst/>
          </a:prstGeom>
        </p:spPr>
      </p:pic>
      <p:pic>
        <p:nvPicPr>
          <p:cNvPr id="18" name="Picture 17">
            <a:extLst>
              <a:ext uri="{FF2B5EF4-FFF2-40B4-BE49-F238E27FC236}">
                <a16:creationId xmlns:a16="http://schemas.microsoft.com/office/drawing/2014/main" id="{4B9CC254-AA5F-0DFC-82B6-750A8F538247}"/>
              </a:ext>
            </a:extLst>
          </p:cNvPr>
          <p:cNvPicPr>
            <a:picLocks noChangeAspect="1"/>
          </p:cNvPicPr>
          <p:nvPr/>
        </p:nvPicPr>
        <p:blipFill>
          <a:blip r:embed="rId8"/>
          <a:stretch>
            <a:fillRect/>
          </a:stretch>
        </p:blipFill>
        <p:spPr>
          <a:xfrm>
            <a:off x="4277548" y="1177296"/>
            <a:ext cx="1902310" cy="723636"/>
          </a:xfrm>
          <a:prstGeom prst="rect">
            <a:avLst/>
          </a:prstGeom>
        </p:spPr>
      </p:pic>
      <p:pic>
        <p:nvPicPr>
          <p:cNvPr id="20" name="Picture 19">
            <a:extLst>
              <a:ext uri="{FF2B5EF4-FFF2-40B4-BE49-F238E27FC236}">
                <a16:creationId xmlns:a16="http://schemas.microsoft.com/office/drawing/2014/main" id="{0F07CE12-684C-67B5-E10F-C9C2FB5F08EA}"/>
              </a:ext>
            </a:extLst>
          </p:cNvPr>
          <p:cNvPicPr>
            <a:picLocks noChangeAspect="1"/>
          </p:cNvPicPr>
          <p:nvPr/>
        </p:nvPicPr>
        <p:blipFill>
          <a:blip r:embed="rId9"/>
          <a:stretch>
            <a:fillRect/>
          </a:stretch>
        </p:blipFill>
        <p:spPr>
          <a:xfrm>
            <a:off x="6847670" y="924682"/>
            <a:ext cx="1676634" cy="1066949"/>
          </a:xfrm>
          <a:prstGeom prst="rect">
            <a:avLst/>
          </a:prstGeom>
        </p:spPr>
      </p:pic>
      <p:pic>
        <p:nvPicPr>
          <p:cNvPr id="22" name="Picture 21">
            <a:extLst>
              <a:ext uri="{FF2B5EF4-FFF2-40B4-BE49-F238E27FC236}">
                <a16:creationId xmlns:a16="http://schemas.microsoft.com/office/drawing/2014/main" id="{EB672EA4-FA35-87FD-1C46-FC1B7A0B0ECA}"/>
              </a:ext>
            </a:extLst>
          </p:cNvPr>
          <p:cNvPicPr>
            <a:picLocks noChangeAspect="1"/>
          </p:cNvPicPr>
          <p:nvPr/>
        </p:nvPicPr>
        <p:blipFill>
          <a:blip r:embed="rId10"/>
          <a:stretch>
            <a:fillRect/>
          </a:stretch>
        </p:blipFill>
        <p:spPr>
          <a:xfrm>
            <a:off x="7310887" y="2097221"/>
            <a:ext cx="1438476" cy="600159"/>
          </a:xfrm>
          <a:prstGeom prst="rect">
            <a:avLst/>
          </a:prstGeom>
        </p:spPr>
      </p:pic>
      <p:pic>
        <p:nvPicPr>
          <p:cNvPr id="24" name="Picture 23">
            <a:extLst>
              <a:ext uri="{FF2B5EF4-FFF2-40B4-BE49-F238E27FC236}">
                <a16:creationId xmlns:a16="http://schemas.microsoft.com/office/drawing/2014/main" id="{C93BD352-EFBB-E50D-9007-4B184EC64367}"/>
              </a:ext>
            </a:extLst>
          </p:cNvPr>
          <p:cNvPicPr>
            <a:picLocks noChangeAspect="1"/>
          </p:cNvPicPr>
          <p:nvPr/>
        </p:nvPicPr>
        <p:blipFill>
          <a:blip r:embed="rId11"/>
          <a:stretch>
            <a:fillRect/>
          </a:stretch>
        </p:blipFill>
        <p:spPr>
          <a:xfrm>
            <a:off x="3925488" y="2642905"/>
            <a:ext cx="1409897" cy="571580"/>
          </a:xfrm>
          <a:prstGeom prst="rect">
            <a:avLst/>
          </a:prstGeom>
        </p:spPr>
      </p:pic>
      <p:pic>
        <p:nvPicPr>
          <p:cNvPr id="26" name="Picture 25">
            <a:extLst>
              <a:ext uri="{FF2B5EF4-FFF2-40B4-BE49-F238E27FC236}">
                <a16:creationId xmlns:a16="http://schemas.microsoft.com/office/drawing/2014/main" id="{AD66405E-B5CF-45CC-1CED-11359BE29741}"/>
              </a:ext>
            </a:extLst>
          </p:cNvPr>
          <p:cNvPicPr>
            <a:picLocks noChangeAspect="1"/>
          </p:cNvPicPr>
          <p:nvPr/>
        </p:nvPicPr>
        <p:blipFill>
          <a:blip r:embed="rId12"/>
          <a:stretch>
            <a:fillRect/>
          </a:stretch>
        </p:blipFill>
        <p:spPr>
          <a:xfrm>
            <a:off x="5240903" y="2082330"/>
            <a:ext cx="1905266" cy="447737"/>
          </a:xfrm>
          <a:prstGeom prst="rect">
            <a:avLst/>
          </a:prstGeom>
        </p:spPr>
      </p:pic>
      <p:pic>
        <p:nvPicPr>
          <p:cNvPr id="28" name="Picture 27">
            <a:extLst>
              <a:ext uri="{FF2B5EF4-FFF2-40B4-BE49-F238E27FC236}">
                <a16:creationId xmlns:a16="http://schemas.microsoft.com/office/drawing/2014/main" id="{77EC2D46-4E41-B57E-F579-C1ADAB4CB7CD}"/>
              </a:ext>
            </a:extLst>
          </p:cNvPr>
          <p:cNvPicPr>
            <a:picLocks noChangeAspect="1"/>
          </p:cNvPicPr>
          <p:nvPr/>
        </p:nvPicPr>
        <p:blipFill>
          <a:blip r:embed="rId13"/>
          <a:stretch>
            <a:fillRect/>
          </a:stretch>
        </p:blipFill>
        <p:spPr>
          <a:xfrm>
            <a:off x="2989339" y="3120199"/>
            <a:ext cx="1467055" cy="495369"/>
          </a:xfrm>
          <a:prstGeom prst="rect">
            <a:avLst/>
          </a:prstGeom>
        </p:spPr>
      </p:pic>
    </p:spTree>
    <p:extLst>
      <p:ext uri="{BB962C8B-B14F-4D97-AF65-F5344CB8AC3E}">
        <p14:creationId xmlns:p14="http://schemas.microsoft.com/office/powerpoint/2010/main" val="37372192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3F36D536-28C9-9790-5A39-C2A7FB496DE4}"/>
              </a:ext>
            </a:extLst>
          </p:cNvPr>
          <p:cNvSpPr>
            <a:spLocks noGrp="1"/>
          </p:cNvSpPr>
          <p:nvPr>
            <p:ph type="body" sz="quarter" idx="10"/>
          </p:nvPr>
        </p:nvSpPr>
        <p:spPr/>
        <p:txBody>
          <a:bodyPr/>
          <a:lstStyle/>
          <a:p>
            <a:r>
              <a:rPr lang="en-US" dirty="0"/>
              <a:t>Why Security Awareness?</a:t>
            </a:r>
          </a:p>
        </p:txBody>
      </p:sp>
      <p:sp>
        <p:nvSpPr>
          <p:cNvPr id="4" name="Content Placeholder 3">
            <a:extLst>
              <a:ext uri="{FF2B5EF4-FFF2-40B4-BE49-F238E27FC236}">
                <a16:creationId xmlns:a16="http://schemas.microsoft.com/office/drawing/2014/main" id="{4F7C317E-3E7C-844A-5357-264D6D8602CB}"/>
              </a:ext>
            </a:extLst>
          </p:cNvPr>
          <p:cNvSpPr>
            <a:spLocks noGrp="1"/>
          </p:cNvSpPr>
          <p:nvPr>
            <p:ph sz="quarter" idx="11"/>
          </p:nvPr>
        </p:nvSpPr>
        <p:spPr>
          <a:xfrm>
            <a:off x="241005" y="1067250"/>
            <a:ext cx="8406809" cy="381000"/>
          </a:xfrm>
          <a:ln w="28575">
            <a:solidFill>
              <a:srgbClr val="7030A0"/>
            </a:solidFill>
          </a:ln>
        </p:spPr>
        <p:txBody>
          <a:bodyPr/>
          <a:lstStyle/>
          <a:p>
            <a:pPr algn="ctr"/>
            <a:r>
              <a:rPr lang="en-US" sz="1600" b="1" dirty="0"/>
              <a:t>Did you know that </a:t>
            </a:r>
            <a:r>
              <a:rPr lang="en-US" sz="2400" b="1" i="1" dirty="0"/>
              <a:t>91%</a:t>
            </a:r>
            <a:r>
              <a:rPr lang="en-US" sz="1800" b="1" dirty="0"/>
              <a:t> </a:t>
            </a:r>
            <a:r>
              <a:rPr lang="en-US" sz="1600" b="1" dirty="0"/>
              <a:t>of successful data breaches started with a spear phishing attack?</a:t>
            </a:r>
          </a:p>
        </p:txBody>
      </p:sp>
      <p:sp>
        <p:nvSpPr>
          <p:cNvPr id="16" name="Text Placeholder 15">
            <a:extLst>
              <a:ext uri="{FF2B5EF4-FFF2-40B4-BE49-F238E27FC236}">
                <a16:creationId xmlns:a16="http://schemas.microsoft.com/office/drawing/2014/main" id="{5488D68D-BBA4-FFB2-B6E2-FCEC6AE66516}"/>
              </a:ext>
            </a:extLst>
          </p:cNvPr>
          <p:cNvSpPr>
            <a:spLocks noGrp="1"/>
          </p:cNvSpPr>
          <p:nvPr>
            <p:ph type="body" sz="quarter" idx="13"/>
          </p:nvPr>
        </p:nvSpPr>
        <p:spPr>
          <a:xfrm>
            <a:off x="5177476" y="1593965"/>
            <a:ext cx="3737924" cy="3429000"/>
          </a:xfrm>
        </p:spPr>
        <p:txBody>
          <a:bodyPr/>
          <a:lstStyle/>
          <a:p>
            <a:r>
              <a:rPr lang="en-US" sz="1400" dirty="0"/>
              <a:t>What is spear phishing?</a:t>
            </a:r>
          </a:p>
          <a:p>
            <a:pPr marL="628650" lvl="1" indent="-171450">
              <a:buFont typeface="Arial" panose="020B0604020202020204" pitchFamily="34" charset="0"/>
              <a:buChar char="•"/>
            </a:pPr>
            <a:r>
              <a:rPr lang="en-US" sz="1400" dirty="0"/>
              <a:t>Sophisticated impersonation via email or text</a:t>
            </a:r>
          </a:p>
          <a:p>
            <a:pPr marL="1085850" lvl="2" indent="-171450">
              <a:buFont typeface="Arial" panose="020B0604020202020204" pitchFamily="34" charset="0"/>
              <a:buChar char="•"/>
            </a:pPr>
            <a:r>
              <a:rPr lang="en-US" sz="1400" dirty="0"/>
              <a:t>Impersonation from legitimate contacts who have had their accounts hacked.</a:t>
            </a:r>
          </a:p>
          <a:p>
            <a:pPr marL="1085850" lvl="2" indent="-171450">
              <a:buFont typeface="Arial" panose="020B0604020202020204" pitchFamily="34" charset="0"/>
              <a:buChar char="•"/>
            </a:pPr>
            <a:r>
              <a:rPr lang="en-US" sz="1400" dirty="0"/>
              <a:t>How hacked?  </a:t>
            </a:r>
          </a:p>
          <a:p>
            <a:pPr marL="342900"/>
            <a:r>
              <a:rPr lang="en-US" sz="1400" dirty="0"/>
              <a:t>The example phishing email to the left came from a known UMC conference employee including the legitimate email address, signature and conference address.</a:t>
            </a:r>
          </a:p>
        </p:txBody>
      </p:sp>
      <p:pic>
        <p:nvPicPr>
          <p:cNvPr id="14" name="Picture 13">
            <a:extLst>
              <a:ext uri="{FF2B5EF4-FFF2-40B4-BE49-F238E27FC236}">
                <a16:creationId xmlns:a16="http://schemas.microsoft.com/office/drawing/2014/main" id="{7915CF02-B70A-E619-9BD3-331241A838DC}"/>
              </a:ext>
            </a:extLst>
          </p:cNvPr>
          <p:cNvPicPr>
            <a:picLocks noChangeAspect="1"/>
          </p:cNvPicPr>
          <p:nvPr/>
        </p:nvPicPr>
        <p:blipFill rotWithShape="1">
          <a:blip r:embed="rId3"/>
          <a:srcRect/>
          <a:stretch/>
        </p:blipFill>
        <p:spPr>
          <a:xfrm>
            <a:off x="372187" y="1681436"/>
            <a:ext cx="4661702" cy="3380164"/>
          </a:xfrm>
          <a:prstGeom prst="rect">
            <a:avLst/>
          </a:prstGeom>
        </p:spPr>
      </p:pic>
      <p:sp>
        <p:nvSpPr>
          <p:cNvPr id="9" name="Rectangle 8">
            <a:extLst>
              <a:ext uri="{FF2B5EF4-FFF2-40B4-BE49-F238E27FC236}">
                <a16:creationId xmlns:a16="http://schemas.microsoft.com/office/drawing/2014/main" id="{B7EFE1E7-F6BF-5EDF-2D93-C52917D84350}"/>
              </a:ext>
            </a:extLst>
          </p:cNvPr>
          <p:cNvSpPr/>
          <p:nvPr/>
        </p:nvSpPr>
        <p:spPr bwMode="auto">
          <a:xfrm>
            <a:off x="372187" y="1879200"/>
            <a:ext cx="1708613" cy="237600"/>
          </a:xfrm>
          <a:prstGeom prst="rect">
            <a:avLst/>
          </a:prstGeom>
          <a:solidFill>
            <a:schemeClr val="tx1"/>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sz="1400" dirty="0">
              <a:solidFill>
                <a:schemeClr val="bg1"/>
              </a:solidFill>
            </a:endParaRPr>
          </a:p>
        </p:txBody>
      </p:sp>
      <p:sp>
        <p:nvSpPr>
          <p:cNvPr id="10" name="Rectangle 9">
            <a:extLst>
              <a:ext uri="{FF2B5EF4-FFF2-40B4-BE49-F238E27FC236}">
                <a16:creationId xmlns:a16="http://schemas.microsoft.com/office/drawing/2014/main" id="{C59EA8FF-E44F-7C38-D3D1-E4C6980EC8DD}"/>
              </a:ext>
            </a:extLst>
          </p:cNvPr>
          <p:cNvSpPr/>
          <p:nvPr/>
        </p:nvSpPr>
        <p:spPr bwMode="auto">
          <a:xfrm>
            <a:off x="372187" y="4171950"/>
            <a:ext cx="1708613" cy="237600"/>
          </a:xfrm>
          <a:prstGeom prst="rect">
            <a:avLst/>
          </a:prstGeom>
          <a:solidFill>
            <a:schemeClr val="tx1"/>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sz="1400" dirty="0">
              <a:solidFill>
                <a:schemeClr val="bg1"/>
              </a:solidFill>
            </a:endParaRPr>
          </a:p>
        </p:txBody>
      </p:sp>
      <p:sp>
        <p:nvSpPr>
          <p:cNvPr id="11" name="Rectangle 10">
            <a:extLst>
              <a:ext uri="{FF2B5EF4-FFF2-40B4-BE49-F238E27FC236}">
                <a16:creationId xmlns:a16="http://schemas.microsoft.com/office/drawing/2014/main" id="{C8E01FDB-0A4B-2172-0CC5-09681E2A3FE9}"/>
              </a:ext>
            </a:extLst>
          </p:cNvPr>
          <p:cNvSpPr/>
          <p:nvPr/>
        </p:nvSpPr>
        <p:spPr bwMode="auto">
          <a:xfrm>
            <a:off x="372187" y="4409550"/>
            <a:ext cx="311813" cy="83250"/>
          </a:xfrm>
          <a:prstGeom prst="rect">
            <a:avLst/>
          </a:prstGeom>
          <a:solidFill>
            <a:schemeClr val="tx1"/>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13" name="Rectangle 12">
            <a:extLst>
              <a:ext uri="{FF2B5EF4-FFF2-40B4-BE49-F238E27FC236}">
                <a16:creationId xmlns:a16="http://schemas.microsoft.com/office/drawing/2014/main" id="{706953CE-D21D-725D-D21D-987CA6063F1A}"/>
              </a:ext>
            </a:extLst>
          </p:cNvPr>
          <p:cNvSpPr/>
          <p:nvPr/>
        </p:nvSpPr>
        <p:spPr bwMode="auto">
          <a:xfrm>
            <a:off x="372187" y="4581450"/>
            <a:ext cx="1708613" cy="352500"/>
          </a:xfrm>
          <a:prstGeom prst="rect">
            <a:avLst/>
          </a:prstGeom>
          <a:solidFill>
            <a:schemeClr val="tx1"/>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sz="1400" dirty="0">
              <a:solidFill>
                <a:schemeClr val="bg1"/>
              </a:solidFill>
            </a:endParaRPr>
          </a:p>
        </p:txBody>
      </p:sp>
    </p:spTree>
    <p:extLst>
      <p:ext uri="{BB962C8B-B14F-4D97-AF65-F5344CB8AC3E}">
        <p14:creationId xmlns:p14="http://schemas.microsoft.com/office/powerpoint/2010/main" val="28190051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50AE8D-2836-000F-429E-AE6AD3631BF0}"/>
              </a:ext>
            </a:extLst>
          </p:cNvPr>
          <p:cNvPicPr>
            <a:picLocks noChangeAspect="1"/>
          </p:cNvPicPr>
          <p:nvPr/>
        </p:nvPicPr>
        <p:blipFill>
          <a:blip r:embed="rId3"/>
          <a:stretch>
            <a:fillRect/>
          </a:stretch>
        </p:blipFill>
        <p:spPr>
          <a:xfrm>
            <a:off x="644280" y="1434952"/>
            <a:ext cx="2731192" cy="3498998"/>
          </a:xfrm>
          <a:prstGeom prst="rect">
            <a:avLst/>
          </a:prstGeom>
        </p:spPr>
      </p:pic>
      <p:sp>
        <p:nvSpPr>
          <p:cNvPr id="27" name="Text Placeholder 26">
            <a:extLst>
              <a:ext uri="{FF2B5EF4-FFF2-40B4-BE49-F238E27FC236}">
                <a16:creationId xmlns:a16="http://schemas.microsoft.com/office/drawing/2014/main" id="{3F36D536-28C9-9790-5A39-C2A7FB496DE4}"/>
              </a:ext>
            </a:extLst>
          </p:cNvPr>
          <p:cNvSpPr>
            <a:spLocks noGrp="1"/>
          </p:cNvSpPr>
          <p:nvPr>
            <p:ph type="body" sz="quarter" idx="10"/>
          </p:nvPr>
        </p:nvSpPr>
        <p:spPr/>
        <p:txBody>
          <a:bodyPr/>
          <a:lstStyle/>
          <a:p>
            <a:r>
              <a:rPr lang="en-US" dirty="0"/>
              <a:t>A Couple More Examples</a:t>
            </a:r>
          </a:p>
        </p:txBody>
      </p:sp>
      <p:sp>
        <p:nvSpPr>
          <p:cNvPr id="19" name="TextBox 18">
            <a:extLst>
              <a:ext uri="{FF2B5EF4-FFF2-40B4-BE49-F238E27FC236}">
                <a16:creationId xmlns:a16="http://schemas.microsoft.com/office/drawing/2014/main" id="{66A47A47-CF1F-0E35-9A39-BA983C33C1A5}"/>
              </a:ext>
            </a:extLst>
          </p:cNvPr>
          <p:cNvSpPr txBox="1"/>
          <p:nvPr/>
        </p:nvSpPr>
        <p:spPr>
          <a:xfrm>
            <a:off x="588335" y="1006549"/>
            <a:ext cx="2787137" cy="369332"/>
          </a:xfrm>
          <a:prstGeom prst="rect">
            <a:avLst/>
          </a:prstGeom>
          <a:noFill/>
        </p:spPr>
        <p:txBody>
          <a:bodyPr wrap="square" rtlCol="0">
            <a:spAutoFit/>
          </a:bodyPr>
          <a:lstStyle/>
          <a:p>
            <a:pPr algn="ctr"/>
            <a:r>
              <a:rPr lang="en-US" dirty="0"/>
              <a:t>Expecting this file?</a:t>
            </a:r>
          </a:p>
        </p:txBody>
      </p:sp>
      <p:sp>
        <p:nvSpPr>
          <p:cNvPr id="20" name="TextBox 19">
            <a:extLst>
              <a:ext uri="{FF2B5EF4-FFF2-40B4-BE49-F238E27FC236}">
                <a16:creationId xmlns:a16="http://schemas.microsoft.com/office/drawing/2014/main" id="{32408491-D6C2-3661-9149-E734CBB9CA2F}"/>
              </a:ext>
            </a:extLst>
          </p:cNvPr>
          <p:cNvSpPr txBox="1"/>
          <p:nvPr/>
        </p:nvSpPr>
        <p:spPr>
          <a:xfrm>
            <a:off x="4756663" y="1006549"/>
            <a:ext cx="2787137" cy="369332"/>
          </a:xfrm>
          <a:prstGeom prst="rect">
            <a:avLst/>
          </a:prstGeom>
          <a:noFill/>
        </p:spPr>
        <p:txBody>
          <a:bodyPr wrap="square" rtlCol="0">
            <a:spAutoFit/>
          </a:bodyPr>
          <a:lstStyle/>
          <a:p>
            <a:pPr algn="ctr"/>
            <a:r>
              <a:rPr lang="en-US" dirty="0"/>
              <a:t>Copycat email domain?</a:t>
            </a:r>
          </a:p>
        </p:txBody>
      </p:sp>
      <p:sp>
        <p:nvSpPr>
          <p:cNvPr id="21" name="TextBox 20">
            <a:extLst>
              <a:ext uri="{FF2B5EF4-FFF2-40B4-BE49-F238E27FC236}">
                <a16:creationId xmlns:a16="http://schemas.microsoft.com/office/drawing/2014/main" id="{371E6DC2-7BCE-373D-604D-02D407279963}"/>
              </a:ext>
            </a:extLst>
          </p:cNvPr>
          <p:cNvSpPr txBox="1"/>
          <p:nvPr/>
        </p:nvSpPr>
        <p:spPr>
          <a:xfrm>
            <a:off x="4578178" y="2218379"/>
            <a:ext cx="3312042" cy="369332"/>
          </a:xfrm>
          <a:prstGeom prst="rect">
            <a:avLst/>
          </a:prstGeom>
          <a:noFill/>
        </p:spPr>
        <p:txBody>
          <a:bodyPr wrap="square" rtlCol="0">
            <a:spAutoFit/>
          </a:bodyPr>
          <a:lstStyle/>
          <a:p>
            <a:r>
              <a:rPr lang="en-US" dirty="0">
                <a:solidFill>
                  <a:srgbClr val="00B050"/>
                </a:solidFill>
              </a:rPr>
              <a:t>office@rebeka</a:t>
            </a:r>
            <a:r>
              <a:rPr lang="en-US" b="1" i="1" u="sng" dirty="0">
                <a:solidFill>
                  <a:srgbClr val="00B050"/>
                </a:solidFill>
              </a:rPr>
              <a:t>h</a:t>
            </a:r>
            <a:r>
              <a:rPr lang="en-US" dirty="0">
                <a:solidFill>
                  <a:srgbClr val="00B050"/>
                </a:solidFill>
              </a:rPr>
              <a:t>simonpeter.com</a:t>
            </a:r>
          </a:p>
        </p:txBody>
      </p:sp>
      <p:sp>
        <p:nvSpPr>
          <p:cNvPr id="22" name="TextBox 21">
            <a:extLst>
              <a:ext uri="{FF2B5EF4-FFF2-40B4-BE49-F238E27FC236}">
                <a16:creationId xmlns:a16="http://schemas.microsoft.com/office/drawing/2014/main" id="{27A5D7CD-7519-82C1-0B8F-B91DA6B56A57}"/>
              </a:ext>
            </a:extLst>
          </p:cNvPr>
          <p:cNvSpPr txBox="1"/>
          <p:nvPr/>
        </p:nvSpPr>
        <p:spPr>
          <a:xfrm>
            <a:off x="4688958" y="3184451"/>
            <a:ext cx="3312042" cy="369332"/>
          </a:xfrm>
          <a:prstGeom prst="rect">
            <a:avLst/>
          </a:prstGeom>
          <a:noFill/>
        </p:spPr>
        <p:txBody>
          <a:bodyPr wrap="square" rtlCol="0">
            <a:spAutoFit/>
          </a:bodyPr>
          <a:lstStyle/>
          <a:p>
            <a:r>
              <a:rPr lang="en-US" dirty="0">
                <a:solidFill>
                  <a:srgbClr val="C00000"/>
                </a:solidFill>
              </a:rPr>
              <a:t>office@rebekasimonpeter.com</a:t>
            </a:r>
          </a:p>
        </p:txBody>
      </p:sp>
    </p:spTree>
    <p:extLst>
      <p:ext uri="{BB962C8B-B14F-4D97-AF65-F5344CB8AC3E}">
        <p14:creationId xmlns:p14="http://schemas.microsoft.com/office/powerpoint/2010/main" val="21003949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3F36D536-28C9-9790-5A39-C2A7FB496DE4}"/>
              </a:ext>
            </a:extLst>
          </p:cNvPr>
          <p:cNvSpPr>
            <a:spLocks noGrp="1"/>
          </p:cNvSpPr>
          <p:nvPr>
            <p:ph type="body" sz="quarter" idx="10"/>
          </p:nvPr>
        </p:nvSpPr>
        <p:spPr/>
        <p:txBody>
          <a:bodyPr/>
          <a:lstStyle/>
          <a:p>
            <a:r>
              <a:rPr lang="en-US" dirty="0"/>
              <a:t>Free Resources</a:t>
            </a:r>
          </a:p>
        </p:txBody>
      </p:sp>
      <p:sp>
        <p:nvSpPr>
          <p:cNvPr id="11" name="Content Placeholder 10">
            <a:extLst>
              <a:ext uri="{FF2B5EF4-FFF2-40B4-BE49-F238E27FC236}">
                <a16:creationId xmlns:a16="http://schemas.microsoft.com/office/drawing/2014/main" id="{ABD18FF9-602D-D290-1D73-74C975D25AF0}"/>
              </a:ext>
            </a:extLst>
          </p:cNvPr>
          <p:cNvSpPr>
            <a:spLocks noGrp="1"/>
          </p:cNvSpPr>
          <p:nvPr>
            <p:ph sz="quarter" idx="11"/>
          </p:nvPr>
        </p:nvSpPr>
        <p:spPr/>
        <p:txBody>
          <a:bodyPr/>
          <a:lstStyle/>
          <a:p>
            <a:r>
              <a:rPr lang="en-US" sz="1800" b="1" dirty="0"/>
              <a:t>Phishing Alert Button</a:t>
            </a:r>
          </a:p>
        </p:txBody>
      </p:sp>
      <p:sp>
        <p:nvSpPr>
          <p:cNvPr id="16" name="Text Placeholder 15">
            <a:extLst>
              <a:ext uri="{FF2B5EF4-FFF2-40B4-BE49-F238E27FC236}">
                <a16:creationId xmlns:a16="http://schemas.microsoft.com/office/drawing/2014/main" id="{C3D8CA9A-04B9-3879-2BEA-2B68EAC69622}"/>
              </a:ext>
            </a:extLst>
          </p:cNvPr>
          <p:cNvSpPr>
            <a:spLocks noGrp="1"/>
          </p:cNvSpPr>
          <p:nvPr>
            <p:ph type="body" sz="quarter" idx="12"/>
          </p:nvPr>
        </p:nvSpPr>
        <p:spPr>
          <a:xfrm>
            <a:off x="228600" y="1380043"/>
            <a:ext cx="4267200" cy="3429000"/>
          </a:xfrm>
        </p:spPr>
        <p:txBody>
          <a:bodyPr/>
          <a:lstStyle/>
          <a:p>
            <a:pPr marL="0" indent="0">
              <a:buNone/>
            </a:pPr>
            <a:r>
              <a:rPr lang="en-US" sz="2400" dirty="0"/>
              <a:t>PC</a:t>
            </a:r>
          </a:p>
        </p:txBody>
      </p:sp>
      <p:sp>
        <p:nvSpPr>
          <p:cNvPr id="12" name="Text Placeholder 11">
            <a:extLst>
              <a:ext uri="{FF2B5EF4-FFF2-40B4-BE49-F238E27FC236}">
                <a16:creationId xmlns:a16="http://schemas.microsoft.com/office/drawing/2014/main" id="{9BF3A707-19D8-1832-1D25-D3FFC49D1265}"/>
              </a:ext>
            </a:extLst>
          </p:cNvPr>
          <p:cNvSpPr>
            <a:spLocks noGrp="1"/>
          </p:cNvSpPr>
          <p:nvPr>
            <p:ph type="body" sz="quarter" idx="13"/>
          </p:nvPr>
        </p:nvSpPr>
        <p:spPr>
          <a:xfrm>
            <a:off x="4648200" y="1380043"/>
            <a:ext cx="4267200" cy="3429000"/>
          </a:xfrm>
        </p:spPr>
        <p:txBody>
          <a:bodyPr/>
          <a:lstStyle/>
          <a:p>
            <a:pPr marL="0" indent="0">
              <a:buNone/>
            </a:pPr>
            <a:r>
              <a:rPr lang="en-US" sz="2400" dirty="0"/>
              <a:t>Mac</a:t>
            </a:r>
          </a:p>
        </p:txBody>
      </p:sp>
      <p:pic>
        <p:nvPicPr>
          <p:cNvPr id="3" name="Picture 2">
            <a:extLst>
              <a:ext uri="{FF2B5EF4-FFF2-40B4-BE49-F238E27FC236}">
                <a16:creationId xmlns:a16="http://schemas.microsoft.com/office/drawing/2014/main" id="{BD39A332-D859-6407-1640-F63937C2B3E7}"/>
              </a:ext>
            </a:extLst>
          </p:cNvPr>
          <p:cNvPicPr>
            <a:picLocks noChangeAspect="1"/>
          </p:cNvPicPr>
          <p:nvPr/>
        </p:nvPicPr>
        <p:blipFill>
          <a:blip r:embed="rId3"/>
          <a:stretch>
            <a:fillRect/>
          </a:stretch>
        </p:blipFill>
        <p:spPr>
          <a:xfrm>
            <a:off x="6146641" y="307947"/>
            <a:ext cx="1397159" cy="489006"/>
          </a:xfrm>
          <a:prstGeom prst="rect">
            <a:avLst/>
          </a:prstGeom>
        </p:spPr>
      </p:pic>
      <p:pic>
        <p:nvPicPr>
          <p:cNvPr id="9" name="Picture 2" descr="Graphical user interface, application, Word&#10;&#10;Description automatically generated">
            <a:extLst>
              <a:ext uri="{FF2B5EF4-FFF2-40B4-BE49-F238E27FC236}">
                <a16:creationId xmlns:a16="http://schemas.microsoft.com/office/drawing/2014/main" id="{716EDF83-58AB-6AB8-5033-6F671BA942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692" y="2258957"/>
            <a:ext cx="4089015" cy="157139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A screenshot of a computer&#10;&#10;Description automatically generated">
            <a:extLst>
              <a:ext uri="{FF2B5EF4-FFF2-40B4-BE49-F238E27FC236}">
                <a16:creationId xmlns:a16="http://schemas.microsoft.com/office/drawing/2014/main" id="{27D9D9A2-FDA4-C046-29F1-9419ED113E2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3288"/>
          <a:stretch/>
        </p:blipFill>
        <p:spPr bwMode="auto">
          <a:xfrm>
            <a:off x="4606977" y="2258957"/>
            <a:ext cx="4383160" cy="132330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5FB6AFB-D9B3-FB0B-3C74-7ED1EDC8C00F}"/>
              </a:ext>
            </a:extLst>
          </p:cNvPr>
          <p:cNvSpPr txBox="1"/>
          <p:nvPr/>
        </p:nvSpPr>
        <p:spPr>
          <a:xfrm>
            <a:off x="488877" y="4010620"/>
            <a:ext cx="7809876" cy="923330"/>
          </a:xfrm>
          <a:prstGeom prst="rect">
            <a:avLst/>
          </a:prstGeom>
          <a:noFill/>
        </p:spPr>
        <p:txBody>
          <a:bodyPr wrap="square">
            <a:spAutoFit/>
          </a:bodyPr>
          <a:lstStyle/>
          <a:p>
            <a:r>
              <a:rPr lang="en-US" b="1" i="0" dirty="0">
                <a:solidFill>
                  <a:srgbClr val="1D2127"/>
                </a:solidFill>
                <a:effectLst/>
                <a:latin typeface="Open Sans" panose="020B0606030504020204" pitchFamily="34" charset="0"/>
              </a:rPr>
              <a:t>Note: </a:t>
            </a:r>
            <a:r>
              <a:rPr lang="en-US" b="0" i="0" dirty="0">
                <a:solidFill>
                  <a:srgbClr val="1D2127"/>
                </a:solidFill>
                <a:effectLst/>
                <a:latin typeface="Open Sans" panose="020B0606030504020204" pitchFamily="34" charset="0"/>
              </a:rPr>
              <a:t>The Phish Alert Button supports Outlook 2010, 2013, 2016 &amp; Outlook for Microsoft 365, Exchange 2013 &amp; 2016, Chrome 54 and later (Linux, OS X and Windows) and </a:t>
            </a:r>
            <a:r>
              <a:rPr lang="en-US" b="0" i="0" dirty="0">
                <a:solidFill>
                  <a:srgbClr val="00B0F0"/>
                </a:solidFill>
                <a:effectLst/>
                <a:latin typeface="Open Sans" panose="020B0606030504020204" pitchFamily="34" charset="0"/>
              </a:rPr>
              <a:t>Outlook Mobile</a:t>
            </a:r>
            <a:r>
              <a:rPr lang="en-US" b="0" i="0" dirty="0">
                <a:solidFill>
                  <a:srgbClr val="1D2127"/>
                </a:solidFill>
                <a:effectLst/>
                <a:latin typeface="Open Sans" panose="020B0606030504020204" pitchFamily="34" charset="0"/>
              </a:rPr>
              <a:t>!</a:t>
            </a:r>
            <a:endParaRPr lang="en-US" dirty="0"/>
          </a:p>
        </p:txBody>
      </p:sp>
    </p:spTree>
    <p:extLst>
      <p:ext uri="{BB962C8B-B14F-4D97-AF65-F5344CB8AC3E}">
        <p14:creationId xmlns:p14="http://schemas.microsoft.com/office/powerpoint/2010/main" val="14642084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3F36D536-28C9-9790-5A39-C2A7FB496DE4}"/>
              </a:ext>
            </a:extLst>
          </p:cNvPr>
          <p:cNvSpPr>
            <a:spLocks noGrp="1"/>
          </p:cNvSpPr>
          <p:nvPr>
            <p:ph type="body" sz="quarter" idx="10"/>
          </p:nvPr>
        </p:nvSpPr>
        <p:spPr/>
        <p:txBody>
          <a:bodyPr/>
          <a:lstStyle/>
          <a:p>
            <a:r>
              <a:rPr lang="en-US" dirty="0"/>
              <a:t>Free Resources</a:t>
            </a:r>
          </a:p>
        </p:txBody>
      </p:sp>
      <p:pic>
        <p:nvPicPr>
          <p:cNvPr id="3" name="Picture 2">
            <a:extLst>
              <a:ext uri="{FF2B5EF4-FFF2-40B4-BE49-F238E27FC236}">
                <a16:creationId xmlns:a16="http://schemas.microsoft.com/office/drawing/2014/main" id="{BD39A332-D859-6407-1640-F63937C2B3E7}"/>
              </a:ext>
            </a:extLst>
          </p:cNvPr>
          <p:cNvPicPr>
            <a:picLocks noChangeAspect="1"/>
          </p:cNvPicPr>
          <p:nvPr/>
        </p:nvPicPr>
        <p:blipFill>
          <a:blip r:embed="rId3"/>
          <a:stretch>
            <a:fillRect/>
          </a:stretch>
        </p:blipFill>
        <p:spPr>
          <a:xfrm>
            <a:off x="6146641" y="307947"/>
            <a:ext cx="1397159" cy="489006"/>
          </a:xfrm>
          <a:prstGeom prst="rect">
            <a:avLst/>
          </a:prstGeom>
        </p:spPr>
      </p:pic>
      <p:sp>
        <p:nvSpPr>
          <p:cNvPr id="16" name="Text Placeholder 15">
            <a:extLst>
              <a:ext uri="{FF2B5EF4-FFF2-40B4-BE49-F238E27FC236}">
                <a16:creationId xmlns:a16="http://schemas.microsoft.com/office/drawing/2014/main" id="{C3D8CA9A-04B9-3879-2BEA-2B68EAC69622}"/>
              </a:ext>
            </a:extLst>
          </p:cNvPr>
          <p:cNvSpPr>
            <a:spLocks noGrp="1"/>
          </p:cNvSpPr>
          <p:nvPr>
            <p:ph type="body" sz="quarter" idx="12"/>
          </p:nvPr>
        </p:nvSpPr>
        <p:spPr>
          <a:xfrm>
            <a:off x="228599" y="1218281"/>
            <a:ext cx="7561521" cy="3429000"/>
          </a:xfrm>
        </p:spPr>
        <p:txBody>
          <a:bodyPr/>
          <a:lstStyle/>
          <a:p>
            <a:r>
              <a:rPr lang="en-US" sz="2400" dirty="0"/>
              <a:t>GCFA.org Website Treasurers Resources - </a:t>
            </a:r>
            <a:r>
              <a:rPr lang="en-US" sz="2400" dirty="0">
                <a:hlinkClick r:id="rId4"/>
              </a:rPr>
              <a:t>Forms | GCFA</a:t>
            </a:r>
            <a:endParaRPr lang="en-US" sz="2400" dirty="0"/>
          </a:p>
          <a:p>
            <a:pPr lvl="1"/>
            <a:r>
              <a:rPr lang="en-US" sz="2400" dirty="0">
                <a:hlinkClick r:id="rId5"/>
              </a:rPr>
              <a:t>Digging Deep: An Actionable IT Assessment Tool (gcfa.org)</a:t>
            </a:r>
            <a:endParaRPr lang="en-US" sz="2400" dirty="0"/>
          </a:p>
          <a:p>
            <a:pPr lvl="1"/>
            <a:r>
              <a:rPr lang="en-US" sz="2400" dirty="0">
                <a:hlinkClick r:id="rId6"/>
              </a:rPr>
              <a:t>7 STEPS TO MINIMIZE EXPOSURE OF YOUR MINISTRY’S SENSITIVE DIGITAL ASSETS (gcfa.org)</a:t>
            </a:r>
            <a:endParaRPr lang="en-US" sz="2400" dirty="0"/>
          </a:p>
          <a:p>
            <a:pPr lvl="1"/>
            <a:r>
              <a:rPr lang="en-US" sz="2400" dirty="0">
                <a:hlinkClick r:id="rId7"/>
              </a:rPr>
              <a:t>Cyber Security Awareness Month - October</a:t>
            </a:r>
            <a:endParaRPr lang="en-US" sz="2400" dirty="0"/>
          </a:p>
          <a:p>
            <a:r>
              <a:rPr lang="en-US" sz="2400" dirty="0">
                <a:hlinkClick r:id="rId8"/>
              </a:rPr>
              <a:t>Free Cybersecurity Tools | KnowBe4</a:t>
            </a:r>
            <a:endParaRPr lang="en-US" sz="2400" dirty="0"/>
          </a:p>
          <a:p>
            <a:pPr marL="0" indent="0">
              <a:buNone/>
            </a:pPr>
            <a:endParaRPr lang="en-US" sz="2400" dirty="0"/>
          </a:p>
        </p:txBody>
      </p:sp>
    </p:spTree>
    <p:extLst>
      <p:ext uri="{BB962C8B-B14F-4D97-AF65-F5344CB8AC3E}">
        <p14:creationId xmlns:p14="http://schemas.microsoft.com/office/powerpoint/2010/main" val="37654936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3F36D536-28C9-9790-5A39-C2A7FB496DE4}"/>
              </a:ext>
            </a:extLst>
          </p:cNvPr>
          <p:cNvSpPr>
            <a:spLocks noGrp="1"/>
          </p:cNvSpPr>
          <p:nvPr>
            <p:ph type="body" sz="quarter" idx="10"/>
          </p:nvPr>
        </p:nvSpPr>
        <p:spPr/>
        <p:txBody>
          <a:bodyPr/>
          <a:lstStyle/>
          <a:p>
            <a:r>
              <a:rPr lang="en-US" dirty="0"/>
              <a:t>Resources</a:t>
            </a:r>
          </a:p>
        </p:txBody>
      </p:sp>
      <p:sp>
        <p:nvSpPr>
          <p:cNvPr id="16" name="Text Placeholder 15">
            <a:extLst>
              <a:ext uri="{FF2B5EF4-FFF2-40B4-BE49-F238E27FC236}">
                <a16:creationId xmlns:a16="http://schemas.microsoft.com/office/drawing/2014/main" id="{C3D8CA9A-04B9-3879-2BEA-2B68EAC69622}"/>
              </a:ext>
            </a:extLst>
          </p:cNvPr>
          <p:cNvSpPr>
            <a:spLocks noGrp="1"/>
          </p:cNvSpPr>
          <p:nvPr>
            <p:ph type="body" sz="quarter" idx="12"/>
          </p:nvPr>
        </p:nvSpPr>
        <p:spPr>
          <a:xfrm>
            <a:off x="152400" y="993747"/>
            <a:ext cx="4267200" cy="3429000"/>
          </a:xfrm>
        </p:spPr>
        <p:txBody>
          <a:bodyPr/>
          <a:lstStyle/>
          <a:p>
            <a:r>
              <a:rPr lang="en-US" sz="2400" dirty="0"/>
              <a:t>Training Campaigns</a:t>
            </a:r>
          </a:p>
        </p:txBody>
      </p:sp>
      <p:sp>
        <p:nvSpPr>
          <p:cNvPr id="6" name="Text Placeholder 5">
            <a:extLst>
              <a:ext uri="{FF2B5EF4-FFF2-40B4-BE49-F238E27FC236}">
                <a16:creationId xmlns:a16="http://schemas.microsoft.com/office/drawing/2014/main" id="{9C8F5BD4-7818-521D-2BD8-E69578C2E441}"/>
              </a:ext>
            </a:extLst>
          </p:cNvPr>
          <p:cNvSpPr>
            <a:spLocks noGrp="1"/>
          </p:cNvSpPr>
          <p:nvPr>
            <p:ph type="body" sz="quarter" idx="13"/>
          </p:nvPr>
        </p:nvSpPr>
        <p:spPr>
          <a:xfrm>
            <a:off x="4572000" y="993747"/>
            <a:ext cx="4267200" cy="3429000"/>
          </a:xfrm>
        </p:spPr>
        <p:txBody>
          <a:bodyPr/>
          <a:lstStyle/>
          <a:p>
            <a:r>
              <a:rPr lang="en-US" sz="2400" dirty="0"/>
              <a:t>Simulation</a:t>
            </a:r>
            <a:endParaRPr lang="en-US" sz="1200" dirty="0"/>
          </a:p>
          <a:p>
            <a:endParaRPr lang="en-US" dirty="0"/>
          </a:p>
        </p:txBody>
      </p:sp>
      <p:pic>
        <p:nvPicPr>
          <p:cNvPr id="3" name="Picture 2">
            <a:extLst>
              <a:ext uri="{FF2B5EF4-FFF2-40B4-BE49-F238E27FC236}">
                <a16:creationId xmlns:a16="http://schemas.microsoft.com/office/drawing/2014/main" id="{BD39A332-D859-6407-1640-F63937C2B3E7}"/>
              </a:ext>
            </a:extLst>
          </p:cNvPr>
          <p:cNvPicPr>
            <a:picLocks noChangeAspect="1"/>
          </p:cNvPicPr>
          <p:nvPr/>
        </p:nvPicPr>
        <p:blipFill>
          <a:blip r:embed="rId3"/>
          <a:stretch>
            <a:fillRect/>
          </a:stretch>
        </p:blipFill>
        <p:spPr>
          <a:xfrm>
            <a:off x="6146641" y="307947"/>
            <a:ext cx="1397159" cy="489006"/>
          </a:xfrm>
          <a:prstGeom prst="rect">
            <a:avLst/>
          </a:prstGeom>
        </p:spPr>
      </p:pic>
      <p:pic>
        <p:nvPicPr>
          <p:cNvPr id="2" name="Picture 1">
            <a:extLst>
              <a:ext uri="{FF2B5EF4-FFF2-40B4-BE49-F238E27FC236}">
                <a16:creationId xmlns:a16="http://schemas.microsoft.com/office/drawing/2014/main" id="{DFFDCF82-E5BE-AB81-FA60-9B607F6451BA}"/>
              </a:ext>
            </a:extLst>
          </p:cNvPr>
          <p:cNvPicPr>
            <a:picLocks noChangeAspect="1"/>
          </p:cNvPicPr>
          <p:nvPr/>
        </p:nvPicPr>
        <p:blipFill>
          <a:blip r:embed="rId4"/>
          <a:stretch>
            <a:fillRect/>
          </a:stretch>
        </p:blipFill>
        <p:spPr>
          <a:xfrm>
            <a:off x="304799" y="1772980"/>
            <a:ext cx="3923663" cy="2116968"/>
          </a:xfrm>
          <a:prstGeom prst="rect">
            <a:avLst/>
          </a:prstGeom>
          <a:ln>
            <a:solidFill>
              <a:schemeClr val="tx1"/>
            </a:solidFill>
          </a:ln>
        </p:spPr>
      </p:pic>
      <p:pic>
        <p:nvPicPr>
          <p:cNvPr id="5" name="Picture 4">
            <a:extLst>
              <a:ext uri="{FF2B5EF4-FFF2-40B4-BE49-F238E27FC236}">
                <a16:creationId xmlns:a16="http://schemas.microsoft.com/office/drawing/2014/main" id="{F3BD0FE9-CC2F-3745-BAEF-379F9C074A97}"/>
              </a:ext>
            </a:extLst>
          </p:cNvPr>
          <p:cNvPicPr>
            <a:picLocks noChangeAspect="1"/>
          </p:cNvPicPr>
          <p:nvPr/>
        </p:nvPicPr>
        <p:blipFill>
          <a:blip r:embed="rId5"/>
          <a:stretch>
            <a:fillRect/>
          </a:stretch>
        </p:blipFill>
        <p:spPr>
          <a:xfrm>
            <a:off x="4419600" y="1708876"/>
            <a:ext cx="4075882" cy="3225074"/>
          </a:xfrm>
          <a:prstGeom prst="rect">
            <a:avLst/>
          </a:prstGeom>
        </p:spPr>
      </p:pic>
    </p:spTree>
    <p:extLst>
      <p:ext uri="{BB962C8B-B14F-4D97-AF65-F5344CB8AC3E}">
        <p14:creationId xmlns:p14="http://schemas.microsoft.com/office/powerpoint/2010/main" val="16236224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4D01737-5FF9-F04D-DAD2-869EEB6816CD}"/>
              </a:ext>
            </a:extLst>
          </p:cNvPr>
          <p:cNvSpPr>
            <a:spLocks noGrp="1"/>
          </p:cNvSpPr>
          <p:nvPr>
            <p:ph type="title"/>
          </p:nvPr>
        </p:nvSpPr>
        <p:spPr>
          <a:xfrm>
            <a:off x="628650" y="273844"/>
            <a:ext cx="7886700" cy="994172"/>
          </a:xfrm>
        </p:spPr>
        <p:txBody>
          <a:bodyPr>
            <a:normAutofit/>
          </a:bodyPr>
          <a:lstStyle/>
          <a:p>
            <a:r>
              <a:rPr lang="en-US" dirty="0"/>
              <a:t>Summary</a:t>
            </a:r>
          </a:p>
        </p:txBody>
      </p:sp>
      <p:pic>
        <p:nvPicPr>
          <p:cNvPr id="11" name="Content Placeholder 10" descr="Shield Tick outline">
            <a:extLst>
              <a:ext uri="{FF2B5EF4-FFF2-40B4-BE49-F238E27FC236}">
                <a16:creationId xmlns:a16="http://schemas.microsoft.com/office/drawing/2014/main" id="{69190B8B-C3D1-262D-3382-25DCFFABADB5}"/>
              </a:ext>
            </a:extLst>
          </p:cNvPr>
          <p:cNvPicPr>
            <a:picLocks noGrp="1" noChangeAspect="1"/>
          </p:cNvPicPr>
          <p:nvPr>
            <p:ph sz="half"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9998" y="1369219"/>
            <a:ext cx="3263504" cy="3263504"/>
          </a:xfrm>
        </p:spPr>
      </p:pic>
      <p:sp>
        <p:nvSpPr>
          <p:cNvPr id="8" name="Text Placeholder 7">
            <a:extLst>
              <a:ext uri="{FF2B5EF4-FFF2-40B4-BE49-F238E27FC236}">
                <a16:creationId xmlns:a16="http://schemas.microsoft.com/office/drawing/2014/main" id="{2A86EF85-1827-62C2-3946-E8F63D4D8E57}"/>
              </a:ext>
            </a:extLst>
          </p:cNvPr>
          <p:cNvSpPr>
            <a:spLocks noGrp="1"/>
          </p:cNvSpPr>
          <p:nvPr>
            <p:ph sz="half" idx="2"/>
          </p:nvPr>
        </p:nvSpPr>
        <p:spPr>
          <a:xfrm>
            <a:off x="4629150" y="1369219"/>
            <a:ext cx="3886200" cy="3263504"/>
          </a:xfrm>
        </p:spPr>
        <p:txBody>
          <a:bodyPr>
            <a:normAutofit/>
          </a:bodyPr>
          <a:lstStyle/>
          <a:p>
            <a:pPr>
              <a:lnSpc>
                <a:spcPct val="90000"/>
              </a:lnSpc>
            </a:pPr>
            <a:r>
              <a:rPr lang="en-US" sz="2700"/>
              <a:t>Protect equipment</a:t>
            </a:r>
          </a:p>
          <a:p>
            <a:pPr>
              <a:lnSpc>
                <a:spcPct val="90000"/>
              </a:lnSpc>
            </a:pPr>
            <a:r>
              <a:rPr lang="en-US" sz="2700"/>
              <a:t>Protect areas</a:t>
            </a:r>
          </a:p>
          <a:p>
            <a:pPr>
              <a:lnSpc>
                <a:spcPct val="90000"/>
              </a:lnSpc>
            </a:pPr>
            <a:r>
              <a:rPr lang="en-US" sz="2700"/>
              <a:t>Protect passwords</a:t>
            </a:r>
          </a:p>
          <a:p>
            <a:pPr>
              <a:lnSpc>
                <a:spcPct val="90000"/>
              </a:lnSpc>
            </a:pPr>
            <a:r>
              <a:rPr lang="en-US" sz="2700"/>
              <a:t>Protect files</a:t>
            </a:r>
          </a:p>
          <a:p>
            <a:pPr>
              <a:lnSpc>
                <a:spcPct val="90000"/>
              </a:lnSpc>
            </a:pPr>
            <a:r>
              <a:rPr lang="en-US" sz="2700"/>
              <a:t>Back up data</a:t>
            </a:r>
          </a:p>
          <a:p>
            <a:pPr>
              <a:lnSpc>
                <a:spcPct val="90000"/>
              </a:lnSpc>
            </a:pPr>
            <a:r>
              <a:rPr lang="en-US" sz="2700"/>
              <a:t>Report security violations</a:t>
            </a:r>
          </a:p>
        </p:txBody>
      </p:sp>
    </p:spTree>
    <p:extLst>
      <p:ext uri="{BB962C8B-B14F-4D97-AF65-F5344CB8AC3E}">
        <p14:creationId xmlns:p14="http://schemas.microsoft.com/office/powerpoint/2010/main" val="30485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Programming data on computer monitor">
            <a:extLst>
              <a:ext uri="{FF2B5EF4-FFF2-40B4-BE49-F238E27FC236}">
                <a16:creationId xmlns:a16="http://schemas.microsoft.com/office/drawing/2014/main" id="{E9A898DD-348A-3870-5AAB-CD7F15757838}"/>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8676" r="8676"/>
          <a:stretch>
            <a:fillRect/>
          </a:stretch>
        </p:blipFill>
        <p:spPr/>
      </p:pic>
      <p:sp>
        <p:nvSpPr>
          <p:cNvPr id="5" name="Text Placeholder 4">
            <a:extLst>
              <a:ext uri="{FF2B5EF4-FFF2-40B4-BE49-F238E27FC236}">
                <a16:creationId xmlns:a16="http://schemas.microsoft.com/office/drawing/2014/main" id="{15513489-990D-9665-69A0-46F3D260F0C0}"/>
              </a:ext>
            </a:extLst>
          </p:cNvPr>
          <p:cNvSpPr>
            <a:spLocks noGrp="1"/>
          </p:cNvSpPr>
          <p:nvPr>
            <p:ph type="body" sz="half" idx="2"/>
          </p:nvPr>
        </p:nvSpPr>
        <p:spPr>
          <a:xfrm>
            <a:off x="775637" y="4857750"/>
            <a:ext cx="8368363" cy="173255"/>
          </a:xfrm>
        </p:spPr>
        <p:txBody>
          <a:bodyPr/>
          <a:lstStyle/>
          <a:p>
            <a:r>
              <a:rPr lang="en-CA" sz="1400" dirty="0"/>
              <a:t>We ALL must protect UMC from data loss due to misuse, disclosure, fraud or destruction</a:t>
            </a:r>
          </a:p>
        </p:txBody>
      </p:sp>
      <p:sp>
        <p:nvSpPr>
          <p:cNvPr id="3" name="Title 2">
            <a:extLst>
              <a:ext uri="{FF2B5EF4-FFF2-40B4-BE49-F238E27FC236}">
                <a16:creationId xmlns:a16="http://schemas.microsoft.com/office/drawing/2014/main" id="{FC022BC6-C3CF-2B74-4B7C-88C506D3272A}"/>
              </a:ext>
            </a:extLst>
          </p:cNvPr>
          <p:cNvSpPr>
            <a:spLocks noGrp="1"/>
          </p:cNvSpPr>
          <p:nvPr>
            <p:ph type="title"/>
          </p:nvPr>
        </p:nvSpPr>
        <p:spPr/>
        <p:txBody>
          <a:bodyPr/>
          <a:lstStyle/>
          <a:p>
            <a:r>
              <a:rPr lang="en-US" dirty="0"/>
              <a:t>Agenda</a:t>
            </a:r>
          </a:p>
        </p:txBody>
      </p:sp>
      <p:sp>
        <p:nvSpPr>
          <p:cNvPr id="7" name="Text Placeholder 6">
            <a:extLst>
              <a:ext uri="{FF2B5EF4-FFF2-40B4-BE49-F238E27FC236}">
                <a16:creationId xmlns:a16="http://schemas.microsoft.com/office/drawing/2014/main" id="{5FBDF19E-FEBD-491A-567F-BFACE3B834E1}"/>
              </a:ext>
            </a:extLst>
          </p:cNvPr>
          <p:cNvSpPr>
            <a:spLocks noGrp="1"/>
          </p:cNvSpPr>
          <p:nvPr>
            <p:ph type="body" sz="quarter" idx="12"/>
          </p:nvPr>
        </p:nvSpPr>
        <p:spPr/>
        <p:txBody>
          <a:bodyPr/>
          <a:lstStyle/>
          <a:p>
            <a:pPr marL="285750" lvl="0" indent="-285750">
              <a:buFont typeface="Courier New" panose="02070309020205020404" pitchFamily="49" charset="0"/>
              <a:buChar char="o"/>
            </a:pPr>
            <a:r>
              <a:rPr lang="en-US" sz="1200" dirty="0"/>
              <a:t>Internet Access</a:t>
            </a:r>
          </a:p>
          <a:p>
            <a:pPr marL="285750" lvl="0" indent="-285750">
              <a:buFont typeface="Courier New" panose="02070309020205020404" pitchFamily="49" charset="0"/>
              <a:buChar char="o"/>
            </a:pPr>
            <a:r>
              <a:rPr lang="en-US" sz="1200" dirty="0"/>
              <a:t>Electronic &amp; Voice Communication</a:t>
            </a:r>
          </a:p>
          <a:p>
            <a:pPr marL="285750" lvl="0" indent="-285750">
              <a:buFont typeface="Courier New" panose="02070309020205020404" pitchFamily="49" charset="0"/>
              <a:buChar char="o"/>
            </a:pPr>
            <a:r>
              <a:rPr lang="en-US" sz="1200" dirty="0"/>
              <a:t>Data &amp; Information Security</a:t>
            </a:r>
          </a:p>
          <a:p>
            <a:pPr marL="285750" lvl="0" indent="-285750">
              <a:buFont typeface="Courier New" panose="02070309020205020404" pitchFamily="49" charset="0"/>
              <a:buChar char="o"/>
            </a:pPr>
            <a:r>
              <a:rPr lang="en-US" sz="1200" dirty="0"/>
              <a:t>System Access &amp; Passwords</a:t>
            </a:r>
          </a:p>
          <a:p>
            <a:pPr marL="285750" lvl="0" indent="-285750">
              <a:buFont typeface="Courier New" panose="02070309020205020404" pitchFamily="49" charset="0"/>
              <a:buChar char="o"/>
            </a:pPr>
            <a:r>
              <a:rPr lang="en-US" sz="1200" dirty="0"/>
              <a:t>Wired, Wireless, Remote Access</a:t>
            </a:r>
          </a:p>
          <a:p>
            <a:pPr marL="285750" lvl="0" indent="-285750">
              <a:buFont typeface="Courier New" panose="02070309020205020404" pitchFamily="49" charset="0"/>
              <a:buChar char="o"/>
            </a:pPr>
            <a:r>
              <a:rPr lang="en-US" sz="1200" dirty="0"/>
              <a:t>Removable Media</a:t>
            </a:r>
          </a:p>
          <a:p>
            <a:pPr marL="285750" lvl="0" indent="-285750">
              <a:buFont typeface="Courier New" panose="02070309020205020404" pitchFamily="49" charset="0"/>
              <a:buChar char="o"/>
            </a:pPr>
            <a:r>
              <a:rPr lang="en-US" sz="1200" dirty="0"/>
              <a:t>Mobile Devices</a:t>
            </a:r>
          </a:p>
          <a:p>
            <a:pPr marL="285750" lvl="0" indent="-285750">
              <a:buFont typeface="Courier New" panose="02070309020205020404" pitchFamily="49" charset="0"/>
              <a:buChar char="o"/>
            </a:pPr>
            <a:r>
              <a:rPr lang="en-US" sz="1200" dirty="0"/>
              <a:t>Personal Devices</a:t>
            </a:r>
          </a:p>
          <a:p>
            <a:pPr marL="285750" lvl="0" indent="-285750">
              <a:buFont typeface="Courier New" panose="02070309020205020404" pitchFamily="49" charset="0"/>
              <a:buChar char="o"/>
            </a:pPr>
            <a:r>
              <a:rPr lang="en-US" sz="1200" dirty="0"/>
              <a:t>Cloud Services</a:t>
            </a:r>
          </a:p>
          <a:p>
            <a:pPr marL="285750" lvl="0" indent="-285750">
              <a:buFont typeface="Courier New" panose="02070309020205020404" pitchFamily="49" charset="0"/>
              <a:buChar char="o"/>
            </a:pPr>
            <a:r>
              <a:rPr lang="en-US" sz="1200" dirty="0"/>
              <a:t>Security Awareness Training</a:t>
            </a:r>
          </a:p>
        </p:txBody>
      </p:sp>
    </p:spTree>
    <p:extLst>
      <p:ext uri="{BB962C8B-B14F-4D97-AF65-F5344CB8AC3E}">
        <p14:creationId xmlns:p14="http://schemas.microsoft.com/office/powerpoint/2010/main" val="34997582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E236B9-64BA-DB40-8080-5992F52D19C1}"/>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A006BA38-DA05-2444-A6EE-30ACE7A5EB09}"/>
              </a:ext>
            </a:extLst>
          </p:cNvPr>
          <p:cNvSpPr>
            <a:spLocks noGrp="1"/>
          </p:cNvSpPr>
          <p:nvPr>
            <p:ph type="body" sz="quarter" idx="11"/>
          </p:nvPr>
        </p:nvSpPr>
        <p:spPr>
          <a:xfrm>
            <a:off x="5474971" y="2438155"/>
            <a:ext cx="2590800" cy="379413"/>
          </a:xfrm>
        </p:spPr>
        <p:txBody>
          <a:bodyPr/>
          <a:lstStyle/>
          <a:p>
            <a:r>
              <a:rPr lang="en-US" dirty="0"/>
              <a:t>1908 Grand Ave</a:t>
            </a:r>
          </a:p>
          <a:p>
            <a:r>
              <a:rPr lang="en-US" dirty="0"/>
              <a:t>Nashville, TN  37212</a:t>
            </a:r>
          </a:p>
        </p:txBody>
      </p:sp>
      <p:sp>
        <p:nvSpPr>
          <p:cNvPr id="4" name="Text Placeholder 3">
            <a:extLst>
              <a:ext uri="{FF2B5EF4-FFF2-40B4-BE49-F238E27FC236}">
                <a16:creationId xmlns:a16="http://schemas.microsoft.com/office/drawing/2014/main" id="{AC3F1072-4C6D-6748-96C6-CF7331BE4FA6}"/>
              </a:ext>
            </a:extLst>
          </p:cNvPr>
          <p:cNvSpPr>
            <a:spLocks noGrp="1"/>
          </p:cNvSpPr>
          <p:nvPr>
            <p:ph type="body" sz="quarter" idx="12"/>
          </p:nvPr>
        </p:nvSpPr>
        <p:spPr>
          <a:xfrm>
            <a:off x="5474971" y="3044479"/>
            <a:ext cx="2590800" cy="379413"/>
          </a:xfrm>
        </p:spPr>
        <p:txBody>
          <a:bodyPr/>
          <a:lstStyle/>
          <a:p>
            <a:r>
              <a:rPr lang="en-US" dirty="0"/>
              <a:t>615-916-2729</a:t>
            </a:r>
          </a:p>
        </p:txBody>
      </p:sp>
      <p:sp>
        <p:nvSpPr>
          <p:cNvPr id="5" name="Text Placeholder 4">
            <a:extLst>
              <a:ext uri="{FF2B5EF4-FFF2-40B4-BE49-F238E27FC236}">
                <a16:creationId xmlns:a16="http://schemas.microsoft.com/office/drawing/2014/main" id="{7188FB26-173D-A442-8859-A00FAF4F1627}"/>
              </a:ext>
            </a:extLst>
          </p:cNvPr>
          <p:cNvSpPr>
            <a:spLocks noGrp="1"/>
          </p:cNvSpPr>
          <p:nvPr>
            <p:ph type="body" sz="quarter" idx="13"/>
          </p:nvPr>
        </p:nvSpPr>
        <p:spPr/>
        <p:txBody>
          <a:bodyPr/>
          <a:lstStyle/>
          <a:p>
            <a:r>
              <a:rPr lang="en-US" dirty="0"/>
              <a:t>sasmus@gcfa.org</a:t>
            </a:r>
          </a:p>
        </p:txBody>
      </p:sp>
      <p:sp>
        <p:nvSpPr>
          <p:cNvPr id="6" name="Text Placeholder 5">
            <a:extLst>
              <a:ext uri="{FF2B5EF4-FFF2-40B4-BE49-F238E27FC236}">
                <a16:creationId xmlns:a16="http://schemas.microsoft.com/office/drawing/2014/main" id="{59273E36-CEE4-DA44-915F-DE310077B501}"/>
              </a:ext>
            </a:extLst>
          </p:cNvPr>
          <p:cNvSpPr>
            <a:spLocks noGrp="1"/>
          </p:cNvSpPr>
          <p:nvPr>
            <p:ph type="body" sz="quarter" idx="14"/>
          </p:nvPr>
        </p:nvSpPr>
        <p:spPr/>
        <p:txBody>
          <a:bodyPr/>
          <a:lstStyle/>
          <a:p>
            <a:r>
              <a:rPr lang="en-US" dirty="0">
                <a:hlinkClick r:id="rId2"/>
              </a:rPr>
              <a:t>UMC Church IT Support Services | General Council on Finance and Administration (gcfa.org)</a:t>
            </a:r>
            <a:endParaRPr lang="en-US" dirty="0"/>
          </a:p>
        </p:txBody>
      </p:sp>
    </p:spTree>
    <p:extLst>
      <p:ext uri="{BB962C8B-B14F-4D97-AF65-F5344CB8AC3E}">
        <p14:creationId xmlns:p14="http://schemas.microsoft.com/office/powerpoint/2010/main" val="8994818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62CACD6-3B33-D44D-AF18-7015C3FAED06}"/>
              </a:ext>
            </a:extLst>
          </p:cNvPr>
          <p:cNvSpPr>
            <a:spLocks noGrp="1"/>
          </p:cNvSpPr>
          <p:nvPr>
            <p:ph type="title"/>
          </p:nvPr>
        </p:nvSpPr>
        <p:spPr/>
        <p:txBody>
          <a:bodyPr/>
          <a:lstStyle/>
          <a:p>
            <a:r>
              <a:rPr lang="en-US" dirty="0"/>
              <a:t>Our Ministry</a:t>
            </a:r>
          </a:p>
        </p:txBody>
      </p:sp>
      <p:sp>
        <p:nvSpPr>
          <p:cNvPr id="9" name="Text Placeholder 8">
            <a:extLst>
              <a:ext uri="{FF2B5EF4-FFF2-40B4-BE49-F238E27FC236}">
                <a16:creationId xmlns:a16="http://schemas.microsoft.com/office/drawing/2014/main" id="{1BABA510-FEA5-7644-84FF-EAE23F33FDEF}"/>
              </a:ext>
            </a:extLst>
          </p:cNvPr>
          <p:cNvSpPr>
            <a:spLocks noGrp="1"/>
          </p:cNvSpPr>
          <p:nvPr>
            <p:ph type="body" sz="quarter" idx="12"/>
          </p:nvPr>
        </p:nvSpPr>
        <p:spPr/>
        <p:txBody>
          <a:bodyPr lIns="91440" tIns="45720" rIns="91440" bIns="45720" anchor="t"/>
          <a:lstStyle/>
          <a:p>
            <a:r>
              <a:rPr lang="en-US" sz="1400" dirty="0"/>
              <a:t>Provide the technology and support functions of an IT department so organizations within the Church can focus on their core ministry.</a:t>
            </a:r>
          </a:p>
          <a:p>
            <a:r>
              <a:rPr lang="en-US" sz="1400" dirty="0"/>
              <a:t>Leverage economies of scale to pass on volume discounts to organizations in the connection.</a:t>
            </a:r>
          </a:p>
          <a:p>
            <a:r>
              <a:rPr lang="en-US" sz="1400" dirty="0"/>
              <a:t>Combine specific knowledge of the United Methodist Church structure along with enterprise level technical expertise to provide relevant products and services.</a:t>
            </a:r>
          </a:p>
        </p:txBody>
      </p:sp>
      <p:pic>
        <p:nvPicPr>
          <p:cNvPr id="11" name="Picture 10" descr="A picture containing drawing, plate&#10;&#10;Description automatically generated">
            <a:extLst>
              <a:ext uri="{FF2B5EF4-FFF2-40B4-BE49-F238E27FC236}">
                <a16:creationId xmlns:a16="http://schemas.microsoft.com/office/drawing/2014/main" id="{4710C84C-56BE-43BA-877B-41BE492A9D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8913" y="2144920"/>
            <a:ext cx="3980688" cy="1389888"/>
          </a:xfrm>
          <a:prstGeom prst="rect">
            <a:avLst/>
          </a:prstGeom>
        </p:spPr>
      </p:pic>
    </p:spTree>
    <p:extLst>
      <p:ext uri="{BB962C8B-B14F-4D97-AF65-F5344CB8AC3E}">
        <p14:creationId xmlns:p14="http://schemas.microsoft.com/office/powerpoint/2010/main" val="11718699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a:extLst>
              <a:ext uri="{FF2B5EF4-FFF2-40B4-BE49-F238E27FC236}">
                <a16:creationId xmlns:a16="http://schemas.microsoft.com/office/drawing/2014/main" id="{F0A6D5C3-455C-4BE4-D8BD-C9199EF34AF8}"/>
              </a:ext>
            </a:extLst>
          </p:cNvPr>
          <p:cNvGraphicFramePr>
            <a:graphicFrameLocks noGrp="1"/>
          </p:cNvGraphicFramePr>
          <p:nvPr/>
        </p:nvGraphicFramePr>
        <p:xfrm>
          <a:off x="4645742" y="1306273"/>
          <a:ext cx="4041058" cy="3352800"/>
        </p:xfrm>
        <a:graphic>
          <a:graphicData uri="http://schemas.openxmlformats.org/drawingml/2006/table">
            <a:tbl>
              <a:tblPr firstRow="1" firstCol="1" bandRow="1"/>
              <a:tblGrid>
                <a:gridCol w="930957">
                  <a:extLst>
                    <a:ext uri="{9D8B030D-6E8A-4147-A177-3AD203B41FA5}">
                      <a16:colId xmlns:a16="http://schemas.microsoft.com/office/drawing/2014/main" val="3559750231"/>
                    </a:ext>
                  </a:extLst>
                </a:gridCol>
                <a:gridCol w="3110101">
                  <a:extLst>
                    <a:ext uri="{9D8B030D-6E8A-4147-A177-3AD203B41FA5}">
                      <a16:colId xmlns:a16="http://schemas.microsoft.com/office/drawing/2014/main" val="2288513367"/>
                    </a:ext>
                  </a:extLst>
                </a:gridCol>
              </a:tblGrid>
              <a:tr h="1191215">
                <a:tc>
                  <a:txBody>
                    <a:bodyPr/>
                    <a:lstStyle/>
                    <a:p>
                      <a:pPr marL="0" marR="0" algn="ctr">
                        <a:spcBef>
                          <a:spcPts val="0"/>
                        </a:spcBef>
                        <a:spcAft>
                          <a:spcPts val="0"/>
                        </a:spcAft>
                      </a:pPr>
                      <a:endParaRPr lang="en-US" sz="1000">
                        <a:effectLst/>
                        <a:latin typeface="Calibri" panose="020F0502020204030204" pitchFamily="34" charset="0"/>
                        <a:ea typeface="Calibri" panose="020F0502020204030204" pitchFamily="34" charset="0"/>
                      </a:endParaRPr>
                    </a:p>
                  </a:txBody>
                  <a:tcPr marL="36070" marR="36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b="1" dirty="0">
                          <a:effectLst/>
                          <a:latin typeface="Calibri" panose="020F0502020204030204" pitchFamily="34" charset="0"/>
                          <a:ea typeface="Calibri" panose="020F0502020204030204" pitchFamily="34" charset="0"/>
                        </a:rPr>
                        <a:t>Andy Singh, Help Desk Manager</a:t>
                      </a:r>
                      <a:endParaRPr lang="en-US" sz="10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000" b="1" dirty="0">
                          <a:effectLst/>
                          <a:latin typeface="Calibri" panose="020F0502020204030204" pitchFamily="34" charset="0"/>
                          <a:ea typeface="Calibri" panose="020F0502020204030204" pitchFamily="34" charset="0"/>
                        </a:rPr>
                        <a:t> </a:t>
                      </a:r>
                      <a:endParaRPr lang="en-US" sz="10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000" dirty="0">
                          <a:effectLst/>
                          <a:latin typeface="Calibri" panose="020F0502020204030204" pitchFamily="34" charset="0"/>
                          <a:ea typeface="Calibri" panose="020F0502020204030204" pitchFamily="34" charset="0"/>
                        </a:rPr>
                        <a:t>Andy joined the team in January 2023. Residing in Florida, he comes to GCFA with 13 years of IT management experience. Most recently he worked with Universal Health Services in Fort Lauderdale where he supported several remote medical facilities in and around the south Florida area. When not at work and leading the Help Desk team, Andy enjoys travelling to different countries, spending time with his family and working on classic cars. </a:t>
                      </a:r>
                    </a:p>
                    <a:p>
                      <a:pPr marL="0" marR="0">
                        <a:spcBef>
                          <a:spcPts val="0"/>
                        </a:spcBef>
                        <a:spcAft>
                          <a:spcPts val="0"/>
                        </a:spcAft>
                      </a:pPr>
                      <a:r>
                        <a:rPr lang="en-US" sz="1000" dirty="0">
                          <a:effectLst/>
                          <a:latin typeface="Calibri" panose="020F0502020204030204" pitchFamily="34" charset="0"/>
                          <a:ea typeface="Calibri" panose="020F0502020204030204" pitchFamily="34" charset="0"/>
                        </a:rPr>
                        <a:t> </a:t>
                      </a:r>
                    </a:p>
                  </a:txBody>
                  <a:tcPr marL="36070" marR="3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0523825"/>
                  </a:ext>
                </a:extLst>
              </a:tr>
              <a:tr h="1072094">
                <a:tc>
                  <a:txBody>
                    <a:bodyPr/>
                    <a:lstStyle/>
                    <a:p>
                      <a:pPr marL="0" marR="0" algn="ctr">
                        <a:spcBef>
                          <a:spcPts val="0"/>
                        </a:spcBef>
                        <a:spcAft>
                          <a:spcPts val="0"/>
                        </a:spcAft>
                      </a:pPr>
                      <a:endParaRPr lang="en-US" sz="1000">
                        <a:effectLst/>
                        <a:latin typeface="Calibri" panose="020F0502020204030204" pitchFamily="34" charset="0"/>
                        <a:ea typeface="Calibri" panose="020F0502020204030204" pitchFamily="34" charset="0"/>
                      </a:endParaRPr>
                    </a:p>
                  </a:txBody>
                  <a:tcPr marL="36070" marR="36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b="1" dirty="0">
                          <a:effectLst/>
                          <a:latin typeface="Calibri" panose="020F0502020204030204" pitchFamily="34" charset="0"/>
                          <a:ea typeface="Calibri" panose="020F0502020204030204" pitchFamily="34" charset="0"/>
                        </a:rPr>
                        <a:t>Adam Fahey, Great Plains Support</a:t>
                      </a:r>
                      <a:endParaRPr lang="en-US" sz="10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000" b="1" dirty="0">
                          <a:effectLst/>
                          <a:latin typeface="Calibri" panose="020F0502020204030204" pitchFamily="34" charset="0"/>
                          <a:ea typeface="Calibri" panose="020F0502020204030204" pitchFamily="34" charset="0"/>
                        </a:rPr>
                        <a:t> </a:t>
                      </a:r>
                      <a:endParaRPr lang="en-US" sz="10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000" dirty="0">
                          <a:effectLst/>
                          <a:latin typeface="Calibri" panose="020F0502020204030204" pitchFamily="34" charset="0"/>
                          <a:ea typeface="Calibri" panose="020F0502020204030204" pitchFamily="34" charset="0"/>
                        </a:rPr>
                        <a:t>Adam is not a new name to many of our IT Support customers. He has been with GCFA since 2012. Before officially joining GCFA, Adam worked as a GP consultant with Tribridge serving GCFA. He and his team support our ERP systems and integrations such as Microsoft Great Plains, Donor Direct, and Jet Reports. When not working, Adam enjoys walking his dog (Buddy), watching sports, and hiking/camping.</a:t>
                      </a:r>
                    </a:p>
                    <a:p>
                      <a:pPr marL="0" marR="0">
                        <a:spcBef>
                          <a:spcPts val="0"/>
                        </a:spcBef>
                        <a:spcAft>
                          <a:spcPts val="0"/>
                        </a:spcAft>
                      </a:pPr>
                      <a:r>
                        <a:rPr lang="en-US" sz="1000" dirty="0">
                          <a:effectLst/>
                          <a:latin typeface="Calibri" panose="020F0502020204030204" pitchFamily="34" charset="0"/>
                          <a:ea typeface="Calibri" panose="020F0502020204030204" pitchFamily="34" charset="0"/>
                        </a:rPr>
                        <a:t> </a:t>
                      </a:r>
                    </a:p>
                  </a:txBody>
                  <a:tcPr marL="36070" marR="3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1114118"/>
                  </a:ext>
                </a:extLst>
              </a:tr>
            </a:tbl>
          </a:graphicData>
        </a:graphic>
      </p:graphicFrame>
      <p:pic>
        <p:nvPicPr>
          <p:cNvPr id="2057" name="Picture 9">
            <a:extLst>
              <a:ext uri="{FF2B5EF4-FFF2-40B4-BE49-F238E27FC236}">
                <a16:creationId xmlns:a16="http://schemas.microsoft.com/office/drawing/2014/main" id="{3FED95AC-DEDF-6B26-B0CB-7AC927BA015E}"/>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4681059" y="1740876"/>
            <a:ext cx="835127" cy="83512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 person smiling for a picture&#10;&#10;Description automatically generated">
            <a:extLst>
              <a:ext uri="{FF2B5EF4-FFF2-40B4-BE49-F238E27FC236}">
                <a16:creationId xmlns:a16="http://schemas.microsoft.com/office/drawing/2014/main" id="{D8C5D45F-04B5-FBE1-9B7B-43C5137F1A42}"/>
              </a:ext>
            </a:extLst>
          </p:cNvPr>
          <p:cNvPicPr>
            <a:picLocks noChangeAspect="1" noChangeArrowheads="1"/>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4760522" y="3324579"/>
            <a:ext cx="676203" cy="94537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2">
            <a:extLst>
              <a:ext uri="{FF2B5EF4-FFF2-40B4-BE49-F238E27FC236}">
                <a16:creationId xmlns:a16="http://schemas.microsoft.com/office/drawing/2014/main" id="{06FAFB2F-AC7B-12F8-552F-976FAB930E09}"/>
              </a:ext>
            </a:extLst>
          </p:cNvPr>
          <p:cNvSpPr>
            <a:spLocks noChangeArrowheads="1"/>
          </p:cNvSpPr>
          <p:nvPr/>
        </p:nvSpPr>
        <p:spPr bwMode="auto">
          <a:xfrm>
            <a:off x="2995152" y="517064"/>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3456"/>
              </a:solidFill>
              <a:effectLst/>
              <a:uLnTx/>
              <a:uFillTx/>
              <a:latin typeface="Franklin Gothic Book" panose="020B0503020102020204"/>
              <a:ea typeface="+mn-ea"/>
              <a:cs typeface="+mn-cs"/>
            </a:endParaRPr>
          </a:p>
        </p:txBody>
      </p:sp>
      <p:sp>
        <p:nvSpPr>
          <p:cNvPr id="16" name="Title 15">
            <a:extLst>
              <a:ext uri="{FF2B5EF4-FFF2-40B4-BE49-F238E27FC236}">
                <a16:creationId xmlns:a16="http://schemas.microsoft.com/office/drawing/2014/main" id="{3613067F-670F-F428-C66E-19DC1C645B57}"/>
              </a:ext>
            </a:extLst>
          </p:cNvPr>
          <p:cNvSpPr>
            <a:spLocks noGrp="1"/>
          </p:cNvSpPr>
          <p:nvPr>
            <p:ph type="title"/>
          </p:nvPr>
        </p:nvSpPr>
        <p:spPr/>
        <p:txBody>
          <a:bodyPr/>
          <a:lstStyle/>
          <a:p>
            <a:r>
              <a:rPr lang="en-US" dirty="0"/>
              <a:t>UMC IT Support Leadership Team</a:t>
            </a:r>
          </a:p>
        </p:txBody>
      </p:sp>
      <p:graphicFrame>
        <p:nvGraphicFramePr>
          <p:cNvPr id="18" name="Table 17">
            <a:extLst>
              <a:ext uri="{FF2B5EF4-FFF2-40B4-BE49-F238E27FC236}">
                <a16:creationId xmlns:a16="http://schemas.microsoft.com/office/drawing/2014/main" id="{869430FF-F271-BF6C-09DB-9B5C46DC1D86}"/>
              </a:ext>
            </a:extLst>
          </p:cNvPr>
          <p:cNvGraphicFramePr>
            <a:graphicFrameLocks noGrp="1"/>
          </p:cNvGraphicFramePr>
          <p:nvPr/>
        </p:nvGraphicFramePr>
        <p:xfrm>
          <a:off x="575187" y="1011309"/>
          <a:ext cx="3675916" cy="3657600"/>
        </p:xfrm>
        <a:graphic>
          <a:graphicData uri="http://schemas.openxmlformats.org/drawingml/2006/table">
            <a:tbl>
              <a:tblPr firstRow="1" firstCol="1" bandRow="1"/>
              <a:tblGrid>
                <a:gridCol w="846837">
                  <a:extLst>
                    <a:ext uri="{9D8B030D-6E8A-4147-A177-3AD203B41FA5}">
                      <a16:colId xmlns:a16="http://schemas.microsoft.com/office/drawing/2014/main" val="3559750231"/>
                    </a:ext>
                  </a:extLst>
                </a:gridCol>
                <a:gridCol w="2829079">
                  <a:extLst>
                    <a:ext uri="{9D8B030D-6E8A-4147-A177-3AD203B41FA5}">
                      <a16:colId xmlns:a16="http://schemas.microsoft.com/office/drawing/2014/main" val="2288513367"/>
                    </a:ext>
                  </a:extLst>
                </a:gridCol>
              </a:tblGrid>
              <a:tr h="1310337">
                <a:tc>
                  <a:txBody>
                    <a:bodyPr/>
                    <a:lstStyle/>
                    <a:p>
                      <a:pPr marL="0" marR="0" algn="ctr">
                        <a:spcBef>
                          <a:spcPts val="0"/>
                        </a:spcBef>
                        <a:spcAft>
                          <a:spcPts val="0"/>
                        </a:spcAft>
                      </a:pPr>
                      <a:endParaRPr lang="en-US" sz="600">
                        <a:effectLst/>
                        <a:latin typeface="Calibri" panose="020F0502020204030204" pitchFamily="34" charset="0"/>
                        <a:ea typeface="Calibri" panose="020F0502020204030204" pitchFamily="34" charset="0"/>
                      </a:endParaRPr>
                    </a:p>
                  </a:txBody>
                  <a:tcPr marL="36070" marR="36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b="1" dirty="0">
                          <a:effectLst/>
                          <a:latin typeface="Calibri" panose="020F0502020204030204" pitchFamily="34" charset="0"/>
                          <a:ea typeface="Calibri" panose="020F0502020204030204" pitchFamily="34" charset="0"/>
                        </a:rPr>
                        <a:t>Sharon Asmus, Executive Director of IT</a:t>
                      </a:r>
                      <a:endParaRPr lang="en-US" sz="10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000" b="1" dirty="0">
                          <a:effectLst/>
                          <a:latin typeface="Calibri" panose="020F0502020204030204" pitchFamily="34" charset="0"/>
                          <a:ea typeface="Calibri" panose="020F0502020204030204" pitchFamily="34" charset="0"/>
                        </a:rPr>
                        <a:t> </a:t>
                      </a:r>
                      <a:endParaRPr lang="en-US" sz="10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000" dirty="0">
                          <a:effectLst/>
                          <a:latin typeface="Calibri" panose="020F0502020204030204" pitchFamily="34" charset="0"/>
                          <a:ea typeface="Calibri" panose="020F0502020204030204" pitchFamily="34" charset="0"/>
                        </a:rPr>
                        <a:t>We welcomed Sharon to the IT team last week. She comes to GCFA most recently from ACCSCIENT Digital based in Texas where she served as a Partner in Data &amp; Analytics. She was directly responsible for business development &amp; marketing, advisory services, and the portfolio lifecycle with ACCSCIENT Digital . She has also served professionally at </a:t>
                      </a:r>
                      <a:r>
                        <a:rPr lang="en-US" sz="1000" dirty="0" err="1">
                          <a:effectLst/>
                          <a:latin typeface="Calibri" panose="020F0502020204030204" pitchFamily="34" charset="0"/>
                          <a:ea typeface="Calibri" panose="020F0502020204030204" pitchFamily="34" charset="0"/>
                        </a:rPr>
                        <a:t>CoreCivic</a:t>
                      </a:r>
                      <a:r>
                        <a:rPr lang="en-US" sz="1000" dirty="0">
                          <a:effectLst/>
                          <a:latin typeface="Calibri" panose="020F0502020204030204" pitchFamily="34" charset="0"/>
                          <a:ea typeface="Calibri" panose="020F0502020204030204" pitchFamily="34" charset="0"/>
                        </a:rPr>
                        <a:t>, LBMC, and Ryman Hospitality Properties in Director and CIO positions. Sharon is located in Tennessee and enjoys hiking and spending time with her two daughters. </a:t>
                      </a:r>
                    </a:p>
                  </a:txBody>
                  <a:tcPr marL="36070" marR="3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7238480"/>
                  </a:ext>
                </a:extLst>
              </a:tr>
              <a:tr h="1072094">
                <a:tc>
                  <a:txBody>
                    <a:bodyPr/>
                    <a:lstStyle/>
                    <a:p>
                      <a:pPr marL="0" marR="0" algn="ctr">
                        <a:spcBef>
                          <a:spcPts val="0"/>
                        </a:spcBef>
                        <a:spcAft>
                          <a:spcPts val="0"/>
                        </a:spcAft>
                      </a:pPr>
                      <a:endParaRPr lang="en-US" sz="600" dirty="0">
                        <a:effectLst/>
                        <a:latin typeface="Calibri" panose="020F0502020204030204" pitchFamily="34" charset="0"/>
                        <a:ea typeface="Calibri" panose="020F0502020204030204" pitchFamily="34" charset="0"/>
                      </a:endParaRPr>
                    </a:p>
                  </a:txBody>
                  <a:tcPr marL="36070" marR="360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b="1" dirty="0">
                          <a:effectLst/>
                          <a:latin typeface="Calibri" panose="020F0502020204030204" pitchFamily="34" charset="0"/>
                          <a:ea typeface="Calibri" panose="020F0502020204030204" pitchFamily="34" charset="0"/>
                        </a:rPr>
                        <a:t>Josh Wallin, IT Operations Manager</a:t>
                      </a:r>
                      <a:endParaRPr lang="en-US" sz="10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000" b="1" dirty="0">
                          <a:effectLst/>
                          <a:latin typeface="Calibri" panose="020F0502020204030204" pitchFamily="34" charset="0"/>
                          <a:ea typeface="Calibri" panose="020F0502020204030204" pitchFamily="34" charset="0"/>
                        </a:rPr>
                        <a:t> </a:t>
                      </a:r>
                      <a:endParaRPr lang="en-US" sz="10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000" dirty="0">
                          <a:effectLst/>
                          <a:latin typeface="Calibri" panose="020F0502020204030204" pitchFamily="34" charset="0"/>
                          <a:ea typeface="Calibri" panose="020F0502020204030204" pitchFamily="34" charset="0"/>
                        </a:rPr>
                        <a:t>Josh joined GCFA in October of 2022. He resides Idaho and has 15 years of IT management experience supporting domestic and international teams. Josh and his team at GCFA support our customers’ IT projects, onboarding, and infrastructure needs, such as your managed servers and networks. When not leading his team and supporting our IT customers, Josh enjoys spending time outdoors and all things sports.</a:t>
                      </a:r>
                      <a:r>
                        <a:rPr lang="en-US" sz="1000" b="1" dirty="0">
                          <a:effectLst/>
                          <a:latin typeface="Calibri" panose="020F0502020204030204" pitchFamily="34" charset="0"/>
                          <a:ea typeface="Calibri" panose="020F0502020204030204" pitchFamily="34" charset="0"/>
                        </a:rPr>
                        <a:t> </a:t>
                      </a:r>
                      <a:endParaRPr lang="en-US" sz="1000" dirty="0">
                        <a:effectLst/>
                        <a:latin typeface="Calibri" panose="020F0502020204030204" pitchFamily="34" charset="0"/>
                        <a:ea typeface="Calibri" panose="020F0502020204030204" pitchFamily="34" charset="0"/>
                      </a:endParaRPr>
                    </a:p>
                  </a:txBody>
                  <a:tcPr marL="36070" marR="36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4583078"/>
                  </a:ext>
                </a:extLst>
              </a:tr>
            </a:tbl>
          </a:graphicData>
        </a:graphic>
      </p:graphicFrame>
      <p:pic>
        <p:nvPicPr>
          <p:cNvPr id="19" name="Picture 1" descr="A person smiling for a picture&#10;&#10;Description automatically generated">
            <a:extLst>
              <a:ext uri="{FF2B5EF4-FFF2-40B4-BE49-F238E27FC236}">
                <a16:creationId xmlns:a16="http://schemas.microsoft.com/office/drawing/2014/main" id="{5C4F5BC3-DE53-B02F-0D9F-BB628D282B4D}"/>
              </a:ext>
            </a:extLst>
          </p:cNvPr>
          <p:cNvPicPr>
            <a:picLocks noChangeAspect="1" noChangeArrowheads="1"/>
          </p:cNvPicPr>
          <p:nvPr/>
        </p:nvPicPr>
        <p:blipFill>
          <a:blip r:embed="rId6" r:link="rId7" cstate="print">
            <a:extLst>
              <a:ext uri="{28A0092B-C50C-407E-A947-70E740481C1C}">
                <a14:useLocalDpi xmlns:a14="http://schemas.microsoft.com/office/drawing/2010/main" val="0"/>
              </a:ext>
            </a:extLst>
          </a:blip>
          <a:srcRect/>
          <a:stretch>
            <a:fillRect/>
          </a:stretch>
        </p:blipFill>
        <p:spPr bwMode="auto">
          <a:xfrm>
            <a:off x="596911" y="1571273"/>
            <a:ext cx="806130" cy="83512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a:extLst>
              <a:ext uri="{FF2B5EF4-FFF2-40B4-BE49-F238E27FC236}">
                <a16:creationId xmlns:a16="http://schemas.microsoft.com/office/drawing/2014/main" id="{315A0294-32CE-BC1C-3A49-0819DC7272DC}"/>
              </a:ext>
            </a:extLst>
          </p:cNvPr>
          <p:cNvPicPr>
            <a:picLocks noChangeAspect="1" noChangeArrowheads="1"/>
          </p:cNvPicPr>
          <p:nvPr/>
        </p:nvPicPr>
        <p:blipFill>
          <a:blip r:embed="rId8" r:link="rId9">
            <a:extLst>
              <a:ext uri="{28A0092B-C50C-407E-A947-70E740481C1C}">
                <a14:useLocalDpi xmlns:a14="http://schemas.microsoft.com/office/drawing/2010/main" val="0"/>
              </a:ext>
            </a:extLst>
          </a:blip>
          <a:srcRect/>
          <a:stretch>
            <a:fillRect/>
          </a:stretch>
        </p:blipFill>
        <p:spPr bwMode="auto">
          <a:xfrm>
            <a:off x="582561" y="3237125"/>
            <a:ext cx="820480" cy="82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1575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62CACD6-3B33-D44D-AF18-7015C3FAED06}"/>
              </a:ext>
            </a:extLst>
          </p:cNvPr>
          <p:cNvSpPr>
            <a:spLocks noGrp="1"/>
          </p:cNvSpPr>
          <p:nvPr>
            <p:ph type="title"/>
          </p:nvPr>
        </p:nvSpPr>
        <p:spPr/>
        <p:txBody>
          <a:bodyPr/>
          <a:lstStyle/>
          <a:p>
            <a:r>
              <a:rPr lang="en-US" dirty="0"/>
              <a:t>Our Support &amp; Consulting Team</a:t>
            </a:r>
          </a:p>
        </p:txBody>
      </p:sp>
      <p:sp>
        <p:nvSpPr>
          <p:cNvPr id="9" name="Text Placeholder 8">
            <a:extLst>
              <a:ext uri="{FF2B5EF4-FFF2-40B4-BE49-F238E27FC236}">
                <a16:creationId xmlns:a16="http://schemas.microsoft.com/office/drawing/2014/main" id="{1BABA510-FEA5-7644-84FF-EAE23F33FDEF}"/>
              </a:ext>
            </a:extLst>
          </p:cNvPr>
          <p:cNvSpPr>
            <a:spLocks noGrp="1"/>
          </p:cNvSpPr>
          <p:nvPr>
            <p:ph type="body" sz="quarter" idx="12"/>
          </p:nvPr>
        </p:nvSpPr>
        <p:spPr>
          <a:xfrm>
            <a:off x="428625" y="1333254"/>
            <a:ext cx="4024313" cy="3584575"/>
          </a:xfrm>
        </p:spPr>
        <p:txBody>
          <a:bodyPr lIns="91440" tIns="45720" rIns="91440" bIns="45720" anchor="t"/>
          <a:lstStyle/>
          <a:p>
            <a:r>
              <a:rPr lang="en-US" sz="1400" dirty="0"/>
              <a:t>Support Center</a:t>
            </a:r>
          </a:p>
          <a:p>
            <a:pPr lvl="1"/>
            <a:r>
              <a:rPr lang="en-US" sz="1300" dirty="0"/>
              <a:t>Service Desk Analysts</a:t>
            </a:r>
          </a:p>
          <a:p>
            <a:pPr lvl="1"/>
            <a:r>
              <a:rPr lang="en-US" sz="1300" dirty="0"/>
              <a:t>Network Engineer</a:t>
            </a:r>
          </a:p>
          <a:p>
            <a:pPr lvl="1"/>
            <a:r>
              <a:rPr lang="en-US" sz="1300" dirty="0"/>
              <a:t>Systems Engineer</a:t>
            </a:r>
          </a:p>
          <a:p>
            <a:pPr lvl="1"/>
            <a:r>
              <a:rPr lang="en-US" sz="1300" dirty="0"/>
              <a:t>Implementations Engineer</a:t>
            </a:r>
          </a:p>
          <a:p>
            <a:r>
              <a:rPr lang="en-US" sz="1400" dirty="0"/>
              <a:t>Consulting</a:t>
            </a:r>
          </a:p>
          <a:p>
            <a:pPr lvl="1"/>
            <a:r>
              <a:rPr lang="en-US" sz="1300" dirty="0"/>
              <a:t>Financial ERP</a:t>
            </a:r>
          </a:p>
          <a:p>
            <a:pPr lvl="1"/>
            <a:r>
              <a:rPr lang="en-US" sz="1300" dirty="0"/>
              <a:t>Report Designer and Data Analyst</a:t>
            </a:r>
          </a:p>
          <a:p>
            <a:pPr lvl="1"/>
            <a:r>
              <a:rPr lang="en-US" sz="1300" dirty="0"/>
              <a:t>Telephony</a:t>
            </a:r>
          </a:p>
          <a:p>
            <a:pPr lvl="1"/>
            <a:r>
              <a:rPr lang="en-US" sz="1300" dirty="0"/>
              <a:t>Security &amp; Compliance</a:t>
            </a:r>
          </a:p>
          <a:p>
            <a:pPr lvl="1"/>
            <a:endParaRPr lang="en-US" sz="1400" dirty="0"/>
          </a:p>
        </p:txBody>
      </p:sp>
      <p:pic>
        <p:nvPicPr>
          <p:cNvPr id="5" name="Picture Placeholder 4" descr="A group of people looking at each other&#10;&#10;Description automatically generated">
            <a:extLst>
              <a:ext uri="{FF2B5EF4-FFF2-40B4-BE49-F238E27FC236}">
                <a16:creationId xmlns:a16="http://schemas.microsoft.com/office/drawing/2014/main" id="{231038FF-DF0A-4853-A8F1-1027F79B39D3}"/>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8739" r="8739"/>
          <a:stretch>
            <a:fillRect/>
          </a:stretch>
        </p:blipFill>
        <p:spPr>
          <a:xfrm>
            <a:off x="4558363" y="1445666"/>
            <a:ext cx="4191000" cy="3354934"/>
          </a:xfrm>
        </p:spPr>
      </p:pic>
      <p:sp>
        <p:nvSpPr>
          <p:cNvPr id="4" name="Arrow: Pentagon 3">
            <a:extLst>
              <a:ext uri="{FF2B5EF4-FFF2-40B4-BE49-F238E27FC236}">
                <a16:creationId xmlns:a16="http://schemas.microsoft.com/office/drawing/2014/main" id="{B179760B-666A-C5E5-232C-1C123BD7CDAB}"/>
              </a:ext>
            </a:extLst>
          </p:cNvPr>
          <p:cNvSpPr/>
          <p:nvPr/>
        </p:nvSpPr>
        <p:spPr bwMode="auto">
          <a:xfrm>
            <a:off x="381001" y="4480335"/>
            <a:ext cx="8215859" cy="419724"/>
          </a:xfrm>
          <a:prstGeom prst="homePlate">
            <a:avLst/>
          </a:prstGeom>
          <a:solidFill>
            <a:schemeClr val="accent1"/>
          </a:solidFill>
          <a:ln w="9525">
            <a:noFill/>
            <a:round/>
            <a:headEnd/>
            <a:tailEnd/>
          </a:ln>
        </p:spPr>
        <p:txBody>
          <a:bodyPr vert="horz" wrap="square" lIns="91440" tIns="45720" rIns="91440" bIns="45720" numCol="1" rtlCol="0" anchor="t" anchorCtr="0" compatLnSpc="1">
            <a:prstTxWarp prst="textNoShape">
              <a:avLst/>
            </a:prstTxWarp>
          </a:bodyPr>
          <a:lstStyle/>
          <a:p>
            <a:pPr algn="ctr"/>
            <a:r>
              <a:rPr lang="en-US" sz="1600" dirty="0">
                <a:solidFill>
                  <a:schemeClr val="bg1"/>
                </a:solidFill>
              </a:rPr>
              <a:t>Remote Service Desk, Maintenance &amp; Project Consulting Services</a:t>
            </a:r>
          </a:p>
        </p:txBody>
      </p:sp>
    </p:spTree>
    <p:extLst>
      <p:ext uri="{BB962C8B-B14F-4D97-AF65-F5344CB8AC3E}">
        <p14:creationId xmlns:p14="http://schemas.microsoft.com/office/powerpoint/2010/main" val="25165831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CB1DD0-6766-5B6D-9D29-D0D4FF5FE479}"/>
              </a:ext>
            </a:extLst>
          </p:cNvPr>
          <p:cNvSpPr>
            <a:spLocks noGrp="1"/>
          </p:cNvSpPr>
          <p:nvPr>
            <p:ph type="body" sz="quarter" idx="10"/>
          </p:nvPr>
        </p:nvSpPr>
        <p:spPr/>
        <p:txBody>
          <a:bodyPr/>
          <a:lstStyle/>
          <a:p>
            <a:r>
              <a:rPr lang="en-US" dirty="0"/>
              <a:t>UCM Support - Technology Services</a:t>
            </a:r>
            <a:endParaRPr lang="en-US" dirty="0">
              <a:solidFill>
                <a:srgbClr val="FF0000"/>
              </a:solidFill>
            </a:endParaRPr>
          </a:p>
        </p:txBody>
      </p:sp>
      <p:sp>
        <p:nvSpPr>
          <p:cNvPr id="5" name="Content Placeholder 4">
            <a:extLst>
              <a:ext uri="{FF2B5EF4-FFF2-40B4-BE49-F238E27FC236}">
                <a16:creationId xmlns:a16="http://schemas.microsoft.com/office/drawing/2014/main" id="{B8B7CE34-4237-EE38-ACE2-60800FCEB4FD}"/>
              </a:ext>
            </a:extLst>
          </p:cNvPr>
          <p:cNvSpPr>
            <a:spLocks noGrp="1"/>
          </p:cNvSpPr>
          <p:nvPr>
            <p:ph sz="quarter" idx="11"/>
          </p:nvPr>
        </p:nvSpPr>
        <p:spPr>
          <a:xfrm>
            <a:off x="304800" y="971550"/>
            <a:ext cx="6820662" cy="381000"/>
          </a:xfrm>
        </p:spPr>
        <p:txBody>
          <a:bodyPr/>
          <a:lstStyle/>
          <a:p>
            <a:r>
              <a:rPr lang="en-US" dirty="0"/>
              <a:t>Managed Services</a:t>
            </a:r>
            <a:endParaRPr lang="en-US" dirty="0">
              <a:solidFill>
                <a:srgbClr val="FF0000"/>
              </a:solidFill>
            </a:endParaRPr>
          </a:p>
        </p:txBody>
      </p:sp>
      <p:graphicFrame>
        <p:nvGraphicFramePr>
          <p:cNvPr id="14" name="Diagram 13">
            <a:extLst>
              <a:ext uri="{FF2B5EF4-FFF2-40B4-BE49-F238E27FC236}">
                <a16:creationId xmlns:a16="http://schemas.microsoft.com/office/drawing/2014/main" id="{5EFEEFE2-2B77-6068-9924-A8398F9355A8}"/>
              </a:ext>
            </a:extLst>
          </p:cNvPr>
          <p:cNvGraphicFramePr/>
          <p:nvPr>
            <p:extLst>
              <p:ext uri="{D42A27DB-BD31-4B8C-83A1-F6EECF244321}">
                <p14:modId xmlns:p14="http://schemas.microsoft.com/office/powerpoint/2010/main" val="924472977"/>
              </p:ext>
            </p:extLst>
          </p:nvPr>
        </p:nvGraphicFramePr>
        <p:xfrm>
          <a:off x="338529" y="1352550"/>
          <a:ext cx="7129071" cy="2971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ECCB2D63-D87C-81D7-A7F0-1FF732A25BF1}"/>
              </a:ext>
            </a:extLst>
          </p:cNvPr>
          <p:cNvPicPr>
            <a:picLocks noChangeAspect="1"/>
          </p:cNvPicPr>
          <p:nvPr/>
        </p:nvPicPr>
        <p:blipFill rotWithShape="1">
          <a:blip r:embed="rId8"/>
          <a:srcRect l="14445" r="18395" b="5555"/>
          <a:stretch/>
        </p:blipFill>
        <p:spPr>
          <a:xfrm>
            <a:off x="7216445" y="1348439"/>
            <a:ext cx="1566471" cy="2937133"/>
          </a:xfrm>
          <a:prstGeom prst="rect">
            <a:avLst/>
          </a:prstGeom>
        </p:spPr>
      </p:pic>
    </p:spTree>
    <p:extLst>
      <p:ext uri="{BB962C8B-B14F-4D97-AF65-F5344CB8AC3E}">
        <p14:creationId xmlns:p14="http://schemas.microsoft.com/office/powerpoint/2010/main" val="26030456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CB1DD0-6766-5B6D-9D29-D0D4FF5FE479}"/>
              </a:ext>
            </a:extLst>
          </p:cNvPr>
          <p:cNvSpPr>
            <a:spLocks noGrp="1"/>
          </p:cNvSpPr>
          <p:nvPr>
            <p:ph type="body" sz="quarter" idx="10"/>
          </p:nvPr>
        </p:nvSpPr>
        <p:spPr/>
        <p:txBody>
          <a:bodyPr/>
          <a:lstStyle/>
          <a:p>
            <a:r>
              <a:rPr lang="en-US" dirty="0"/>
              <a:t>UCM Support - Technology Services</a:t>
            </a:r>
            <a:endParaRPr lang="en-US" dirty="0">
              <a:solidFill>
                <a:srgbClr val="FF0000"/>
              </a:solidFill>
            </a:endParaRPr>
          </a:p>
        </p:txBody>
      </p:sp>
      <p:sp>
        <p:nvSpPr>
          <p:cNvPr id="5" name="Content Placeholder 4">
            <a:extLst>
              <a:ext uri="{FF2B5EF4-FFF2-40B4-BE49-F238E27FC236}">
                <a16:creationId xmlns:a16="http://schemas.microsoft.com/office/drawing/2014/main" id="{B8B7CE34-4237-EE38-ACE2-60800FCEB4FD}"/>
              </a:ext>
            </a:extLst>
          </p:cNvPr>
          <p:cNvSpPr>
            <a:spLocks noGrp="1"/>
          </p:cNvSpPr>
          <p:nvPr>
            <p:ph sz="quarter" idx="11"/>
          </p:nvPr>
        </p:nvSpPr>
        <p:spPr>
          <a:xfrm>
            <a:off x="304800" y="971550"/>
            <a:ext cx="6820662" cy="381000"/>
          </a:xfrm>
        </p:spPr>
        <p:txBody>
          <a:bodyPr/>
          <a:lstStyle/>
          <a:p>
            <a:r>
              <a:rPr lang="en-US" dirty="0"/>
              <a:t>Security &amp; Compliance</a:t>
            </a:r>
            <a:endParaRPr lang="en-US" dirty="0">
              <a:solidFill>
                <a:srgbClr val="FF0000"/>
              </a:solidFill>
            </a:endParaRPr>
          </a:p>
        </p:txBody>
      </p:sp>
      <p:graphicFrame>
        <p:nvGraphicFramePr>
          <p:cNvPr id="14" name="Diagram 13">
            <a:extLst>
              <a:ext uri="{FF2B5EF4-FFF2-40B4-BE49-F238E27FC236}">
                <a16:creationId xmlns:a16="http://schemas.microsoft.com/office/drawing/2014/main" id="{5EFEEFE2-2B77-6068-9924-A8398F9355A8}"/>
              </a:ext>
            </a:extLst>
          </p:cNvPr>
          <p:cNvGraphicFramePr/>
          <p:nvPr>
            <p:extLst>
              <p:ext uri="{D42A27DB-BD31-4B8C-83A1-F6EECF244321}">
                <p14:modId xmlns:p14="http://schemas.microsoft.com/office/powerpoint/2010/main" val="2324221621"/>
              </p:ext>
            </p:extLst>
          </p:nvPr>
        </p:nvGraphicFramePr>
        <p:xfrm>
          <a:off x="156160" y="1366418"/>
          <a:ext cx="8500671" cy="30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115720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CB1DD0-6766-5B6D-9D29-D0D4FF5FE479}"/>
              </a:ext>
            </a:extLst>
          </p:cNvPr>
          <p:cNvSpPr>
            <a:spLocks noGrp="1"/>
          </p:cNvSpPr>
          <p:nvPr>
            <p:ph type="body" sz="quarter" idx="10"/>
          </p:nvPr>
        </p:nvSpPr>
        <p:spPr/>
        <p:txBody>
          <a:bodyPr/>
          <a:lstStyle/>
          <a:p>
            <a:r>
              <a:rPr lang="en-US" dirty="0"/>
              <a:t>UCM Support - Technology Services</a:t>
            </a:r>
            <a:endParaRPr lang="en-US" dirty="0">
              <a:solidFill>
                <a:srgbClr val="FF0000"/>
              </a:solidFill>
            </a:endParaRPr>
          </a:p>
        </p:txBody>
      </p:sp>
      <p:sp>
        <p:nvSpPr>
          <p:cNvPr id="5" name="Content Placeholder 4">
            <a:extLst>
              <a:ext uri="{FF2B5EF4-FFF2-40B4-BE49-F238E27FC236}">
                <a16:creationId xmlns:a16="http://schemas.microsoft.com/office/drawing/2014/main" id="{B8B7CE34-4237-EE38-ACE2-60800FCEB4FD}"/>
              </a:ext>
            </a:extLst>
          </p:cNvPr>
          <p:cNvSpPr>
            <a:spLocks noGrp="1"/>
          </p:cNvSpPr>
          <p:nvPr>
            <p:ph sz="quarter" idx="11"/>
          </p:nvPr>
        </p:nvSpPr>
        <p:spPr>
          <a:xfrm>
            <a:off x="304800" y="971550"/>
            <a:ext cx="6820662" cy="381000"/>
          </a:xfrm>
        </p:spPr>
        <p:txBody>
          <a:bodyPr/>
          <a:lstStyle/>
          <a:p>
            <a:r>
              <a:rPr lang="en-US" dirty="0"/>
              <a:t>Hardware &amp; Software Sales</a:t>
            </a:r>
            <a:endParaRPr lang="en-US" dirty="0">
              <a:solidFill>
                <a:srgbClr val="FF0000"/>
              </a:solidFill>
            </a:endParaRPr>
          </a:p>
        </p:txBody>
      </p:sp>
      <p:graphicFrame>
        <p:nvGraphicFramePr>
          <p:cNvPr id="14" name="Diagram 13">
            <a:extLst>
              <a:ext uri="{FF2B5EF4-FFF2-40B4-BE49-F238E27FC236}">
                <a16:creationId xmlns:a16="http://schemas.microsoft.com/office/drawing/2014/main" id="{5EFEEFE2-2B77-6068-9924-A8398F9355A8}"/>
              </a:ext>
            </a:extLst>
          </p:cNvPr>
          <p:cNvGraphicFramePr/>
          <p:nvPr>
            <p:extLst>
              <p:ext uri="{D42A27DB-BD31-4B8C-83A1-F6EECF244321}">
                <p14:modId xmlns:p14="http://schemas.microsoft.com/office/powerpoint/2010/main" val="1206418493"/>
              </p:ext>
            </p:extLst>
          </p:nvPr>
        </p:nvGraphicFramePr>
        <p:xfrm>
          <a:off x="502795" y="1352550"/>
          <a:ext cx="8138410" cy="2971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1A1400B4-5CF1-6E1E-A4D5-B553822BC41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21729" y="4456124"/>
            <a:ext cx="1873574" cy="4778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3617C27-4496-D4E6-5690-2046D6A7509C}"/>
              </a:ext>
            </a:extLst>
          </p:cNvPr>
          <p:cNvPicPr>
            <a:picLocks noChangeAspect="1"/>
          </p:cNvPicPr>
          <p:nvPr/>
        </p:nvPicPr>
        <p:blipFill>
          <a:blip r:embed="rId8"/>
          <a:stretch>
            <a:fillRect/>
          </a:stretch>
        </p:blipFill>
        <p:spPr>
          <a:xfrm>
            <a:off x="2354505" y="4512682"/>
            <a:ext cx="1571625" cy="391328"/>
          </a:xfrm>
          <a:prstGeom prst="rect">
            <a:avLst/>
          </a:prstGeom>
        </p:spPr>
      </p:pic>
      <p:pic>
        <p:nvPicPr>
          <p:cNvPr id="6" name="Picture 5" descr="A blue text on a black background&#10;&#10;Description automatically generated">
            <a:extLst>
              <a:ext uri="{FF2B5EF4-FFF2-40B4-BE49-F238E27FC236}">
                <a16:creationId xmlns:a16="http://schemas.microsoft.com/office/drawing/2014/main" id="{CFCAA9DD-422F-3CB5-F322-8FBD7C4FB688}"/>
              </a:ext>
            </a:extLst>
          </p:cNvPr>
          <p:cNvPicPr>
            <a:picLocks noChangeAspect="1"/>
          </p:cNvPicPr>
          <p:nvPr/>
        </p:nvPicPr>
        <p:blipFill>
          <a:blip r:embed="rId9"/>
          <a:stretch>
            <a:fillRect/>
          </a:stretch>
        </p:blipFill>
        <p:spPr>
          <a:xfrm>
            <a:off x="304800" y="4377629"/>
            <a:ext cx="1600201" cy="655441"/>
          </a:xfrm>
          <a:prstGeom prst="rect">
            <a:avLst/>
          </a:prstGeom>
        </p:spPr>
      </p:pic>
      <p:pic>
        <p:nvPicPr>
          <p:cNvPr id="7" name="Picture 6" descr="A blue text on a white background&#10;&#10;Description automatically generated">
            <a:extLst>
              <a:ext uri="{FF2B5EF4-FFF2-40B4-BE49-F238E27FC236}">
                <a16:creationId xmlns:a16="http://schemas.microsoft.com/office/drawing/2014/main" id="{C7686693-2AA0-B107-787A-9F772D3B8B96}"/>
              </a:ext>
            </a:extLst>
          </p:cNvPr>
          <p:cNvPicPr>
            <a:picLocks noChangeAspect="1"/>
          </p:cNvPicPr>
          <p:nvPr/>
        </p:nvPicPr>
        <p:blipFill>
          <a:blip r:embed="rId10"/>
          <a:stretch>
            <a:fillRect/>
          </a:stretch>
        </p:blipFill>
        <p:spPr>
          <a:xfrm>
            <a:off x="4800600" y="4499373"/>
            <a:ext cx="1517483" cy="391328"/>
          </a:xfrm>
          <a:prstGeom prst="rect">
            <a:avLst/>
          </a:prstGeom>
        </p:spPr>
      </p:pic>
    </p:spTree>
    <p:extLst>
      <p:ext uri="{BB962C8B-B14F-4D97-AF65-F5344CB8AC3E}">
        <p14:creationId xmlns:p14="http://schemas.microsoft.com/office/powerpoint/2010/main" val="18001726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3F36D536-28C9-9790-5A39-C2A7FB496DE4}"/>
              </a:ext>
            </a:extLst>
          </p:cNvPr>
          <p:cNvSpPr>
            <a:spLocks noGrp="1"/>
          </p:cNvSpPr>
          <p:nvPr>
            <p:ph type="body" sz="quarter" idx="10"/>
          </p:nvPr>
        </p:nvSpPr>
        <p:spPr/>
        <p:txBody>
          <a:bodyPr/>
          <a:lstStyle/>
          <a:p>
            <a:r>
              <a:rPr lang="en-US" sz="3600" dirty="0"/>
              <a:t>Project Support</a:t>
            </a:r>
            <a:endParaRPr lang="en-US" dirty="0"/>
          </a:p>
        </p:txBody>
      </p:sp>
      <p:sp>
        <p:nvSpPr>
          <p:cNvPr id="12" name="Text Placeholder 11">
            <a:extLst>
              <a:ext uri="{FF2B5EF4-FFF2-40B4-BE49-F238E27FC236}">
                <a16:creationId xmlns:a16="http://schemas.microsoft.com/office/drawing/2014/main" id="{92A4D624-4ECE-EB59-681B-D9FD437E07A6}"/>
              </a:ext>
            </a:extLst>
          </p:cNvPr>
          <p:cNvSpPr>
            <a:spLocks noGrp="1"/>
          </p:cNvSpPr>
          <p:nvPr>
            <p:ph type="body" sz="quarter" idx="12"/>
          </p:nvPr>
        </p:nvSpPr>
        <p:spPr/>
        <p:txBody>
          <a:bodyPr/>
          <a:lstStyle/>
          <a:p>
            <a:pPr marL="742950" lvl="1" indent="-285750">
              <a:buFont typeface="Arial" panose="020B0604020202020204" pitchFamily="34" charset="0"/>
              <a:buChar char="•"/>
            </a:pPr>
            <a:r>
              <a:rPr lang="en-US" sz="1400" dirty="0"/>
              <a:t>Network Refresh</a:t>
            </a:r>
          </a:p>
          <a:p>
            <a:pPr marL="1200150" lvl="2" indent="-285750">
              <a:buFont typeface="Arial" panose="020B0604020202020204" pitchFamily="34" charset="0"/>
              <a:buChar char="•"/>
            </a:pPr>
            <a:r>
              <a:rPr lang="en-US" sz="1400" dirty="0"/>
              <a:t>Update firewall, switch &amp; wireless access points</a:t>
            </a:r>
          </a:p>
          <a:p>
            <a:pPr marL="742950" lvl="1" indent="-285750">
              <a:buFont typeface="Arial" panose="020B0604020202020204" pitchFamily="34" charset="0"/>
              <a:buChar char="•"/>
            </a:pPr>
            <a:r>
              <a:rPr lang="en-US" sz="1400" dirty="0"/>
              <a:t>Email &amp; File Share Upgrade</a:t>
            </a:r>
          </a:p>
          <a:p>
            <a:pPr marL="1200150" lvl="2" indent="-285750">
              <a:buFont typeface="Arial" panose="020B0604020202020204" pitchFamily="34" charset="0"/>
              <a:buChar char="•"/>
            </a:pPr>
            <a:r>
              <a:rPr lang="en-US" sz="1400" dirty="0"/>
              <a:t>Office 365 migration</a:t>
            </a:r>
          </a:p>
          <a:p>
            <a:pPr marL="1200150" lvl="2" indent="-285750">
              <a:buFont typeface="Arial" panose="020B0604020202020204" pitchFamily="34" charset="0"/>
              <a:buChar char="•"/>
            </a:pPr>
            <a:r>
              <a:rPr lang="en-US" sz="1400" dirty="0"/>
              <a:t>SharePoint/OneDrive migration</a:t>
            </a:r>
          </a:p>
          <a:p>
            <a:pPr marL="1200150" lvl="2" indent="-285750">
              <a:buFont typeface="Arial" panose="020B0604020202020204" pitchFamily="34" charset="0"/>
              <a:buChar char="•"/>
            </a:pPr>
            <a:r>
              <a:rPr lang="en-US" sz="1400" dirty="0"/>
              <a:t>Email spam filtering (Proofpoint)</a:t>
            </a:r>
          </a:p>
          <a:p>
            <a:pPr marL="742950" lvl="1" indent="-285750">
              <a:buFont typeface="Arial" panose="020B0604020202020204" pitchFamily="34" charset="0"/>
              <a:buChar char="•"/>
            </a:pPr>
            <a:r>
              <a:rPr lang="en-US" sz="1400" dirty="0"/>
              <a:t>Server Migration</a:t>
            </a:r>
          </a:p>
          <a:p>
            <a:pPr marL="1200150" lvl="2" indent="-285750">
              <a:buFont typeface="Arial" panose="020B0604020202020204" pitchFamily="34" charset="0"/>
              <a:buChar char="•"/>
            </a:pPr>
            <a:r>
              <a:rPr lang="en-US" sz="1400" dirty="0"/>
              <a:t>Custom On-Prem -&gt; </a:t>
            </a:r>
          </a:p>
          <a:p>
            <a:pPr lvl="1"/>
            <a:r>
              <a:rPr lang="en-US" sz="1400" dirty="0"/>
              <a:t>		Hosted Shelby with GCFA</a:t>
            </a:r>
          </a:p>
          <a:p>
            <a:pPr marL="742950" lvl="1" indent="-285750">
              <a:buFont typeface="Arial" panose="020B0604020202020204" pitchFamily="34" charset="0"/>
              <a:buChar char="•"/>
            </a:pPr>
            <a:r>
              <a:rPr lang="en-US" sz="1400" dirty="0"/>
              <a:t>Workstation &amp; Server Backups</a:t>
            </a:r>
          </a:p>
          <a:p>
            <a:pPr marL="1028700" lvl="3" indent="0">
              <a:buNone/>
            </a:pPr>
            <a:endParaRPr lang="en-US" sz="1200" dirty="0"/>
          </a:p>
          <a:p>
            <a:endParaRPr lang="en-US" sz="1800" dirty="0"/>
          </a:p>
          <a:p>
            <a:endParaRPr lang="en-US" dirty="0"/>
          </a:p>
        </p:txBody>
      </p:sp>
      <p:pic>
        <p:nvPicPr>
          <p:cNvPr id="6" name="Picture 5">
            <a:extLst>
              <a:ext uri="{FF2B5EF4-FFF2-40B4-BE49-F238E27FC236}">
                <a16:creationId xmlns:a16="http://schemas.microsoft.com/office/drawing/2014/main" id="{CC10ECF4-F3EA-7994-CE31-1D8CF2516240}"/>
              </a:ext>
            </a:extLst>
          </p:cNvPr>
          <p:cNvPicPr>
            <a:picLocks noChangeAspect="1"/>
          </p:cNvPicPr>
          <p:nvPr/>
        </p:nvPicPr>
        <p:blipFill>
          <a:blip r:embed="rId3"/>
          <a:stretch>
            <a:fillRect/>
          </a:stretch>
        </p:blipFill>
        <p:spPr>
          <a:xfrm>
            <a:off x="4756150" y="1200339"/>
            <a:ext cx="2313973" cy="1175033"/>
          </a:xfrm>
          <a:prstGeom prst="rect">
            <a:avLst/>
          </a:prstGeom>
        </p:spPr>
      </p:pic>
      <p:pic>
        <p:nvPicPr>
          <p:cNvPr id="17" name="Picture 16">
            <a:extLst>
              <a:ext uri="{FF2B5EF4-FFF2-40B4-BE49-F238E27FC236}">
                <a16:creationId xmlns:a16="http://schemas.microsoft.com/office/drawing/2014/main" id="{A9E5A7DD-19DE-D645-A1E7-38761DE1141B}"/>
              </a:ext>
            </a:extLst>
          </p:cNvPr>
          <p:cNvPicPr>
            <a:picLocks noChangeAspect="1"/>
          </p:cNvPicPr>
          <p:nvPr/>
        </p:nvPicPr>
        <p:blipFill>
          <a:blip r:embed="rId4"/>
          <a:stretch>
            <a:fillRect/>
          </a:stretch>
        </p:blipFill>
        <p:spPr>
          <a:xfrm>
            <a:off x="5178239" y="2417326"/>
            <a:ext cx="2686425" cy="438211"/>
          </a:xfrm>
          <a:prstGeom prst="rect">
            <a:avLst/>
          </a:prstGeom>
        </p:spPr>
      </p:pic>
      <p:pic>
        <p:nvPicPr>
          <p:cNvPr id="15" name="Picture 14">
            <a:extLst>
              <a:ext uri="{FF2B5EF4-FFF2-40B4-BE49-F238E27FC236}">
                <a16:creationId xmlns:a16="http://schemas.microsoft.com/office/drawing/2014/main" id="{4A41BA12-E047-B4FD-58D8-A9CAA0F2AEC2}"/>
              </a:ext>
            </a:extLst>
          </p:cNvPr>
          <p:cNvPicPr>
            <a:picLocks noChangeAspect="1"/>
          </p:cNvPicPr>
          <p:nvPr/>
        </p:nvPicPr>
        <p:blipFill>
          <a:blip r:embed="rId5"/>
          <a:stretch>
            <a:fillRect/>
          </a:stretch>
        </p:blipFill>
        <p:spPr>
          <a:xfrm>
            <a:off x="7311423" y="1223542"/>
            <a:ext cx="1442653" cy="1074984"/>
          </a:xfrm>
          <a:prstGeom prst="rect">
            <a:avLst/>
          </a:prstGeom>
        </p:spPr>
      </p:pic>
      <p:pic>
        <p:nvPicPr>
          <p:cNvPr id="19" name="Picture 18">
            <a:extLst>
              <a:ext uri="{FF2B5EF4-FFF2-40B4-BE49-F238E27FC236}">
                <a16:creationId xmlns:a16="http://schemas.microsoft.com/office/drawing/2014/main" id="{67B282F3-F22F-B473-A878-A02B5C74C7ED}"/>
              </a:ext>
            </a:extLst>
          </p:cNvPr>
          <p:cNvPicPr>
            <a:picLocks noChangeAspect="1"/>
          </p:cNvPicPr>
          <p:nvPr/>
        </p:nvPicPr>
        <p:blipFill>
          <a:blip r:embed="rId6"/>
          <a:stretch>
            <a:fillRect/>
          </a:stretch>
        </p:blipFill>
        <p:spPr>
          <a:xfrm>
            <a:off x="5691062" y="3397956"/>
            <a:ext cx="1800476" cy="647790"/>
          </a:xfrm>
          <a:prstGeom prst="rect">
            <a:avLst/>
          </a:prstGeom>
        </p:spPr>
      </p:pic>
      <p:pic>
        <p:nvPicPr>
          <p:cNvPr id="21" name="Picture 20">
            <a:extLst>
              <a:ext uri="{FF2B5EF4-FFF2-40B4-BE49-F238E27FC236}">
                <a16:creationId xmlns:a16="http://schemas.microsoft.com/office/drawing/2014/main" id="{86CC1104-3C8B-086C-E2EF-D2B61639AF2B}"/>
              </a:ext>
            </a:extLst>
          </p:cNvPr>
          <p:cNvPicPr>
            <a:picLocks noChangeAspect="1"/>
          </p:cNvPicPr>
          <p:nvPr/>
        </p:nvPicPr>
        <p:blipFill>
          <a:blip r:embed="rId7"/>
          <a:stretch>
            <a:fillRect/>
          </a:stretch>
        </p:blipFill>
        <p:spPr>
          <a:xfrm>
            <a:off x="5767272" y="2924548"/>
            <a:ext cx="1724266" cy="447737"/>
          </a:xfrm>
          <a:prstGeom prst="rect">
            <a:avLst/>
          </a:prstGeom>
        </p:spPr>
      </p:pic>
      <p:pic>
        <p:nvPicPr>
          <p:cNvPr id="23" name="Picture 22">
            <a:extLst>
              <a:ext uri="{FF2B5EF4-FFF2-40B4-BE49-F238E27FC236}">
                <a16:creationId xmlns:a16="http://schemas.microsoft.com/office/drawing/2014/main" id="{DD3C722F-7230-ECB5-196F-4D4235C6C7FF}"/>
              </a:ext>
            </a:extLst>
          </p:cNvPr>
          <p:cNvPicPr>
            <a:picLocks noChangeAspect="1"/>
          </p:cNvPicPr>
          <p:nvPr/>
        </p:nvPicPr>
        <p:blipFill>
          <a:blip r:embed="rId8"/>
          <a:stretch>
            <a:fillRect/>
          </a:stretch>
        </p:blipFill>
        <p:spPr>
          <a:xfrm>
            <a:off x="6081641" y="3980814"/>
            <a:ext cx="1095528" cy="581106"/>
          </a:xfrm>
          <a:prstGeom prst="rect">
            <a:avLst/>
          </a:prstGeom>
        </p:spPr>
      </p:pic>
    </p:spTree>
    <p:extLst>
      <p:ext uri="{BB962C8B-B14F-4D97-AF65-F5344CB8AC3E}">
        <p14:creationId xmlns:p14="http://schemas.microsoft.com/office/powerpoint/2010/main" val="24227452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3F36D536-28C9-9790-5A39-C2A7FB496DE4}"/>
              </a:ext>
            </a:extLst>
          </p:cNvPr>
          <p:cNvSpPr>
            <a:spLocks noGrp="1"/>
          </p:cNvSpPr>
          <p:nvPr>
            <p:ph type="body" sz="quarter" idx="10"/>
          </p:nvPr>
        </p:nvSpPr>
        <p:spPr/>
        <p:txBody>
          <a:bodyPr/>
          <a:lstStyle/>
          <a:p>
            <a:r>
              <a:rPr lang="en-US" sz="3600" dirty="0"/>
              <a:t>Equipment Refresh</a:t>
            </a:r>
            <a:endParaRPr lang="en-US" dirty="0"/>
          </a:p>
        </p:txBody>
      </p:sp>
      <p:sp>
        <p:nvSpPr>
          <p:cNvPr id="12" name="Text Placeholder 11">
            <a:extLst>
              <a:ext uri="{FF2B5EF4-FFF2-40B4-BE49-F238E27FC236}">
                <a16:creationId xmlns:a16="http://schemas.microsoft.com/office/drawing/2014/main" id="{92A4D624-4ECE-EB59-681B-D9FD437E07A6}"/>
              </a:ext>
            </a:extLst>
          </p:cNvPr>
          <p:cNvSpPr>
            <a:spLocks noGrp="1"/>
          </p:cNvSpPr>
          <p:nvPr>
            <p:ph type="body" sz="quarter" idx="12"/>
          </p:nvPr>
        </p:nvSpPr>
        <p:spPr/>
        <p:txBody>
          <a:bodyPr/>
          <a:lstStyle/>
          <a:p>
            <a:pPr marL="742950" lvl="1" indent="-285750">
              <a:buFont typeface="Arial" panose="020B0604020202020204" pitchFamily="34" charset="0"/>
              <a:buChar char="•"/>
            </a:pPr>
            <a:r>
              <a:rPr lang="en-US" sz="1400"/>
              <a:t>PC Refresh</a:t>
            </a:r>
          </a:p>
          <a:p>
            <a:pPr marL="1200150" lvl="2" indent="-285750">
              <a:buFont typeface="Arial" panose="020B0604020202020204" pitchFamily="34" charset="0"/>
              <a:buChar char="•"/>
            </a:pPr>
            <a:r>
              <a:rPr lang="en-US" sz="1400"/>
              <a:t>Dell Latitude 5540</a:t>
            </a:r>
          </a:p>
          <a:p>
            <a:pPr marL="1200150" lvl="2" indent="-285750">
              <a:buFont typeface="Arial" panose="020B0604020202020204" pitchFamily="34" charset="0"/>
              <a:buChar char="•"/>
            </a:pPr>
            <a:r>
              <a:rPr lang="en-US" sz="1400"/>
              <a:t>Docking station</a:t>
            </a:r>
          </a:p>
          <a:p>
            <a:pPr marL="1200150" lvl="2" indent="-285750">
              <a:buFont typeface="Arial" panose="020B0604020202020204" pitchFamily="34" charset="0"/>
              <a:buChar char="•"/>
            </a:pPr>
            <a:r>
              <a:rPr lang="en-US" sz="1400"/>
              <a:t>Monitor(s)</a:t>
            </a:r>
          </a:p>
          <a:p>
            <a:pPr marL="1200150" lvl="2" indent="-285750">
              <a:buFont typeface="Arial" panose="020B0604020202020204" pitchFamily="34" charset="0"/>
              <a:buChar char="•"/>
            </a:pPr>
            <a:r>
              <a:rPr lang="en-US" sz="1400"/>
              <a:t>Refresh PC every 3 years</a:t>
            </a:r>
          </a:p>
          <a:p>
            <a:pPr marL="742950" lvl="1" indent="-285750">
              <a:buFont typeface="Arial" panose="020B0604020202020204" pitchFamily="34" charset="0"/>
              <a:buChar char="•"/>
            </a:pPr>
            <a:r>
              <a:rPr lang="en-US" sz="1400"/>
              <a:t>OS/Software</a:t>
            </a:r>
          </a:p>
          <a:p>
            <a:pPr marL="1200150" lvl="2" indent="-285750">
              <a:buFont typeface="Arial" panose="020B0604020202020204" pitchFamily="34" charset="0"/>
              <a:buChar char="•"/>
            </a:pPr>
            <a:r>
              <a:rPr lang="en-US" sz="1400"/>
              <a:t>Enable patching</a:t>
            </a:r>
          </a:p>
          <a:p>
            <a:pPr marL="1200150" lvl="2" indent="-285750">
              <a:buFont typeface="Arial" panose="020B0604020202020204" pitchFamily="34" charset="0"/>
              <a:buChar char="•"/>
            </a:pPr>
            <a:r>
              <a:rPr lang="en-US" sz="1400"/>
              <a:t>Get current with Windows 11</a:t>
            </a:r>
            <a:endParaRPr lang="en-US"/>
          </a:p>
          <a:p>
            <a:endParaRPr lang="en-US" sz="1800"/>
          </a:p>
          <a:p>
            <a:endParaRPr lang="en-US"/>
          </a:p>
        </p:txBody>
      </p:sp>
      <p:pic>
        <p:nvPicPr>
          <p:cNvPr id="2" name="Picture 1">
            <a:extLst>
              <a:ext uri="{FF2B5EF4-FFF2-40B4-BE49-F238E27FC236}">
                <a16:creationId xmlns:a16="http://schemas.microsoft.com/office/drawing/2014/main" id="{CBCC276F-B5D3-5425-3CC4-0902F8D7B352}"/>
              </a:ext>
            </a:extLst>
          </p:cNvPr>
          <p:cNvPicPr>
            <a:picLocks noChangeAspect="1"/>
          </p:cNvPicPr>
          <p:nvPr/>
        </p:nvPicPr>
        <p:blipFill>
          <a:blip r:embed="rId3"/>
          <a:stretch>
            <a:fillRect/>
          </a:stretch>
        </p:blipFill>
        <p:spPr>
          <a:xfrm>
            <a:off x="4146552" y="1691762"/>
            <a:ext cx="4066775" cy="2567618"/>
          </a:xfrm>
          <a:prstGeom prst="rect">
            <a:avLst/>
          </a:prstGeom>
        </p:spPr>
      </p:pic>
    </p:spTree>
    <p:extLst>
      <p:ext uri="{BB962C8B-B14F-4D97-AF65-F5344CB8AC3E}">
        <p14:creationId xmlns:p14="http://schemas.microsoft.com/office/powerpoint/2010/main" val="1004802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3057C25-9C8C-097C-2F12-B32F77999453}"/>
              </a:ext>
            </a:extLst>
          </p:cNvPr>
          <p:cNvSpPr>
            <a:spLocks noGrp="1"/>
          </p:cNvSpPr>
          <p:nvPr>
            <p:ph type="body" sz="half" idx="2"/>
          </p:nvPr>
        </p:nvSpPr>
        <p:spPr/>
        <p:txBody>
          <a:bodyPr/>
          <a:lstStyle/>
          <a:p>
            <a:r>
              <a:rPr lang="en-US" dirty="0"/>
              <a:t>Technology Services Summary</a:t>
            </a:r>
          </a:p>
        </p:txBody>
      </p:sp>
      <p:sp>
        <p:nvSpPr>
          <p:cNvPr id="6" name="Title 5">
            <a:extLst>
              <a:ext uri="{FF2B5EF4-FFF2-40B4-BE49-F238E27FC236}">
                <a16:creationId xmlns:a16="http://schemas.microsoft.com/office/drawing/2014/main" id="{862CACD6-3B33-D44D-AF18-7015C3FAED06}"/>
              </a:ext>
            </a:extLst>
          </p:cNvPr>
          <p:cNvSpPr>
            <a:spLocks noGrp="1"/>
          </p:cNvSpPr>
          <p:nvPr>
            <p:ph type="title"/>
          </p:nvPr>
        </p:nvSpPr>
        <p:spPr/>
        <p:txBody>
          <a:bodyPr/>
          <a:lstStyle/>
          <a:p>
            <a:r>
              <a:rPr lang="en-US" dirty="0"/>
              <a:t>UMC Support Services</a:t>
            </a:r>
          </a:p>
        </p:txBody>
      </p:sp>
      <p:pic>
        <p:nvPicPr>
          <p:cNvPr id="8" name="Picture 7">
            <a:extLst>
              <a:ext uri="{FF2B5EF4-FFF2-40B4-BE49-F238E27FC236}">
                <a16:creationId xmlns:a16="http://schemas.microsoft.com/office/drawing/2014/main" id="{5765500E-7C45-3497-B7DE-46144E8786E0}"/>
              </a:ext>
            </a:extLst>
          </p:cNvPr>
          <p:cNvPicPr>
            <a:picLocks noChangeAspect="1"/>
          </p:cNvPicPr>
          <p:nvPr/>
        </p:nvPicPr>
        <p:blipFill rotWithShape="1">
          <a:blip r:embed="rId2"/>
          <a:srcRect t="24113"/>
          <a:stretch/>
        </p:blipFill>
        <p:spPr>
          <a:xfrm>
            <a:off x="1616922" y="1389161"/>
            <a:ext cx="5771392" cy="2971800"/>
          </a:xfrm>
          <a:prstGeom prst="rect">
            <a:avLst/>
          </a:prstGeom>
        </p:spPr>
      </p:pic>
      <p:sp>
        <p:nvSpPr>
          <p:cNvPr id="3" name="TextBox 2">
            <a:extLst>
              <a:ext uri="{FF2B5EF4-FFF2-40B4-BE49-F238E27FC236}">
                <a16:creationId xmlns:a16="http://schemas.microsoft.com/office/drawing/2014/main" id="{9E748396-4A20-78BF-7C51-DE6708A5C9AE}"/>
              </a:ext>
            </a:extLst>
          </p:cNvPr>
          <p:cNvSpPr txBox="1"/>
          <p:nvPr/>
        </p:nvSpPr>
        <p:spPr>
          <a:xfrm>
            <a:off x="11582" y="4549972"/>
            <a:ext cx="9144000" cy="307777"/>
          </a:xfrm>
          <a:prstGeom prst="rect">
            <a:avLst/>
          </a:prstGeom>
          <a:noFill/>
        </p:spPr>
        <p:txBody>
          <a:bodyPr wrap="square">
            <a:spAutoFit/>
          </a:bodyPr>
          <a:lstStyle/>
          <a:p>
            <a:pPr algn="ctr"/>
            <a:r>
              <a:rPr lang="en-US" sz="1400" dirty="0">
                <a:hlinkClick r:id="rId3"/>
              </a:rPr>
              <a:t>UMC Church IT Support Services | General Council on Finance and Administration (gcfa.org)</a:t>
            </a:r>
            <a:endParaRPr lang="en-US" sz="1400" dirty="0"/>
          </a:p>
        </p:txBody>
      </p:sp>
    </p:spTree>
    <p:extLst>
      <p:ext uri="{BB962C8B-B14F-4D97-AF65-F5344CB8AC3E}">
        <p14:creationId xmlns:p14="http://schemas.microsoft.com/office/powerpoint/2010/main" val="1512118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1B544B-3469-A05A-1ADF-8DDEB95437B4}"/>
              </a:ext>
            </a:extLst>
          </p:cNvPr>
          <p:cNvPicPr>
            <a:picLocks noChangeAspect="1"/>
          </p:cNvPicPr>
          <p:nvPr/>
        </p:nvPicPr>
        <p:blipFill>
          <a:blip r:embed="rId3"/>
          <a:stretch>
            <a:fillRect/>
          </a:stretch>
        </p:blipFill>
        <p:spPr>
          <a:xfrm>
            <a:off x="3048000" y="3884274"/>
            <a:ext cx="2466184" cy="735611"/>
          </a:xfrm>
          <a:prstGeom prst="rect">
            <a:avLst/>
          </a:prstGeom>
        </p:spPr>
      </p:pic>
      <p:pic>
        <p:nvPicPr>
          <p:cNvPr id="8" name="Picture 7">
            <a:extLst>
              <a:ext uri="{FF2B5EF4-FFF2-40B4-BE49-F238E27FC236}">
                <a16:creationId xmlns:a16="http://schemas.microsoft.com/office/drawing/2014/main" id="{EF1DE1A5-41E1-F5C8-D603-DBDA75EC1B96}"/>
              </a:ext>
            </a:extLst>
          </p:cNvPr>
          <p:cNvPicPr>
            <a:picLocks noChangeAspect="1"/>
          </p:cNvPicPr>
          <p:nvPr/>
        </p:nvPicPr>
        <p:blipFill>
          <a:blip r:embed="rId4"/>
          <a:stretch>
            <a:fillRect/>
          </a:stretch>
        </p:blipFill>
        <p:spPr>
          <a:xfrm>
            <a:off x="671024" y="3993635"/>
            <a:ext cx="1059351" cy="587322"/>
          </a:xfrm>
          <a:prstGeom prst="rect">
            <a:avLst/>
          </a:prstGeom>
        </p:spPr>
      </p:pic>
      <p:sp>
        <p:nvSpPr>
          <p:cNvPr id="3" name="Text Placeholder 2">
            <a:extLst>
              <a:ext uri="{FF2B5EF4-FFF2-40B4-BE49-F238E27FC236}">
                <a16:creationId xmlns:a16="http://schemas.microsoft.com/office/drawing/2014/main" id="{BA50A70F-DC14-4CC9-B11B-B071D78C6978}"/>
              </a:ext>
            </a:extLst>
          </p:cNvPr>
          <p:cNvSpPr>
            <a:spLocks noGrp="1"/>
          </p:cNvSpPr>
          <p:nvPr>
            <p:ph type="body" sz="quarter" idx="4294967295"/>
          </p:nvPr>
        </p:nvSpPr>
        <p:spPr>
          <a:xfrm>
            <a:off x="381000" y="1031875"/>
            <a:ext cx="7032625" cy="3462338"/>
          </a:xfrm>
          <a:prstGeom prst="rect">
            <a:avLst/>
          </a:prstGeom>
        </p:spPr>
        <p:txBody>
          <a:bodyPr>
            <a:normAutofit/>
          </a:bodyPr>
          <a:lstStyle/>
          <a:p>
            <a:r>
              <a:rPr lang="en-US" sz="1800" dirty="0"/>
              <a:t>Ways to use your Internet access responsibly.  The types of activities that are encouraged include:</a:t>
            </a:r>
            <a:endParaRPr lang="en-US" sz="1000" dirty="0"/>
          </a:p>
          <a:p>
            <a:pPr lvl="1"/>
            <a:r>
              <a:rPr lang="en-US" sz="1600" dirty="0"/>
              <a:t>Communicating within the context of responsibilities</a:t>
            </a:r>
            <a:endParaRPr lang="en-US" sz="800" dirty="0"/>
          </a:p>
          <a:p>
            <a:pPr lvl="1"/>
            <a:r>
              <a:rPr lang="en-US" sz="1600" dirty="0"/>
              <a:t>Acquiring or sharing information necessary</a:t>
            </a:r>
            <a:endParaRPr lang="en-US" sz="800" dirty="0"/>
          </a:p>
          <a:p>
            <a:pPr lvl="1"/>
            <a:r>
              <a:rPr lang="en-US" sz="1600" dirty="0"/>
              <a:t>Participating in educational or professional development activities</a:t>
            </a:r>
            <a:endParaRPr lang="en-US" sz="800" dirty="0"/>
          </a:p>
          <a:p>
            <a:pPr lvl="1"/>
            <a:r>
              <a:rPr lang="en-US" sz="1600" dirty="0"/>
              <a:t>Treating all in accordance with human rights codes, organizational values, organizational policies, and social decorum.</a:t>
            </a:r>
          </a:p>
          <a:p>
            <a:pPr lvl="1"/>
            <a:r>
              <a:rPr lang="en-US" sz="1600" dirty="0"/>
              <a:t>Assuming everything on the Internet is copyrighted work.</a:t>
            </a:r>
          </a:p>
          <a:p>
            <a:pPr marL="1028700" lvl="3" indent="0">
              <a:buNone/>
            </a:pPr>
            <a:endParaRPr lang="en-US" sz="1200" dirty="0"/>
          </a:p>
          <a:p>
            <a:endParaRPr lang="en-US" sz="1800" dirty="0"/>
          </a:p>
        </p:txBody>
      </p:sp>
      <p:sp>
        <p:nvSpPr>
          <p:cNvPr id="4" name="Title 3">
            <a:extLst>
              <a:ext uri="{FF2B5EF4-FFF2-40B4-BE49-F238E27FC236}">
                <a16:creationId xmlns:a16="http://schemas.microsoft.com/office/drawing/2014/main" id="{17E117EF-C27E-0626-0EB5-EE2F40A08778}"/>
              </a:ext>
            </a:extLst>
          </p:cNvPr>
          <p:cNvSpPr>
            <a:spLocks noGrp="1"/>
          </p:cNvSpPr>
          <p:nvPr>
            <p:ph type="title"/>
          </p:nvPr>
        </p:nvSpPr>
        <p:spPr/>
        <p:txBody>
          <a:bodyPr/>
          <a:lstStyle/>
          <a:p>
            <a:r>
              <a:rPr lang="en-US" dirty="0"/>
              <a:t>Internet Access</a:t>
            </a:r>
          </a:p>
        </p:txBody>
      </p:sp>
      <p:pic>
        <p:nvPicPr>
          <p:cNvPr id="1030" name="Picture 6" descr="Image result for no netflix image">
            <a:extLst>
              <a:ext uri="{FF2B5EF4-FFF2-40B4-BE49-F238E27FC236}">
                <a16:creationId xmlns:a16="http://schemas.microsoft.com/office/drawing/2014/main" id="{F9764492-744B-4C09-B747-567746232E2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11324" y="3797511"/>
            <a:ext cx="1361652" cy="909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2050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50A70F-DC14-4CC9-B11B-B071D78C6978}"/>
              </a:ext>
            </a:extLst>
          </p:cNvPr>
          <p:cNvSpPr>
            <a:spLocks noGrp="1"/>
          </p:cNvSpPr>
          <p:nvPr>
            <p:ph type="body" sz="quarter" idx="4294967295"/>
          </p:nvPr>
        </p:nvSpPr>
        <p:spPr>
          <a:xfrm>
            <a:off x="529907" y="1031874"/>
            <a:ext cx="6883718" cy="3825875"/>
          </a:xfrm>
          <a:prstGeom prst="rect">
            <a:avLst/>
          </a:prstGeom>
        </p:spPr>
        <p:txBody>
          <a:bodyPr>
            <a:normAutofit/>
          </a:bodyPr>
          <a:lstStyle/>
          <a:p>
            <a:pPr lvl="0"/>
            <a:r>
              <a:rPr lang="en-US" sz="1800" dirty="0"/>
              <a:t>All org communication conducted via an approved email address </a:t>
            </a:r>
          </a:p>
          <a:p>
            <a:pPr lvl="0"/>
            <a:r>
              <a:rPr lang="en-US" sz="1800" dirty="0"/>
              <a:t>All voicemail accounts are protected with a PIN (don’t share)</a:t>
            </a:r>
            <a:endParaRPr lang="en-US" sz="1000" dirty="0"/>
          </a:p>
          <a:p>
            <a:pPr lvl="0"/>
            <a:r>
              <a:rPr lang="en-US" sz="1800" dirty="0"/>
              <a:t>All email accounts </a:t>
            </a:r>
            <a:r>
              <a:rPr lang="en-US" sz="2000" b="1" u="sng" dirty="0"/>
              <a:t>use multi-factor authentication</a:t>
            </a:r>
            <a:endParaRPr lang="en-US" sz="1000" b="1" u="sng" dirty="0"/>
          </a:p>
          <a:p>
            <a:pPr lvl="0"/>
            <a:r>
              <a:rPr lang="en-US" sz="1800" dirty="0"/>
              <a:t>Know email addresses are easily spoofed.</a:t>
            </a:r>
            <a:endParaRPr lang="en-US" sz="1000" dirty="0"/>
          </a:p>
          <a:p>
            <a:pPr lvl="0"/>
            <a:r>
              <a:rPr lang="en-US" sz="1800" dirty="0"/>
              <a:t>Do not share personally identifiable information unless verified.</a:t>
            </a:r>
            <a:endParaRPr lang="en-US" sz="1000" dirty="0"/>
          </a:p>
          <a:p>
            <a:pPr lvl="0"/>
            <a:r>
              <a:rPr lang="en-US" sz="1800" dirty="0"/>
              <a:t>Use extreme caution when communicating confidential or sensitive information. </a:t>
            </a:r>
          </a:p>
          <a:p>
            <a:pPr lvl="0"/>
            <a:r>
              <a:rPr lang="en-US" sz="1800" dirty="0"/>
              <a:t>Demonstrate care when using the “Reply All”.</a:t>
            </a:r>
            <a:endParaRPr lang="en-US" sz="1000" dirty="0"/>
          </a:p>
          <a:p>
            <a:pPr lvl="0"/>
            <a:r>
              <a:rPr lang="en-US" sz="1800" dirty="0"/>
              <a:t>Treat email attachments or links that have been sent unsolicited with extreme caution.</a:t>
            </a:r>
          </a:p>
        </p:txBody>
      </p:sp>
      <p:sp>
        <p:nvSpPr>
          <p:cNvPr id="5" name="Title 4">
            <a:extLst>
              <a:ext uri="{FF2B5EF4-FFF2-40B4-BE49-F238E27FC236}">
                <a16:creationId xmlns:a16="http://schemas.microsoft.com/office/drawing/2014/main" id="{44C00DD7-FF46-3219-7D1D-FCD0251E4166}"/>
              </a:ext>
            </a:extLst>
          </p:cNvPr>
          <p:cNvSpPr>
            <a:spLocks noGrp="1"/>
          </p:cNvSpPr>
          <p:nvPr>
            <p:ph type="title"/>
          </p:nvPr>
        </p:nvSpPr>
        <p:spPr/>
        <p:txBody>
          <a:bodyPr/>
          <a:lstStyle/>
          <a:p>
            <a:r>
              <a:rPr lang="en-US" dirty="0"/>
              <a:t>Electronic &amp; Voice Communication</a:t>
            </a:r>
          </a:p>
        </p:txBody>
      </p:sp>
      <p:sp>
        <p:nvSpPr>
          <p:cNvPr id="4" name="TextBox 3">
            <a:extLst>
              <a:ext uri="{FF2B5EF4-FFF2-40B4-BE49-F238E27FC236}">
                <a16:creationId xmlns:a16="http://schemas.microsoft.com/office/drawing/2014/main" id="{5DC80A04-F667-4295-A4E6-FAB6A05C4944}"/>
              </a:ext>
            </a:extLst>
          </p:cNvPr>
          <p:cNvSpPr txBox="1"/>
          <p:nvPr/>
        </p:nvSpPr>
        <p:spPr>
          <a:xfrm>
            <a:off x="7407447" y="1441591"/>
            <a:ext cx="1440180" cy="923330"/>
          </a:xfrm>
          <a:prstGeom prst="rect">
            <a:avLst/>
          </a:prstGeom>
          <a:noFill/>
          <a:ln w="28575">
            <a:solidFill>
              <a:schemeClr val="accent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00B050"/>
                </a:solidFill>
                <a:effectLst/>
                <a:uLnTx/>
                <a:uFillTx/>
                <a:latin typeface="Franklin Gothic Book" panose="020B0503020102020204"/>
                <a:ea typeface="+mn-ea"/>
                <a:cs typeface="+mn-cs"/>
              </a:rPr>
              <a:t>Only use: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00B050"/>
                </a:solidFill>
                <a:effectLst/>
                <a:uLnTx/>
                <a:uFillTx/>
                <a:latin typeface="Franklin Gothic Book" panose="020B0503020102020204"/>
                <a:ea typeface="+mn-ea"/>
                <a:cs typeface="+mn-cs"/>
              </a:rPr>
              <a:t>@holston.org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00B050"/>
                </a:solidFill>
                <a:effectLst/>
                <a:uLnTx/>
                <a:uFillTx/>
                <a:latin typeface="Franklin Gothic Book" panose="020B0503020102020204"/>
                <a:ea typeface="+mn-ea"/>
                <a:cs typeface="+mn-cs"/>
              </a:rPr>
              <a:t>@arumc.org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00B050"/>
                </a:solidFill>
                <a:effectLst/>
                <a:uLnTx/>
                <a:uFillTx/>
                <a:latin typeface="Franklin Gothic Book" panose="020B0503020102020204"/>
                <a:ea typeface="+mn-ea"/>
                <a:cs typeface="+mn-cs"/>
              </a:rPr>
              <a:t>@gbhem.org</a:t>
            </a:r>
          </a:p>
        </p:txBody>
      </p:sp>
      <p:sp>
        <p:nvSpPr>
          <p:cNvPr id="8" name="TextBox 7">
            <a:extLst>
              <a:ext uri="{FF2B5EF4-FFF2-40B4-BE49-F238E27FC236}">
                <a16:creationId xmlns:a16="http://schemas.microsoft.com/office/drawing/2014/main" id="{C72EA2BA-7078-103B-EFE8-B031B009F1A1}"/>
              </a:ext>
            </a:extLst>
          </p:cNvPr>
          <p:cNvSpPr txBox="1"/>
          <p:nvPr/>
        </p:nvSpPr>
        <p:spPr>
          <a:xfrm>
            <a:off x="7407447" y="2944811"/>
            <a:ext cx="1440180" cy="715581"/>
          </a:xfrm>
          <a:prstGeom prst="rect">
            <a:avLst/>
          </a:prstGeom>
          <a:noFill/>
          <a:ln w="28575">
            <a:solidFill>
              <a:schemeClr val="accent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0000"/>
                </a:solidFill>
                <a:effectLst/>
                <a:uLnTx/>
                <a:uFillTx/>
                <a:latin typeface="Franklin Gothic Book" panose="020B0503020102020204"/>
                <a:ea typeface="+mn-ea"/>
                <a:cs typeface="+mn-cs"/>
              </a:rPr>
              <a:t>Don’t use: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0000"/>
                </a:solidFill>
                <a:effectLst/>
                <a:uLnTx/>
                <a:uFillTx/>
                <a:latin typeface="Franklin Gothic Book" panose="020B0503020102020204"/>
                <a:ea typeface="+mn-ea"/>
                <a:cs typeface="+mn-cs"/>
              </a:rPr>
              <a:t>@hotmail.com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0000"/>
                </a:solidFill>
                <a:effectLst/>
                <a:uLnTx/>
                <a:uFillTx/>
                <a:latin typeface="Franklin Gothic Book" panose="020B0503020102020204"/>
                <a:ea typeface="+mn-ea"/>
                <a:cs typeface="+mn-cs"/>
              </a:rPr>
              <a:t>@gmail.com</a:t>
            </a:r>
          </a:p>
        </p:txBody>
      </p:sp>
    </p:spTree>
    <p:extLst>
      <p:ext uri="{BB962C8B-B14F-4D97-AF65-F5344CB8AC3E}">
        <p14:creationId xmlns:p14="http://schemas.microsoft.com/office/powerpoint/2010/main" val="39388212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50A70F-DC14-4CC9-B11B-B071D78C6978}"/>
              </a:ext>
            </a:extLst>
          </p:cNvPr>
          <p:cNvSpPr>
            <a:spLocks noGrp="1"/>
          </p:cNvSpPr>
          <p:nvPr>
            <p:ph type="body" sz="quarter" idx="4294967295"/>
          </p:nvPr>
        </p:nvSpPr>
        <p:spPr>
          <a:xfrm>
            <a:off x="380999" y="1031874"/>
            <a:ext cx="7032625" cy="3992971"/>
          </a:xfrm>
          <a:prstGeom prst="rect">
            <a:avLst/>
          </a:prstGeom>
        </p:spPr>
        <p:txBody>
          <a:bodyPr>
            <a:normAutofit/>
          </a:bodyPr>
          <a:lstStyle/>
          <a:p>
            <a:pPr marL="0" indent="0">
              <a:buNone/>
            </a:pPr>
            <a:r>
              <a:rPr lang="en-US" sz="1600" dirty="0"/>
              <a:t>Data is typically comprised of four classifications of information: </a:t>
            </a:r>
          </a:p>
          <a:p>
            <a:r>
              <a:rPr lang="en-US" sz="1600" dirty="0"/>
              <a:t>Public/Unclassified</a:t>
            </a:r>
          </a:p>
          <a:p>
            <a:pPr lvl="1"/>
            <a:r>
              <a:rPr lang="en-US" sz="1200" dirty="0"/>
              <a:t>generally available to anyone within or outside of the organization </a:t>
            </a:r>
          </a:p>
          <a:p>
            <a:r>
              <a:rPr lang="en-US" sz="1600" dirty="0">
                <a:solidFill>
                  <a:schemeClr val="tx1">
                    <a:lumMod val="60000"/>
                    <a:lumOff val="40000"/>
                  </a:schemeClr>
                </a:solidFill>
              </a:rPr>
              <a:t>Private</a:t>
            </a:r>
          </a:p>
          <a:p>
            <a:pPr lvl="1"/>
            <a:r>
              <a:rPr lang="en-US" sz="1200" dirty="0">
                <a:solidFill>
                  <a:schemeClr val="tx1">
                    <a:lumMod val="60000"/>
                    <a:lumOff val="40000"/>
                  </a:schemeClr>
                </a:solidFill>
              </a:rPr>
              <a:t>info. kept within the org, can’t be distributed outside of the org.</a:t>
            </a:r>
          </a:p>
          <a:p>
            <a:r>
              <a:rPr lang="en-US" sz="1800" b="1" dirty="0">
                <a:solidFill>
                  <a:srgbClr val="FFC000"/>
                </a:solidFill>
              </a:rPr>
              <a:t>Confidential</a:t>
            </a:r>
          </a:p>
          <a:p>
            <a:pPr lvl="1"/>
            <a:r>
              <a:rPr lang="en-US" sz="1400" b="1" dirty="0">
                <a:solidFill>
                  <a:srgbClr val="FFC000"/>
                </a:solidFill>
              </a:rPr>
              <a:t>potentially damaging if released (e.g., HR or payroll data, SSN) </a:t>
            </a:r>
          </a:p>
          <a:p>
            <a:r>
              <a:rPr lang="en-US" sz="1800" b="1" dirty="0">
                <a:solidFill>
                  <a:srgbClr val="DB402E"/>
                </a:solidFill>
              </a:rPr>
              <a:t>Secret/Restricted</a:t>
            </a:r>
          </a:p>
          <a:p>
            <a:pPr lvl="1"/>
            <a:r>
              <a:rPr lang="en-US" sz="1400" b="1" dirty="0">
                <a:solidFill>
                  <a:srgbClr val="DB402E"/>
                </a:solidFill>
              </a:rPr>
              <a:t>harmful to UMC if leaked (e.g., legal documents, financial reports)</a:t>
            </a:r>
          </a:p>
          <a:p>
            <a:endParaRPr lang="en-US" sz="1800" b="1" dirty="0">
              <a:solidFill>
                <a:srgbClr val="DB402E"/>
              </a:solidFill>
            </a:endParaRPr>
          </a:p>
          <a:p>
            <a:endParaRPr lang="en-US" sz="1400" b="1" dirty="0"/>
          </a:p>
          <a:p>
            <a:pPr marL="0" indent="0">
              <a:buNone/>
            </a:pPr>
            <a:r>
              <a:rPr lang="en-US" sz="1800" b="1" dirty="0"/>
              <a:t>Confidential or Secret/Restricted classifications should be </a:t>
            </a:r>
            <a:r>
              <a:rPr lang="en-US" sz="1800" b="1" dirty="0">
                <a:highlight>
                  <a:srgbClr val="FFFF00"/>
                </a:highlight>
              </a:rPr>
              <a:t>encrypted</a:t>
            </a:r>
            <a:r>
              <a:rPr lang="en-US" sz="1800" b="1" dirty="0"/>
              <a:t> </a:t>
            </a:r>
            <a:r>
              <a:rPr lang="en-US" sz="1800" b="1" dirty="0">
                <a:solidFill>
                  <a:schemeClr val="accent6">
                    <a:lumMod val="50000"/>
                  </a:schemeClr>
                </a:solidFill>
              </a:rPr>
              <a:t>while in transit and at rest</a:t>
            </a:r>
            <a:r>
              <a:rPr lang="en-US" sz="1800" b="1" dirty="0">
                <a:solidFill>
                  <a:schemeClr val="accent6"/>
                </a:solidFill>
              </a:rPr>
              <a:t> </a:t>
            </a:r>
            <a:r>
              <a:rPr lang="en-US" sz="1800" b="1" u="sng" dirty="0">
                <a:solidFill>
                  <a:srgbClr val="7030A0"/>
                </a:solidFill>
              </a:rPr>
              <a:t>and should not be stored outside of any authorized system</a:t>
            </a:r>
            <a:r>
              <a:rPr lang="en-US" sz="1800" b="1" dirty="0"/>
              <a:t>. </a:t>
            </a:r>
          </a:p>
        </p:txBody>
      </p:sp>
      <p:sp>
        <p:nvSpPr>
          <p:cNvPr id="4" name="Title 3">
            <a:extLst>
              <a:ext uri="{FF2B5EF4-FFF2-40B4-BE49-F238E27FC236}">
                <a16:creationId xmlns:a16="http://schemas.microsoft.com/office/drawing/2014/main" id="{67F1B2DE-E550-54D6-D632-1E71168ED0C9}"/>
              </a:ext>
            </a:extLst>
          </p:cNvPr>
          <p:cNvSpPr>
            <a:spLocks noGrp="1"/>
          </p:cNvSpPr>
          <p:nvPr>
            <p:ph type="title"/>
          </p:nvPr>
        </p:nvSpPr>
        <p:spPr/>
        <p:txBody>
          <a:bodyPr/>
          <a:lstStyle/>
          <a:p>
            <a:r>
              <a:rPr lang="en-US" dirty="0"/>
              <a:t>Data &amp; Info Security</a:t>
            </a:r>
          </a:p>
        </p:txBody>
      </p:sp>
      <p:pic>
        <p:nvPicPr>
          <p:cNvPr id="2050" name="Picture 2" descr="Image result for secret image">
            <a:extLst>
              <a:ext uri="{FF2B5EF4-FFF2-40B4-BE49-F238E27FC236}">
                <a16:creationId xmlns:a16="http://schemas.microsoft.com/office/drawing/2014/main" id="{D0916B8E-D65A-481C-AF13-B33A89CBFB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8734" y="1051009"/>
            <a:ext cx="1351857" cy="135185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encryption">
            <a:extLst>
              <a:ext uri="{FF2B5EF4-FFF2-40B4-BE49-F238E27FC236}">
                <a16:creationId xmlns:a16="http://schemas.microsoft.com/office/drawing/2014/main" id="{A09B28E3-7B9A-4F37-8FB3-1970C7BFDFF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528734" y="4036695"/>
            <a:ext cx="1359398" cy="765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8387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half" idx="2"/>
          </p:nvPr>
        </p:nvSpPr>
        <p:spPr>
          <a:xfrm>
            <a:off x="318437" y="1026895"/>
            <a:ext cx="8368363" cy="746487"/>
          </a:xfrm>
        </p:spPr>
        <p:txBody>
          <a:bodyPr/>
          <a:lstStyle/>
          <a:p>
            <a:r>
              <a:rPr lang="en-US" sz="1800" dirty="0"/>
              <a:t>What is Encryption?  </a:t>
            </a:r>
            <a:r>
              <a:rPr lang="en-US" sz="1350" dirty="0">
                <a:hlinkClick r:id="rId3"/>
              </a:rPr>
              <a:t>https://www.youtube.com/watch?v=ySP-dvcOgas</a:t>
            </a:r>
            <a:r>
              <a:rPr lang="en-US" sz="1350" dirty="0"/>
              <a:t> </a:t>
            </a:r>
          </a:p>
          <a:p>
            <a:pPr marL="0" indent="0">
              <a:buNone/>
            </a:pPr>
            <a:endParaRPr lang="en-US" sz="1350" dirty="0"/>
          </a:p>
        </p:txBody>
      </p:sp>
      <p:sp>
        <p:nvSpPr>
          <p:cNvPr id="7" name="Title 6"/>
          <p:cNvSpPr>
            <a:spLocks noGrp="1"/>
          </p:cNvSpPr>
          <p:nvPr>
            <p:ph type="title"/>
          </p:nvPr>
        </p:nvSpPr>
        <p:spPr/>
        <p:txBody>
          <a:bodyPr/>
          <a:lstStyle/>
          <a:p>
            <a:pPr>
              <a:lnSpc>
                <a:spcPct val="90000"/>
              </a:lnSpc>
              <a:spcBef>
                <a:spcPts val="750"/>
              </a:spcBef>
            </a:pPr>
            <a:r>
              <a:rPr lang="en-US" sz="4050" dirty="0">
                <a:solidFill>
                  <a:schemeClr val="bg1"/>
                </a:solidFill>
                <a:ea typeface="+mn-ea"/>
                <a:cs typeface="+mn-cs"/>
              </a:rPr>
              <a:t>Data &amp; Info - Encryption</a:t>
            </a:r>
          </a:p>
        </p:txBody>
      </p:sp>
      <p:pic>
        <p:nvPicPr>
          <p:cNvPr id="1026" name="Picture 2" descr="https://grok.lsu.edu/image/3808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82115" y="9407129"/>
            <a:ext cx="456689" cy="2156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8147FC5-5956-58E7-D2C0-E29713866C2C}"/>
              </a:ext>
            </a:extLst>
          </p:cNvPr>
          <p:cNvPicPr>
            <a:picLocks noChangeAspect="1"/>
          </p:cNvPicPr>
          <p:nvPr/>
        </p:nvPicPr>
        <p:blipFill>
          <a:blip r:embed="rId5"/>
          <a:stretch>
            <a:fillRect/>
          </a:stretch>
        </p:blipFill>
        <p:spPr>
          <a:xfrm>
            <a:off x="457200" y="1676400"/>
            <a:ext cx="3653940" cy="2080260"/>
          </a:xfrm>
          <a:prstGeom prst="rect">
            <a:avLst/>
          </a:prstGeom>
        </p:spPr>
      </p:pic>
      <p:pic>
        <p:nvPicPr>
          <p:cNvPr id="2050" name="Picture 2" descr="http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84844" y="2983230"/>
            <a:ext cx="5529835" cy="1874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39554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988C744-1AAC-9B79-2B84-31FDB0E4AAD2}"/>
              </a:ext>
            </a:extLst>
          </p:cNvPr>
          <p:cNvPicPr>
            <a:picLocks noChangeAspect="1"/>
          </p:cNvPicPr>
          <p:nvPr/>
        </p:nvPicPr>
        <p:blipFill>
          <a:blip r:embed="rId3"/>
          <a:stretch>
            <a:fillRect/>
          </a:stretch>
        </p:blipFill>
        <p:spPr>
          <a:xfrm>
            <a:off x="2849880" y="951483"/>
            <a:ext cx="5378606" cy="4223806"/>
          </a:xfrm>
          <a:prstGeom prst="rect">
            <a:avLst/>
          </a:prstGeom>
        </p:spPr>
      </p:pic>
      <p:sp>
        <p:nvSpPr>
          <p:cNvPr id="5" name="Title 4"/>
          <p:cNvSpPr>
            <a:spLocks noGrp="1"/>
          </p:cNvSpPr>
          <p:nvPr>
            <p:ph type="title"/>
          </p:nvPr>
        </p:nvSpPr>
        <p:spPr/>
        <p:txBody>
          <a:bodyPr/>
          <a:lstStyle/>
          <a:p>
            <a:r>
              <a:rPr lang="en-US" dirty="0">
                <a:solidFill>
                  <a:schemeClr val="bg1"/>
                </a:solidFill>
              </a:rPr>
              <a:t>Data &amp; Info – Email</a:t>
            </a:r>
            <a:endParaRPr lang="en-US" dirty="0"/>
          </a:p>
        </p:txBody>
      </p:sp>
      <p:pic>
        <p:nvPicPr>
          <p:cNvPr id="3" name="Picture 2" descr="image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8872" y="2906630"/>
            <a:ext cx="2242027" cy="2010786"/>
          </a:xfrm>
          <a:prstGeom prst="rect">
            <a:avLst/>
          </a:prstGeom>
          <a:noFill/>
          <a:ln w="57150">
            <a:solidFill>
              <a:srgbClr val="7030A0"/>
            </a:solidFill>
          </a:ln>
          <a:extLst>
            <a:ext uri="{909E8E84-426E-40DD-AFC4-6F175D3DCCD1}">
              <a14:hiddenFill xmlns:a14="http://schemas.microsoft.com/office/drawing/2010/main">
                <a:solidFill>
                  <a:srgbClr val="FFFFFF"/>
                </a:solidFill>
              </a14:hiddenFill>
            </a:ext>
          </a:extLst>
        </p:spPr>
      </p:pic>
      <p:sp>
        <p:nvSpPr>
          <p:cNvPr id="4" name="Oval 3"/>
          <p:cNvSpPr/>
          <p:nvPr/>
        </p:nvSpPr>
        <p:spPr>
          <a:xfrm>
            <a:off x="4967668" y="2769217"/>
            <a:ext cx="586740" cy="29416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1" name="Rectangle 10"/>
          <p:cNvSpPr/>
          <p:nvPr/>
        </p:nvSpPr>
        <p:spPr>
          <a:xfrm>
            <a:off x="3607454" y="2820905"/>
            <a:ext cx="285750" cy="1714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9" name="Oval 8">
            <a:extLst>
              <a:ext uri="{FF2B5EF4-FFF2-40B4-BE49-F238E27FC236}">
                <a16:creationId xmlns:a16="http://schemas.microsoft.com/office/drawing/2014/main" id="{797063BE-4539-D341-2319-00FE5175D492}"/>
              </a:ext>
            </a:extLst>
          </p:cNvPr>
          <p:cNvSpPr/>
          <p:nvPr/>
        </p:nvSpPr>
        <p:spPr>
          <a:xfrm>
            <a:off x="7078980" y="3484334"/>
            <a:ext cx="1028700" cy="7219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0" name="TextBox 9">
            <a:extLst>
              <a:ext uri="{FF2B5EF4-FFF2-40B4-BE49-F238E27FC236}">
                <a16:creationId xmlns:a16="http://schemas.microsoft.com/office/drawing/2014/main" id="{144D86D4-C557-D0A7-06D7-C30C0D356DA0}"/>
              </a:ext>
            </a:extLst>
          </p:cNvPr>
          <p:cNvSpPr txBox="1"/>
          <p:nvPr/>
        </p:nvSpPr>
        <p:spPr>
          <a:xfrm>
            <a:off x="381000" y="1165860"/>
            <a:ext cx="2151990"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173456"/>
                </a:solidFill>
                <a:effectLst/>
                <a:uLnTx/>
                <a:uFillTx/>
                <a:latin typeface="Franklin Gothic Book" panose="020B0503020102020204"/>
                <a:ea typeface="+mn-ea"/>
                <a:cs typeface="+mn-cs"/>
              </a:rPr>
              <a:t>NOT</a:t>
            </a:r>
            <a:r>
              <a:rPr kumimoji="0" lang="en-US" sz="1800" b="0" i="0" u="none" strike="noStrike" kern="1200" cap="none" spc="0" normalizeH="0" baseline="0" noProof="0" dirty="0">
                <a:ln>
                  <a:noFill/>
                </a:ln>
                <a:solidFill>
                  <a:srgbClr val="173456"/>
                </a:solidFill>
                <a:effectLst/>
                <a:uLnTx/>
                <a:uFillTx/>
                <a:latin typeface="Franklin Gothic Book" panose="020B0503020102020204"/>
                <a:ea typeface="+mn-ea"/>
                <a:cs typeface="+mn-cs"/>
              </a:rPr>
              <a:t> all email is secure.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73456"/>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73456"/>
                </a:solidFill>
                <a:effectLst/>
                <a:uLnTx/>
                <a:uFillTx/>
                <a:latin typeface="Franklin Gothic Book" panose="020B0503020102020204"/>
                <a:ea typeface="+mn-ea"/>
                <a:cs typeface="+mn-cs"/>
              </a:rPr>
              <a:t>Least secure email providers: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73456"/>
                </a:solidFill>
                <a:effectLst/>
                <a:uLnTx/>
                <a:uFillTx/>
                <a:latin typeface="Franklin Gothic Book" panose="020B0503020102020204"/>
                <a:ea typeface="+mn-ea"/>
                <a:cs typeface="+mn-cs"/>
              </a:rPr>
              <a:t>Yahoo Mail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73456"/>
                </a:solidFill>
                <a:effectLst/>
                <a:uLnTx/>
                <a:uFillTx/>
                <a:latin typeface="Franklin Gothic Book" panose="020B0503020102020204"/>
                <a:ea typeface="+mn-ea"/>
                <a:cs typeface="+mn-cs"/>
              </a:rPr>
              <a:t>AOL Mail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73456"/>
                </a:solidFill>
                <a:effectLst/>
                <a:uLnTx/>
                <a:uFillTx/>
                <a:latin typeface="Franklin Gothic Book" panose="020B0503020102020204"/>
                <a:ea typeface="+mn-ea"/>
                <a:cs typeface="+mn-cs"/>
              </a:rPr>
              <a:t>Gmail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73456"/>
                </a:solidFill>
                <a:effectLst/>
                <a:uLnTx/>
                <a:uFillTx/>
                <a:latin typeface="Franklin Gothic Book" panose="020B0503020102020204"/>
                <a:ea typeface="+mn-ea"/>
                <a:cs typeface="+mn-cs"/>
              </a:rPr>
              <a:t>Outlook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73456"/>
                </a:solidFill>
                <a:effectLst/>
                <a:uLnTx/>
                <a:uFillTx/>
                <a:latin typeface="Franklin Gothic Book" panose="020B0503020102020204"/>
                <a:ea typeface="+mn-ea"/>
                <a:cs typeface="+mn-cs"/>
              </a:rPr>
              <a:t>Apple Mail</a:t>
            </a:r>
          </a:p>
        </p:txBody>
      </p:sp>
    </p:spTree>
    <p:extLst>
      <p:ext uri="{BB962C8B-B14F-4D97-AF65-F5344CB8AC3E}">
        <p14:creationId xmlns:p14="http://schemas.microsoft.com/office/powerpoint/2010/main" val="626756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791036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1560" y="267264"/>
            <a:ext cx="2605741" cy="17252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a:lnSpc>
                <a:spcPct val="90000"/>
              </a:lnSpc>
            </a:pPr>
            <a:r>
              <a:rPr lang="en-US" sz="3300" dirty="0">
                <a:solidFill>
                  <a:schemeClr val="bg1"/>
                </a:solidFill>
              </a:rPr>
              <a:t>Data &amp; Info – File Storage</a:t>
            </a:r>
          </a:p>
        </p:txBody>
      </p:sp>
      <p:graphicFrame>
        <p:nvGraphicFramePr>
          <p:cNvPr id="4" name="Table 3"/>
          <p:cNvGraphicFramePr>
            <a:graphicFrameLocks noGrp="1"/>
          </p:cNvGraphicFramePr>
          <p:nvPr/>
        </p:nvGraphicFramePr>
        <p:xfrm>
          <a:off x="1852960" y="1129872"/>
          <a:ext cx="3657600" cy="2017188"/>
        </p:xfrm>
        <a:graphic>
          <a:graphicData uri="http://schemas.openxmlformats.org/drawingml/2006/table">
            <a:tbl>
              <a:tblPr firstRow="1" bandRow="1">
                <a:tableStyleId>{5C22544A-7EE6-4342-B048-85BDC9FD1C3A}</a:tableStyleId>
              </a:tblPr>
              <a:tblGrid>
                <a:gridCol w="1943100">
                  <a:extLst>
                    <a:ext uri="{9D8B030D-6E8A-4147-A177-3AD203B41FA5}">
                      <a16:colId xmlns:a16="http://schemas.microsoft.com/office/drawing/2014/main" val="20000"/>
                    </a:ext>
                  </a:extLst>
                </a:gridCol>
                <a:gridCol w="1714500">
                  <a:extLst>
                    <a:ext uri="{9D8B030D-6E8A-4147-A177-3AD203B41FA5}">
                      <a16:colId xmlns:a16="http://schemas.microsoft.com/office/drawing/2014/main" val="20001"/>
                    </a:ext>
                  </a:extLst>
                </a:gridCol>
              </a:tblGrid>
              <a:tr h="278130">
                <a:tc>
                  <a:txBody>
                    <a:bodyPr/>
                    <a:lstStyle/>
                    <a:p>
                      <a:r>
                        <a:rPr lang="en-US" sz="1400" dirty="0"/>
                        <a:t>Name</a:t>
                      </a:r>
                    </a:p>
                  </a:txBody>
                  <a:tcPr marL="68580" marR="68580" marT="34290" marB="34290"/>
                </a:tc>
                <a:tc>
                  <a:txBody>
                    <a:bodyPr/>
                    <a:lstStyle/>
                    <a:p>
                      <a:pPr algn="ctr"/>
                      <a:r>
                        <a:rPr lang="en-US" sz="1400" dirty="0"/>
                        <a:t>Encryption</a:t>
                      </a:r>
                      <a:r>
                        <a:rPr lang="en-US" sz="1400" baseline="0" dirty="0"/>
                        <a:t> At Rest</a:t>
                      </a:r>
                      <a:endParaRPr lang="en-US" sz="1400" dirty="0"/>
                    </a:p>
                  </a:txBody>
                  <a:tcPr marL="68580" marR="68580" marT="34290" marB="34290"/>
                </a:tc>
                <a:extLst>
                  <a:ext uri="{0D108BD9-81ED-4DB2-BD59-A6C34878D82A}">
                    <a16:rowId xmlns:a16="http://schemas.microsoft.com/office/drawing/2014/main" val="10000"/>
                  </a:ext>
                </a:extLst>
              </a:tr>
              <a:tr h="278130">
                <a:tc>
                  <a:txBody>
                    <a:bodyPr/>
                    <a:lstStyle/>
                    <a:p>
                      <a:r>
                        <a:rPr lang="en-US" sz="1400" dirty="0"/>
                        <a:t>Local Drives (C</a:t>
                      </a:r>
                      <a:r>
                        <a:rPr lang="en-US" sz="1400" baseline="0" dirty="0"/>
                        <a:t>)</a:t>
                      </a:r>
                      <a:endParaRPr lang="en-US" sz="1400" dirty="0"/>
                    </a:p>
                  </a:txBody>
                  <a:tcPr marL="68580" marR="68580" marT="34290" marB="34290"/>
                </a:tc>
                <a:tc>
                  <a:txBody>
                    <a:bodyPr/>
                    <a:lstStyle/>
                    <a:p>
                      <a:pPr algn="ctr"/>
                      <a:r>
                        <a:rPr lang="en-US" sz="1400" dirty="0"/>
                        <a:t>?</a:t>
                      </a:r>
                    </a:p>
                  </a:txBody>
                  <a:tcPr marL="68580" marR="68580" marT="34290" marB="34290"/>
                </a:tc>
                <a:extLst>
                  <a:ext uri="{0D108BD9-81ED-4DB2-BD59-A6C34878D82A}">
                    <a16:rowId xmlns:a16="http://schemas.microsoft.com/office/drawing/2014/main" val="10001"/>
                  </a:ext>
                </a:extLst>
              </a:tr>
              <a:tr h="325548">
                <a:tc>
                  <a:txBody>
                    <a:bodyPr/>
                    <a:lstStyle/>
                    <a:p>
                      <a:r>
                        <a:rPr lang="en-US" sz="1400" dirty="0"/>
                        <a:t>Microsoft OneDrive</a:t>
                      </a:r>
                    </a:p>
                  </a:txBody>
                  <a:tcPr marL="68580" marR="68580" marT="34290" marB="34290">
                    <a:solidFill>
                      <a:schemeClr val="accent4">
                        <a:lumMod val="60000"/>
                        <a:lumOff val="40000"/>
                      </a:schemeClr>
                    </a:solidFill>
                  </a:tcPr>
                </a:tc>
                <a:tc>
                  <a:txBody>
                    <a:bodyPr/>
                    <a:lstStyle/>
                    <a:p>
                      <a:pPr algn="ctr"/>
                      <a:r>
                        <a:rPr lang="en-US" sz="1400" dirty="0">
                          <a:solidFill>
                            <a:srgbClr val="FF0000"/>
                          </a:solidFill>
                        </a:rPr>
                        <a:t>√</a:t>
                      </a:r>
                    </a:p>
                  </a:txBody>
                  <a:tcPr marL="68580" marR="68580" marT="34290" marB="34290">
                    <a:solidFill>
                      <a:schemeClr val="accent4">
                        <a:lumMod val="60000"/>
                        <a:lumOff val="40000"/>
                      </a:schemeClr>
                    </a:solidFill>
                  </a:tcPr>
                </a:tc>
                <a:extLst>
                  <a:ext uri="{0D108BD9-81ED-4DB2-BD59-A6C34878D82A}">
                    <a16:rowId xmlns:a16="http://schemas.microsoft.com/office/drawing/2014/main" val="10002"/>
                  </a:ext>
                </a:extLst>
              </a:tr>
              <a:tr h="278130">
                <a:tc>
                  <a:txBody>
                    <a:bodyPr/>
                    <a:lstStyle/>
                    <a:p>
                      <a:r>
                        <a:rPr lang="en-US" sz="1400" dirty="0" err="1"/>
                        <a:t>DropBox</a:t>
                      </a:r>
                      <a:endParaRPr lang="en-US" sz="1400" dirty="0"/>
                    </a:p>
                  </a:txBody>
                  <a:tcPr marL="68580" marR="68580" marT="34290" marB="34290"/>
                </a:tc>
                <a:tc>
                  <a:txBody>
                    <a:bodyPr/>
                    <a:lstStyle/>
                    <a:p>
                      <a:pPr algn="ctr"/>
                      <a:r>
                        <a:rPr lang="en-US" sz="1400" dirty="0">
                          <a:solidFill>
                            <a:srgbClr val="FF0000"/>
                          </a:solidFill>
                        </a:rPr>
                        <a:t>√</a:t>
                      </a:r>
                    </a:p>
                  </a:txBody>
                  <a:tcPr marL="68580" marR="68580" marT="34290" marB="34290"/>
                </a:tc>
                <a:extLst>
                  <a:ext uri="{0D108BD9-81ED-4DB2-BD59-A6C34878D82A}">
                    <a16:rowId xmlns:a16="http://schemas.microsoft.com/office/drawing/2014/main" val="10003"/>
                  </a:ext>
                </a:extLst>
              </a:tr>
              <a:tr h="278130">
                <a:tc>
                  <a:txBody>
                    <a:bodyPr/>
                    <a:lstStyle/>
                    <a:p>
                      <a:r>
                        <a:rPr lang="en-US" sz="1400" dirty="0"/>
                        <a:t>Google Drive</a:t>
                      </a:r>
                    </a:p>
                  </a:txBody>
                  <a:tcPr marL="68580" marR="68580" marT="34290" marB="34290"/>
                </a:tc>
                <a:tc>
                  <a:txBody>
                    <a:bodyPr/>
                    <a:lstStyle/>
                    <a:p>
                      <a:pPr algn="ctr"/>
                      <a:r>
                        <a:rPr lang="en-US" sz="1400" dirty="0">
                          <a:solidFill>
                            <a:srgbClr val="FF0000"/>
                          </a:solidFill>
                        </a:rPr>
                        <a:t>√</a:t>
                      </a:r>
                    </a:p>
                  </a:txBody>
                  <a:tcPr marL="68580" marR="68580" marT="34290" marB="34290"/>
                </a:tc>
                <a:extLst>
                  <a:ext uri="{0D108BD9-81ED-4DB2-BD59-A6C34878D82A}">
                    <a16:rowId xmlns:a16="http://schemas.microsoft.com/office/drawing/2014/main" val="10004"/>
                  </a:ext>
                </a:extLst>
              </a:tr>
              <a:tr h="278130">
                <a:tc>
                  <a:txBody>
                    <a:bodyPr/>
                    <a:lstStyle/>
                    <a:p>
                      <a:r>
                        <a:rPr lang="en-US" sz="1400" dirty="0"/>
                        <a:t>iCloud</a:t>
                      </a:r>
                    </a:p>
                  </a:txBody>
                  <a:tcPr marL="68580" marR="68580" marT="34290" marB="34290"/>
                </a:tc>
                <a:tc>
                  <a:txBody>
                    <a:bodyPr/>
                    <a:lstStyle/>
                    <a:p>
                      <a:pPr algn="ctr"/>
                      <a:r>
                        <a:rPr lang="en-US" sz="1200" dirty="0">
                          <a:solidFill>
                            <a:srgbClr val="FF0000"/>
                          </a:solidFill>
                        </a:rPr>
                        <a:t>√</a:t>
                      </a:r>
                    </a:p>
                  </a:txBody>
                  <a:tcPr marL="68580" marR="68580" marT="34290" marB="34290"/>
                </a:tc>
                <a:extLst>
                  <a:ext uri="{0D108BD9-81ED-4DB2-BD59-A6C34878D82A}">
                    <a16:rowId xmlns:a16="http://schemas.microsoft.com/office/drawing/2014/main" val="10006"/>
                  </a:ext>
                </a:extLst>
              </a:tr>
              <a:tr h="278130">
                <a:tc>
                  <a:txBody>
                    <a:bodyPr/>
                    <a:lstStyle/>
                    <a:p>
                      <a:r>
                        <a:rPr lang="en-US" sz="1400" dirty="0"/>
                        <a:t>iCloud </a:t>
                      </a:r>
                      <a:r>
                        <a:rPr lang="en-US" sz="1400" dirty="0" err="1"/>
                        <a:t>KeyChain</a:t>
                      </a:r>
                      <a:endParaRPr lang="en-US" sz="1400" dirty="0"/>
                    </a:p>
                  </a:txBody>
                  <a:tcPr marL="68580" marR="68580" marT="34290" marB="34290"/>
                </a:tc>
                <a:tc>
                  <a:txBody>
                    <a:bodyPr/>
                    <a:lstStyle/>
                    <a:p>
                      <a:pPr algn="ctr"/>
                      <a:r>
                        <a:rPr lang="en-US" sz="1400" dirty="0">
                          <a:solidFill>
                            <a:srgbClr val="FF0000"/>
                          </a:solidFill>
                        </a:rPr>
                        <a:t>√</a:t>
                      </a:r>
                    </a:p>
                  </a:txBody>
                  <a:tcPr marL="68580" marR="68580" marT="34290" marB="34290"/>
                </a:tc>
                <a:extLst>
                  <a:ext uri="{0D108BD9-81ED-4DB2-BD59-A6C34878D82A}">
                    <a16:rowId xmlns:a16="http://schemas.microsoft.com/office/drawing/2014/main" val="10007"/>
                  </a:ext>
                </a:extLst>
              </a:tr>
            </a:tbl>
          </a:graphicData>
        </a:graphic>
      </p:graphicFrame>
      <p:sp>
        <p:nvSpPr>
          <p:cNvPr id="5" name="TextBox 4"/>
          <p:cNvSpPr txBox="1"/>
          <p:nvPr/>
        </p:nvSpPr>
        <p:spPr>
          <a:xfrm>
            <a:off x="225244" y="3495799"/>
            <a:ext cx="867987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sng" strike="noStrike" kern="1200" cap="none" spc="0" normalizeH="0" baseline="0" noProof="0" dirty="0">
                <a:ln>
                  <a:noFill/>
                </a:ln>
                <a:solidFill>
                  <a:srgbClr val="173456"/>
                </a:solidFill>
                <a:effectLst/>
                <a:uLnTx/>
                <a:uFillTx/>
                <a:latin typeface="Franklin Gothic Book" panose="020B0503020102020204"/>
                <a:ea typeface="+mn-ea"/>
                <a:cs typeface="+mn-cs"/>
              </a:rPr>
              <a:t>Tips &amp; Tricks: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173456"/>
                </a:solidFill>
                <a:effectLst/>
                <a:uLnTx/>
                <a:uFillTx/>
                <a:latin typeface="Franklin Gothic Book" panose="020B0503020102020204"/>
                <a:ea typeface="+mn-ea"/>
                <a:cs typeface="+mn-cs"/>
              </a:rPr>
              <a:t>Enable two-step verification or multi-factor authentication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173456"/>
                </a:solidFill>
                <a:effectLst/>
                <a:uLnTx/>
                <a:uFillTx/>
                <a:latin typeface="Franklin Gothic Book" panose="020B0503020102020204"/>
                <a:ea typeface="+mn-ea"/>
                <a:cs typeface="+mn-cs"/>
              </a:rPr>
              <a:t>Double-check file sharing settings (are all folders public?)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173456"/>
                </a:solidFill>
                <a:effectLst/>
                <a:uLnTx/>
                <a:uFillTx/>
                <a:latin typeface="Franklin Gothic Book" panose="020B0503020102020204"/>
                <a:ea typeface="+mn-ea"/>
                <a:cs typeface="+mn-cs"/>
              </a:rPr>
              <a:t>Ensure timely user access controls (e.g., new hire access, promotions, terminations).</a:t>
            </a:r>
          </a:p>
        </p:txBody>
      </p:sp>
      <p:sp>
        <p:nvSpPr>
          <p:cNvPr id="3" name="Rectangle 2"/>
          <p:cNvSpPr/>
          <p:nvPr/>
        </p:nvSpPr>
        <p:spPr>
          <a:xfrm>
            <a:off x="443698" y="1507732"/>
            <a:ext cx="375424" cy="5078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0000"/>
                </a:solidFill>
                <a:effectLst/>
                <a:uLnTx/>
                <a:uFillTx/>
                <a:latin typeface="Franklin Gothic Book" panose="020B0503020102020204"/>
                <a:ea typeface="+mn-ea"/>
                <a:cs typeface="+mn-cs"/>
              </a:rPr>
              <a:t>√</a:t>
            </a:r>
          </a:p>
        </p:txBody>
      </p:sp>
      <p:sp>
        <p:nvSpPr>
          <p:cNvPr id="6" name="TextBox 5"/>
          <p:cNvSpPr txBox="1"/>
          <p:nvPr/>
        </p:nvSpPr>
        <p:spPr>
          <a:xfrm>
            <a:off x="202720" y="1912107"/>
            <a:ext cx="1096913" cy="11310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173456"/>
                </a:solidFill>
                <a:effectLst/>
                <a:uLnTx/>
                <a:uFillTx/>
                <a:latin typeface="Franklin Gothic Book" panose="020B0503020102020204"/>
                <a:ea typeface="+mn-ea"/>
                <a:cs typeface="+mn-cs"/>
              </a:rPr>
              <a:t>256-bit AES (Advanced Encryption Standard)= </a:t>
            </a:r>
            <a:r>
              <a:rPr kumimoji="0" lang="en-US" sz="1350" b="1" i="0" u="none" strike="noStrike" kern="1200" cap="none" spc="0" normalizeH="0" baseline="0" noProof="0" dirty="0">
                <a:ln>
                  <a:noFill/>
                </a:ln>
                <a:solidFill>
                  <a:srgbClr val="FF0000"/>
                </a:solidFill>
                <a:effectLst/>
                <a:uLnTx/>
                <a:uFillTx/>
                <a:latin typeface="Franklin Gothic Book" panose="020B0503020102020204"/>
                <a:ea typeface="+mn-ea"/>
                <a:cs typeface="+mn-cs"/>
              </a:rPr>
              <a:t>uncrackable</a:t>
            </a:r>
          </a:p>
        </p:txBody>
      </p:sp>
    </p:spTree>
    <p:extLst>
      <p:ext uri="{BB962C8B-B14F-4D97-AF65-F5344CB8AC3E}">
        <p14:creationId xmlns:p14="http://schemas.microsoft.com/office/powerpoint/2010/main" val="2169121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50A70F-DC14-4CC9-B11B-B071D78C6978}"/>
              </a:ext>
            </a:extLst>
          </p:cNvPr>
          <p:cNvSpPr>
            <a:spLocks noGrp="1"/>
          </p:cNvSpPr>
          <p:nvPr>
            <p:ph type="body" sz="quarter" idx="4294967295"/>
          </p:nvPr>
        </p:nvSpPr>
        <p:spPr>
          <a:xfrm>
            <a:off x="512618" y="1031875"/>
            <a:ext cx="7412182" cy="3462338"/>
          </a:xfrm>
          <a:prstGeom prst="rect">
            <a:avLst/>
          </a:prstGeom>
        </p:spPr>
        <p:txBody>
          <a:bodyPr>
            <a:normAutofit/>
          </a:bodyPr>
          <a:lstStyle/>
          <a:p>
            <a:r>
              <a:rPr lang="en-US" sz="2000" dirty="0"/>
              <a:t>All access to information systems is granted/revoked </a:t>
            </a:r>
            <a:r>
              <a:rPr lang="en-US" sz="2000" u="sng" dirty="0"/>
              <a:t>TIMELY</a:t>
            </a:r>
            <a:r>
              <a:rPr lang="en-US" sz="2000" dirty="0"/>
              <a:t> on a prescribed basis via a formal procedure.</a:t>
            </a:r>
          </a:p>
          <a:p>
            <a:r>
              <a:rPr lang="en-US" sz="1800" dirty="0"/>
              <a:t>Restrict access to least privilege</a:t>
            </a:r>
          </a:p>
          <a:p>
            <a:r>
              <a:rPr lang="en-US" sz="1800" dirty="0"/>
              <a:t>Protect the confidentiality of account and password information.  </a:t>
            </a:r>
          </a:p>
          <a:p>
            <a:r>
              <a:rPr lang="en-US" sz="1800" dirty="0"/>
              <a:t>Reset your password immediately if you have reason to believe that any unauthorized person has learned your password. </a:t>
            </a:r>
          </a:p>
          <a:p>
            <a:r>
              <a:rPr lang="en-US" sz="1800" b="1" u="sng" dirty="0">
                <a:highlight>
                  <a:srgbClr val="FFFF00"/>
                </a:highlight>
              </a:rPr>
              <a:t>Use Multi-factor authentication.</a:t>
            </a:r>
          </a:p>
          <a:p>
            <a:r>
              <a:rPr lang="en-US" sz="1800" dirty="0"/>
              <a:t>Keep desk and work area free of sensitive information.</a:t>
            </a:r>
          </a:p>
        </p:txBody>
      </p:sp>
      <p:sp>
        <p:nvSpPr>
          <p:cNvPr id="4" name="Title 3">
            <a:extLst>
              <a:ext uri="{FF2B5EF4-FFF2-40B4-BE49-F238E27FC236}">
                <a16:creationId xmlns:a16="http://schemas.microsoft.com/office/drawing/2014/main" id="{C5036A3A-10A3-4B36-2451-9F5E6CF46493}"/>
              </a:ext>
            </a:extLst>
          </p:cNvPr>
          <p:cNvSpPr>
            <a:spLocks noGrp="1"/>
          </p:cNvSpPr>
          <p:nvPr>
            <p:ph type="title"/>
          </p:nvPr>
        </p:nvSpPr>
        <p:spPr/>
        <p:txBody>
          <a:bodyPr/>
          <a:lstStyle/>
          <a:p>
            <a:r>
              <a:rPr lang="en-US" dirty="0"/>
              <a:t>System Access &amp; Passwords</a:t>
            </a:r>
          </a:p>
        </p:txBody>
      </p:sp>
      <p:pic>
        <p:nvPicPr>
          <p:cNvPr id="3076" name="Picture 4" descr="Image result">
            <a:hlinkClick r:id="rId3"/>
            <a:extLst>
              <a:ext uri="{FF2B5EF4-FFF2-40B4-BE49-F238E27FC236}">
                <a16:creationId xmlns:a16="http://schemas.microsoft.com/office/drawing/2014/main" id="{7F66997F-499F-459E-A59F-C89CCAD0475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000" y="3638550"/>
            <a:ext cx="2327161" cy="1309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6359637"/>
      </p:ext>
    </p:extLst>
  </p:cSld>
  <p:clrMapOvr>
    <a:masterClrMapping/>
  </p:clrMapOvr>
</p:sld>
</file>

<file path=ppt/theme/theme1.xml><?xml version="1.0" encoding="utf-8"?>
<a:theme xmlns:a="http://schemas.openxmlformats.org/drawingml/2006/main" name="Default Theme">
  <a:themeElements>
    <a:clrScheme name="Custom 1">
      <a:dk1>
        <a:srgbClr val="173456"/>
      </a:dk1>
      <a:lt1>
        <a:srgbClr val="FFFFFF"/>
      </a:lt1>
      <a:dk2>
        <a:srgbClr val="173456"/>
      </a:dk2>
      <a:lt2>
        <a:srgbClr val="FFFFFF"/>
      </a:lt2>
      <a:accent1>
        <a:srgbClr val="00688B"/>
      </a:accent1>
      <a:accent2>
        <a:srgbClr val="027FA0"/>
      </a:accent2>
      <a:accent3>
        <a:srgbClr val="029BC3"/>
      </a:accent3>
      <a:accent4>
        <a:srgbClr val="A3D3D8"/>
      </a:accent4>
      <a:accent5>
        <a:srgbClr val="C3E8EA"/>
      </a:accent5>
      <a:accent6>
        <a:srgbClr val="B7B7B7"/>
      </a:accent6>
      <a:hlink>
        <a:srgbClr val="08986D"/>
      </a:hlink>
      <a:folHlink>
        <a:srgbClr val="2DC7FF"/>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a:noFill/>
          <a:round/>
          <a:headEnd/>
          <a:tailEnd/>
        </a:ln>
      </a:spPr>
      <a:bodyPr vert="horz" wrap="square" lIns="91440" tIns="45720" rIns="91440" bIns="45720" numCol="1" anchor="t" anchorCtr="0" compatLnSpc="1">
        <a:prstTxWarp prst="textNoShape">
          <a:avLst/>
        </a:prstTxWarp>
      </a:bodyPr>
      <a:lstStyle>
        <a:defPPr>
          <a:defRPr/>
        </a:defPPr>
      </a:lst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CD03C06DCB09D46B7D6E72EB8A87F26" ma:contentTypeVersion="14" ma:contentTypeDescription="Create a new document." ma:contentTypeScope="" ma:versionID="4b39d8dd4ff82cf059940e3bb6278fd9">
  <xsd:schema xmlns:xsd="http://www.w3.org/2001/XMLSchema" xmlns:xs="http://www.w3.org/2001/XMLSchema" xmlns:p="http://schemas.microsoft.com/office/2006/metadata/properties" xmlns:ns2="0378d487-f310-4d7b-b600-32fd775942b1" xmlns:ns3="28346fdb-0d17-4012-af84-00e29d9cccfb" targetNamespace="http://schemas.microsoft.com/office/2006/metadata/properties" ma:root="true" ma:fieldsID="985398afc194dc20c334beb94957ddb6" ns2:_="" ns3:_="">
    <xsd:import namespace="0378d487-f310-4d7b-b600-32fd775942b1"/>
    <xsd:import namespace="28346fdb-0d17-4012-af84-00e29d9cccf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78d487-f310-4d7b-b600-32fd775942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d42994f-1c13-4cfd-863f-b3077efb2fb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8346fdb-0d17-4012-af84-00e29d9cccf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d635917-0b37-4afd-b35b-f09bfa510e64}" ma:internalName="TaxCatchAll" ma:showField="CatchAllData" ma:web="28346fdb-0d17-4012-af84-00e29d9cccfb">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28346fdb-0d17-4012-af84-00e29d9cccfb" xsi:nil="true"/>
    <lcf76f155ced4ddcb4097134ff3c332f xmlns="0378d487-f310-4d7b-b600-32fd775942b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EEB428F-957E-4208-84BF-36B603A412E6}">
  <ds:schemaRefs>
    <ds:schemaRef ds:uri="http://schemas.microsoft.com/sharepoint/v3/contenttype/forms"/>
  </ds:schemaRefs>
</ds:datastoreItem>
</file>

<file path=customXml/itemProps2.xml><?xml version="1.0" encoding="utf-8"?>
<ds:datastoreItem xmlns:ds="http://schemas.openxmlformats.org/officeDocument/2006/customXml" ds:itemID="{4B0C93CE-BF62-49EF-93A1-9C52C95F74BE}"/>
</file>

<file path=customXml/itemProps3.xml><?xml version="1.0" encoding="utf-8"?>
<ds:datastoreItem xmlns:ds="http://schemas.openxmlformats.org/officeDocument/2006/customXml" ds:itemID="{1F004A06-51DC-4740-9F71-0F185A4A10D5}">
  <ds:schemaRefs>
    <ds:schemaRef ds:uri="http://schemas.microsoft.com/office/infopath/2007/PartnerControls"/>
    <ds:schemaRef ds:uri="http://purl.org/dc/elements/1.1/"/>
    <ds:schemaRef ds:uri="http://schemas.microsoft.com/office/2006/documentManagement/types"/>
    <ds:schemaRef ds:uri="http://purl.org/dc/dcmitype/"/>
    <ds:schemaRef ds:uri="http://www.w3.org/XML/1998/namespace"/>
    <ds:schemaRef ds:uri="8cc8d769-724f-46fc-83bc-af18d319bfc0"/>
    <ds:schemaRef ds:uri="http://purl.org/dc/terms/"/>
    <ds:schemaRef ds:uri="http://schemas.openxmlformats.org/package/2006/metadata/core-properties"/>
    <ds:schemaRef ds:uri="c1580b36-b5f0-4c2f-95f5-836fa557eca9"/>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17500</TotalTime>
  <Words>5346</Words>
  <Application>Microsoft Office PowerPoint</Application>
  <PresentationFormat>On-screen Show (16:9)</PresentationFormat>
  <Paragraphs>459</Paragraphs>
  <Slides>29</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Arial</vt:lpstr>
      <vt:lpstr>Calibri</vt:lpstr>
      <vt:lpstr>Calibri Light</vt:lpstr>
      <vt:lpstr>Courier New</vt:lpstr>
      <vt:lpstr>Franklin Gothic Book</vt:lpstr>
      <vt:lpstr>Open Sans</vt:lpstr>
      <vt:lpstr>Segoe UI</vt:lpstr>
      <vt:lpstr>Default Theme</vt:lpstr>
      <vt:lpstr>PowerPoint Presentation</vt:lpstr>
      <vt:lpstr>Agenda</vt:lpstr>
      <vt:lpstr>Internet Access</vt:lpstr>
      <vt:lpstr>Electronic &amp; Voice Communication</vt:lpstr>
      <vt:lpstr>Data &amp; Info Security</vt:lpstr>
      <vt:lpstr>Data &amp; Info - Encryption</vt:lpstr>
      <vt:lpstr>Data &amp; Info – Email</vt:lpstr>
      <vt:lpstr>Data &amp; Info – File Storage</vt:lpstr>
      <vt:lpstr>System Access &amp; Passwords</vt:lpstr>
      <vt:lpstr>Wired/Wireless</vt:lpstr>
      <vt:lpstr>Removable Media</vt:lpstr>
      <vt:lpstr>Personal Devices</vt:lpstr>
      <vt:lpstr>Cloud Services &amp; 3rd Parties</vt:lpstr>
      <vt:lpstr>PowerPoint Presentation</vt:lpstr>
      <vt:lpstr>PowerPoint Presentation</vt:lpstr>
      <vt:lpstr>PowerPoint Presentation</vt:lpstr>
      <vt:lpstr>PowerPoint Presentation</vt:lpstr>
      <vt:lpstr>PowerPoint Presentation</vt:lpstr>
      <vt:lpstr>Summary</vt:lpstr>
      <vt:lpstr>PowerPoint Presentation</vt:lpstr>
      <vt:lpstr>Our Ministry</vt:lpstr>
      <vt:lpstr>UMC IT Support Leadership Team</vt:lpstr>
      <vt:lpstr>Our Support &amp; Consulting Team</vt:lpstr>
      <vt:lpstr>PowerPoint Presentation</vt:lpstr>
      <vt:lpstr>PowerPoint Presentation</vt:lpstr>
      <vt:lpstr>PowerPoint Presentation</vt:lpstr>
      <vt:lpstr>PowerPoint Presentation</vt:lpstr>
      <vt:lpstr>PowerPoint Presentation</vt:lpstr>
      <vt:lpstr>UMC Support Services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High Tech</dc:creator>
  <cp:lastModifiedBy>Kellie Schmeal</cp:lastModifiedBy>
  <cp:revision>1724</cp:revision>
  <cp:lastPrinted>2021-09-21T14:55:20Z</cp:lastPrinted>
  <dcterms:created xsi:type="dcterms:W3CDTF">2015-09-08T18:46:55Z</dcterms:created>
  <dcterms:modified xsi:type="dcterms:W3CDTF">2024-01-30T19:25:53Z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0x010100B3938F36FE039C458C9ABD8A21DBA4ED</vt:lpwstr>
  </property>
</Properties>
</file>