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46.xml" ContentType="application/vnd.openxmlformats-officedocument.presentationml.tags+xml"/>
  <Override PartName="/ppt/notesSlides/notesSlide42.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206" r:id="rId5"/>
  </p:sldMasterIdLst>
  <p:notesMasterIdLst>
    <p:notesMasterId r:id="rId57"/>
  </p:notesMasterIdLst>
  <p:sldIdLst>
    <p:sldId id="2049" r:id="rId6"/>
    <p:sldId id="1989" r:id="rId7"/>
    <p:sldId id="1978" r:id="rId8"/>
    <p:sldId id="2020" r:id="rId9"/>
    <p:sldId id="2019" r:id="rId10"/>
    <p:sldId id="1979" r:id="rId11"/>
    <p:sldId id="2021" r:id="rId12"/>
    <p:sldId id="2022" r:id="rId13"/>
    <p:sldId id="1980" r:id="rId14"/>
    <p:sldId id="1981" r:id="rId15"/>
    <p:sldId id="2023" r:id="rId16"/>
    <p:sldId id="2024" r:id="rId17"/>
    <p:sldId id="2025" r:id="rId18"/>
    <p:sldId id="2026" r:id="rId19"/>
    <p:sldId id="1982" r:id="rId20"/>
    <p:sldId id="2027" r:id="rId21"/>
    <p:sldId id="2028" r:id="rId22"/>
    <p:sldId id="2029" r:id="rId23"/>
    <p:sldId id="2037" r:id="rId24"/>
    <p:sldId id="1970" r:id="rId25"/>
    <p:sldId id="1975" r:id="rId26"/>
    <p:sldId id="1971" r:id="rId27"/>
    <p:sldId id="1976" r:id="rId28"/>
    <p:sldId id="1972" r:id="rId29"/>
    <p:sldId id="1973" r:id="rId30"/>
    <p:sldId id="319" r:id="rId31"/>
    <p:sldId id="2048" r:id="rId32"/>
    <p:sldId id="1977" r:id="rId33"/>
    <p:sldId id="2017" r:id="rId34"/>
    <p:sldId id="2018" r:id="rId35"/>
    <p:sldId id="1974" r:id="rId36"/>
    <p:sldId id="2005" r:id="rId37"/>
    <p:sldId id="2006" r:id="rId38"/>
    <p:sldId id="2013" r:id="rId39"/>
    <p:sldId id="2014" r:id="rId40"/>
    <p:sldId id="2031" r:id="rId41"/>
    <p:sldId id="2015" r:id="rId42"/>
    <p:sldId id="2016" r:id="rId43"/>
    <p:sldId id="2030" r:id="rId44"/>
    <p:sldId id="1984" r:id="rId45"/>
    <p:sldId id="1985" r:id="rId46"/>
    <p:sldId id="1996" r:id="rId47"/>
    <p:sldId id="2008" r:id="rId48"/>
    <p:sldId id="2009" r:id="rId49"/>
    <p:sldId id="2010" r:id="rId50"/>
    <p:sldId id="2011" r:id="rId51"/>
    <p:sldId id="2012" r:id="rId52"/>
    <p:sldId id="1986" r:id="rId53"/>
    <p:sldId id="2032" r:id="rId54"/>
    <p:sldId id="2036" r:id="rId55"/>
    <p:sldId id="25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D39323-1C2E-4DFB-9B40-DC614AA80D73}"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3845B-646C-4C2F-92DD-2D3D280613A2}" type="slidenum">
              <a:rPr lang="en-US" smtClean="0"/>
              <a:t>‹#›</a:t>
            </a:fld>
            <a:endParaRPr lang="en-US"/>
          </a:p>
        </p:txBody>
      </p:sp>
    </p:spTree>
    <p:extLst>
      <p:ext uri="{BB962C8B-B14F-4D97-AF65-F5344CB8AC3E}">
        <p14:creationId xmlns:p14="http://schemas.microsoft.com/office/powerpoint/2010/main" val="157411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uscis.gov/e-verify"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uscis.gov/e-verify"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65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a:t>
            </a:r>
            <a:r>
              <a:rPr lang="en-US" dirty="0"/>
              <a:t>“Oh, that’s an interesting last name,</a:t>
            </a:r>
            <a:r>
              <a:rPr lang="en-US" baseline="0" dirty="0"/>
              <a:t> is it *insert ethnic origin*?”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73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51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600"/>
              </a:spcAft>
            </a:pPr>
            <a:r>
              <a:rPr lang="en-US" sz="14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Here are some helpful tips for when you to conduct an in-person interview.</a:t>
            </a:r>
            <a:endParaRPr lang="en-US" sz="11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First, As the Interviewer, make sure that you arrive on time.  Being late can get send a bad message to your applicant.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Be Prepared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Have a copy of and be familiar with the application / resume.  Many interviewers fail to review the candidate’s resume before going into the interview and the candidate can tell.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1400" dirty="0">
                <a:effectLst/>
                <a:latin typeface="Calibri" panose="020F0502020204030204" pitchFamily="34" charset="0"/>
                <a:ea typeface="Calibri" panose="020F0502020204030204" pitchFamily="34" charset="0"/>
                <a:cs typeface="Times New Roman" panose="02020603050405020304" pitchFamily="18" charset="0"/>
              </a:rPr>
              <a:t>Make sure you review the job description beforehand as well.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Be welcoming: Begin the interview by greeting applicants with a smile and handshake. Tell them you are glad to see them and thank them for expressing interest in the position and organization.  You want to establish an environment where the applicant feels comfortable so they will talk to you.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Introduce yourself by name and title, and make sure you are correctly pronouncing the applicant’s name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33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Limit Interruptions: This includes phone calls and interruptions from fellow employees.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Listen to the applicant. Focus on actively listening and do not dominate the conversation.  Allow the applicant to fully respond before you ask the next question.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silence. If you ask the candidate a question and they don’t immediately respond, don’t answer for them.  Allow the candidate time to formulate a thoughtful response to a question.</a:t>
            </a:r>
          </a:p>
          <a:p>
            <a:pPr marL="342900" marR="0" lvl="0" indent="-342900">
              <a:lnSpc>
                <a:spcPct val="150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Sometimes the interview can go in unexpected directions.  Redirect the conversation if an applicant gets off track during the interview.  And if a response doesn’t seem sufficient, probe for more details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24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the interview is coming to a close,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candidates if they have any additional questions about the job or the organization and record their answers.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and when the company will notify candidates to let them know whether they got the job or not.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 the expected start date for the job to help candidates anticipate any scheduling conflicts.  Tell candidates about possible next steps such as background checks and pre-employment testing.</a:t>
            </a: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Thank candidates for their time and effort. No matter how well or poorly someone did in an interview, he or she at least deserves your thanks.  And, finally, escort the candidate back to the main reception area.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692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 sure to include language in your offer letter that </a:t>
            </a:r>
            <a:r>
              <a:rPr lang="en-US" sz="1200" dirty="0">
                <a:effectLst/>
                <a:latin typeface="Calibri" panose="020F0502020204030204" pitchFamily="34" charset="0"/>
                <a:ea typeface="MS Mincho" panose="02020609040205080304" pitchFamily="49" charset="-128"/>
              </a:rPr>
              <a:t>informs the candidate that your organization will offer them a position contingent upon them passing the required pre-employment checks. This form also protects your organization in the event one of the pre-employment checks does not meet your standards. </a:t>
            </a:r>
            <a:r>
              <a:rPr lang="en-US" sz="120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06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 sure to include language in your offer letter that </a:t>
            </a:r>
            <a:r>
              <a:rPr lang="en-US" sz="1200" dirty="0">
                <a:effectLst/>
                <a:latin typeface="Calibri" panose="020F0502020204030204" pitchFamily="34" charset="0"/>
                <a:ea typeface="MS Mincho" panose="02020609040205080304" pitchFamily="49" charset="-128"/>
              </a:rPr>
              <a:t>informs the candidate that your organization will offer them a position contingent upon them passing the required pre-employment checks. This form also protects your organization in the event one of the pre-employment checks does not meet your standards. </a:t>
            </a:r>
            <a:r>
              <a:rPr lang="en-US" sz="1200"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68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Reference checks on candidates can be an effective part of the selection process and allow you to gain insight about an applicant from people that have worked closely with them. You must either consistently check references on each candidate or on none at all. GCFA recommends checking references on all candidates and placing the documentation in the employee’s file.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Try to conduct and document at least 2-3 reference checks.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note of any attempts where person doesn’t call back and Document conversations where person says they can’t provide or can only provide limited information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first choice should be to talk with the applicant’s prior supervisor.  If you cannot speak with supervisor, speak with individuals who have worked for and/or with the candidate for a long period of time and in different settings.</a:t>
            </a:r>
          </a:p>
          <a:p>
            <a:pPr marL="342900" marR="0" lvl="0" indent="-342900">
              <a:lnSpc>
                <a:spcPct val="150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When you conduct a reference check verify the person’s position, workplace, and relation to the applicant.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56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Reference checks on candidates can be an effective part of the selection process and allow you to gain insight about an applicant from people that have worked closely with them. You must either consistently check references on each candidate or on none at all. GCFA recommends checking references on all candidates and placing the documentation in the employee’s file. </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Try to conduct and document at least 2-3 reference checks.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first choice should be to talk with the applicant’s prior supervisor.  If you cannot speak with supervisor, speak with individuals who have worked for and/or with the candidate for a long period of time and in different settings.</a:t>
            </a:r>
          </a:p>
          <a:p>
            <a:pPr marL="342900" marR="0" lvl="0" indent="-342900">
              <a:lnSpc>
                <a:spcPct val="150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When you conduct a reference check verify the person’s position, workplace, and relation to the applicant. </a:t>
            </a:r>
          </a:p>
          <a:p>
            <a:pPr marL="285750" marR="0" indent="-285750">
              <a:lnSpc>
                <a:spcPct val="150000"/>
              </a:lnSpc>
              <a:spcBef>
                <a:spcPts val="600"/>
              </a:spcBef>
              <a:spcAft>
                <a:spcPts val="600"/>
              </a:spcAft>
              <a:buFont typeface="Arial" panose="020B0604020202020204" pitchFamily="34" charset="0"/>
              <a:buChar char="•"/>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This is also a good time to find out what others see as the applicant’s strengths.  A couple ways to do this would be to ask for the applicant’s top 2 strengths and an area for development.  How would they characterize working with the applicant?  Or, Would they rehire the applicant?</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285750" marR="0" indent="-285750">
              <a:lnSpc>
                <a:spcPct val="150000"/>
              </a:lnSpc>
              <a:spcBef>
                <a:spcPts val="600"/>
              </a:spcBef>
              <a:spcAft>
                <a:spcPts val="600"/>
              </a:spcAft>
              <a:buFont typeface="Arial" panose="020B0604020202020204" pitchFamily="34" charset="0"/>
              <a:buChar char="•"/>
            </a:pPr>
            <a:r>
              <a:rPr lang="en-US" sz="18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For those candidates found through referrals or past employment relationships where you know the applicant or the person referring the applicant first-hand, simply note that information on the reference form.</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36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12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1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53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1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an employee out on medical leave,</a:t>
            </a:r>
            <a:r>
              <a:rPr lang="en-US" baseline="0" dirty="0"/>
              <a:t> other employees may ask why or want to send flowers, etc.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492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556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12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1579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270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65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60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2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333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089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Information in these files is to be kept in strict confidence and access should be extremely limited to those individuals who have a recognized need for such information. These steps are essential to avoid violating employee privacy rights. For example, employers can be liable for invasion of a worker’s privacy if supervisors talk to co-workers about an employee’s illness or health problems or if staff members give out employee information to third parties. Even inadvertent or accidental disclosure of information can result in legal liability for employers. Therefore, written consent from employees should be required for medical information disclosures.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981D2-E5BC-4FA7-BEC8-4053933369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010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Immigration and Customs Enforcement</a:t>
            </a:r>
          </a:p>
          <a:p>
            <a:endParaRPr lang="en-US" dirty="0"/>
          </a:p>
          <a:p>
            <a:r>
              <a:rPr lang="en-US" b="0" i="0" dirty="0">
                <a:solidFill>
                  <a:srgbClr val="333333"/>
                </a:solidFill>
                <a:effectLst/>
                <a:latin typeface="DIN"/>
              </a:rPr>
              <a:t>The agency will initiate an audit through a Notice of Inspection, which asks you to produce certain I-9s for inspection within three days. In addition to I-9 forms for current and recently terminated employees, you will most likely be asked to turn over a list of current employees, quarterly wage and hour reports, payroll records, E-Verify confirmations (if the company uses the system), and related business information, including the business owner’s Social Security Number.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924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600"/>
              </a:spcBef>
              <a:spcAft>
                <a:spcPts val="60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To conduct a self-audit,</a:t>
            </a:r>
          </a:p>
          <a:p>
            <a:pPr marL="342900" marR="0" lvl="0" indent="-342900">
              <a:lnSpc>
                <a:spcPct val="150000"/>
              </a:lnSpc>
              <a:spcBef>
                <a:spcPts val="600"/>
              </a:spcBef>
              <a:spcAft>
                <a:spcPts val="600"/>
              </a:spcAft>
              <a:buSzPts val="1100"/>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First gather all of your for I-9’s.  This should be pretty easy if you’ve kept them separate from the other employee files.  </a:t>
            </a:r>
          </a:p>
          <a:p>
            <a:pPr marL="342900" marR="0" lvl="0" indent="-342900">
              <a:lnSpc>
                <a:spcPct val="150000"/>
              </a:lnSpc>
              <a:spcBef>
                <a:spcPts val="600"/>
              </a:spcBef>
              <a:spcAft>
                <a:spcPts val="600"/>
              </a:spcAft>
              <a:buSzPts val="1100"/>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Get rid of any old forms.  Remember, you only need to keep forms for either 3 years after the hire date, or 1 year after termination, depending on which date is later.</a:t>
            </a:r>
          </a:p>
          <a:p>
            <a:pPr marL="342900" marR="0" lvl="0" indent="-342900">
              <a:lnSpc>
                <a:spcPct val="150000"/>
              </a:lnSpc>
              <a:spcBef>
                <a:spcPts val="600"/>
              </a:spcBef>
              <a:spcAft>
                <a:spcPts val="600"/>
              </a:spcAft>
              <a:buSzPts val="1100"/>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Next, Identify any missing forms.  Make sure you have an I-9 for all of your current employees.</a:t>
            </a:r>
          </a:p>
          <a:p>
            <a:pPr marL="342900" marR="0" lvl="0" indent="-342900">
              <a:lnSpc>
                <a:spcPct val="150000"/>
              </a:lnSpc>
              <a:spcBef>
                <a:spcPts val="600"/>
              </a:spcBef>
              <a:spcAft>
                <a:spcPts val="600"/>
              </a:spcAft>
              <a:buSzPts val="1100"/>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Find and Correct any mistakes.  Only the employees can make changes to Section 1.  Section 2 can be corrected by whoever completed it originally.  If that person is no longer working at your organization, you may make the changes.  Just attach a note to the I-9 explaining the situation.</a:t>
            </a:r>
          </a:p>
          <a:p>
            <a:pPr marL="342900" marR="0" lvl="0" indent="-342900">
              <a:lnSpc>
                <a:spcPct val="150000"/>
              </a:lnSpc>
              <a:spcBef>
                <a:spcPts val="600"/>
              </a:spcBef>
              <a:spcAft>
                <a:spcPts val="600"/>
              </a:spcAft>
              <a:buSzPts val="1100"/>
              <a:buFont typeface="Symbol" panose="05050102010706020507" pitchFamily="18" charset="2"/>
              <a:buChar char=""/>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Finally, it’s important to make detailed notes about what changes were made, who made the changes, and why.  Having a document like this will help explain things to ICE, should they come knocking.</a:t>
            </a:r>
          </a:p>
          <a:p>
            <a:pPr marL="0" marR="0">
              <a:lnSpc>
                <a:spcPct val="150000"/>
              </a:lnSpc>
              <a:spcBef>
                <a:spcPts val="600"/>
              </a:spcBef>
              <a:spcAft>
                <a:spcPts val="60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Always remember, when in doubt, reach out to a local employment attorney.  They will be your best source of information to prepare for an audit or inspection.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000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718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79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534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Section 1 needs to be completed by the employee.  Your turn to fill out forms will come soon enough.  Have the employee fill out full name and address in the appropriate areas.  This includes their Maiden name – if applicable.  </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Employees must include their date of birth.</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use E-Verify, employees must enter their Social Security Number. Otherwise this is optional.  We’ll talk more about E-Verify later in this training.</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email address and phone number are optional.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167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The employee must mark their citizenship status.  Make sure employee selects their status and puts Alien # and expiration date where applicable.  Then have the employee sign and date the form.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169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Preparer/Translator section is usually not used, however, if someone else must fill out Section 1 for the employee due to disability or language issues, the person filling it out MUST complete this section.  We recommend someone other than the employer.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49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firmly believe job descriptions are vital to an organization and suggest creating one for every position and updating them periodically and as needed. The North Georgia Conference should ensure when updating/developing ADA-compliant job descriptions that they reflect the exemption status, essential duties and responsibilities, reporting relationship, supervisory responsibilities, working conditions, education and experience requirements, and knowledge, skills, and abilities of the position.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188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2 is filled out by YOU – the employer.  All parts of this section MUST be completed by the same person.  It is not negotiable with the US Government.</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Employees must provide either 1 document from List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1 document from both List B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List C.</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must fill out each I-9 with the required information in order and on the correct line!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Document Title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Issuing Authority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Document Number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Expiration Date</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sure that you are putting the correct documents in the correct area. They should be under either the “A,” “B,” or “C” areas.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1588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412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you need to certify that you have received the document, or documents, that you just listed.  Be sure to fill out all the Certification section AFTER you have collected the required documents.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Don’t forget to put the hire date on the form!  This is one of the most common errors that leads to penalties.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570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b="0" i="0" kern="1200" dirty="0">
                <a:solidFill>
                  <a:schemeClr val="tx1"/>
                </a:solidFill>
                <a:effectLst/>
                <a:latin typeface="+mn-lt"/>
                <a:ea typeface="+mn-ea"/>
                <a:cs typeface="+mn-cs"/>
              </a:rPr>
              <a:t>he </a:t>
            </a:r>
            <a:r>
              <a:rPr lang="en-US" sz="1200" b="0" i="0" u="none" strike="noStrike" kern="1200" dirty="0">
                <a:solidFill>
                  <a:schemeClr val="tx1"/>
                </a:solidFill>
                <a:effectLst/>
                <a:latin typeface="+mn-lt"/>
                <a:ea typeface="+mn-ea"/>
                <a:cs typeface="+mn-cs"/>
                <a:hlinkClick r:id="rId3"/>
              </a:rPr>
              <a:t>details of E-Verify requirements </a:t>
            </a:r>
            <a:r>
              <a:rPr lang="en-US" sz="1200" b="0" i="0" kern="1200" dirty="0">
                <a:solidFill>
                  <a:schemeClr val="tx1"/>
                </a:solidFill>
                <a:effectLst/>
                <a:latin typeface="+mn-lt"/>
                <a:ea typeface="+mn-ea"/>
                <a:cs typeface="+mn-cs"/>
              </a:rPr>
              <a:t>vary by state. At the more strict end of the scale, states like Arizona and Georgia want almost all employers, both public and private, to use the verification system. Yet, public employers and contractors are the only entities covered in states like Nebraska and Missouri. </a:t>
            </a:r>
          </a:p>
          <a:p>
            <a:endParaRPr lang="en-US" dirty="0"/>
          </a:p>
          <a:p>
            <a:r>
              <a:rPr lang="en-US" sz="1200" b="0" i="0" kern="1200" dirty="0">
                <a:solidFill>
                  <a:schemeClr val="tx1"/>
                </a:solidFill>
                <a:effectLst/>
                <a:latin typeface="+mn-lt"/>
                <a:ea typeface="+mn-ea"/>
                <a:cs typeface="+mn-cs"/>
              </a:rPr>
              <a:t>Further, Idaho’s mandate applies only to public agencies and Louisiana’s ruling only covers public contractors. </a:t>
            </a:r>
          </a:p>
          <a:p>
            <a:endParaRPr lang="en-US" dirty="0"/>
          </a:p>
          <a:p>
            <a:r>
              <a:rPr lang="en-US" sz="1200" b="0" i="0" kern="1200" dirty="0">
                <a:solidFill>
                  <a:schemeClr val="tx1"/>
                </a:solidFill>
                <a:effectLst/>
                <a:latin typeface="+mn-lt"/>
                <a:ea typeface="+mn-ea"/>
                <a:cs typeface="+mn-cs"/>
              </a:rPr>
              <a:t>Finally, three states (California, Illinois, and Rhode Island) have actually passed legislation preventing E-Verify from being a requirement for any organization. However, employers may still use it voluntarily.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why it is important for businesses to understand the requirements in their own state</a:t>
            </a:r>
            <a:r>
              <a:rPr lang="en-US" sz="1200" b="1" i="0" kern="1200" dirty="0">
                <a:solidFill>
                  <a:schemeClr val="tx1"/>
                </a:solidFill>
                <a:effectLst/>
                <a:latin typeface="+mn-lt"/>
                <a:ea typeface="+mn-ea"/>
                <a:cs typeface="+mn-cs"/>
              </a:rPr>
              <a:t>.  In Georgia, any organization that has more than 10 full-time employees must enroll in E-Verify.</a:t>
            </a:r>
          </a:p>
          <a:p>
            <a:endParaRPr lang="en-US" dirty="0"/>
          </a:p>
          <a:p>
            <a:r>
              <a:rPr lang="en-US" sz="1200" b="0" i="0" kern="1200" dirty="0">
                <a:solidFill>
                  <a:schemeClr val="tx1"/>
                </a:solidFill>
                <a:effectLst/>
                <a:latin typeface="+mn-lt"/>
                <a:ea typeface="+mn-ea"/>
                <a:cs typeface="+mn-cs"/>
              </a:rPr>
              <a:t>In addition, for businesses operating in multiple regions, it may make sense to simply implement E-Verify across the board. That is to say, even if it is not required by the law in every state. This ensures that there is consistency for all work sites and no appearance of discriminatory practices or lax standards based on new hire location.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1624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b="0" i="0" kern="1200" dirty="0">
                <a:solidFill>
                  <a:schemeClr val="tx1"/>
                </a:solidFill>
                <a:effectLst/>
                <a:latin typeface="+mn-lt"/>
                <a:ea typeface="+mn-ea"/>
                <a:cs typeface="+mn-cs"/>
              </a:rPr>
              <a:t>he </a:t>
            </a:r>
            <a:r>
              <a:rPr lang="en-US" sz="1200" b="0" i="0" u="none" strike="noStrike" kern="1200" dirty="0">
                <a:solidFill>
                  <a:schemeClr val="tx1"/>
                </a:solidFill>
                <a:effectLst/>
                <a:latin typeface="+mn-lt"/>
                <a:ea typeface="+mn-ea"/>
                <a:cs typeface="+mn-cs"/>
                <a:hlinkClick r:id="rId3"/>
              </a:rPr>
              <a:t>details of E-Verify requirements </a:t>
            </a:r>
            <a:r>
              <a:rPr lang="en-US" sz="1200" b="0" i="0" kern="1200" dirty="0">
                <a:solidFill>
                  <a:schemeClr val="tx1"/>
                </a:solidFill>
                <a:effectLst/>
                <a:latin typeface="+mn-lt"/>
                <a:ea typeface="+mn-ea"/>
                <a:cs typeface="+mn-cs"/>
              </a:rPr>
              <a:t>vary by state. At the more strict end of the scale, states like Arizona and Georgia want almost all employers, both public and private, to use the verification system. Yet, public employers and contractors are the only entities covered in states like Nebraska and Missouri. </a:t>
            </a:r>
          </a:p>
          <a:p>
            <a:endParaRPr lang="en-US" dirty="0"/>
          </a:p>
          <a:p>
            <a:r>
              <a:rPr lang="en-US" sz="1200" b="0" i="0" kern="1200" dirty="0">
                <a:solidFill>
                  <a:schemeClr val="tx1"/>
                </a:solidFill>
                <a:effectLst/>
                <a:latin typeface="+mn-lt"/>
                <a:ea typeface="+mn-ea"/>
                <a:cs typeface="+mn-cs"/>
              </a:rPr>
              <a:t>Further, Idaho’s mandate applies only to public agencies and Louisiana’s ruling only covers public contractors. </a:t>
            </a:r>
          </a:p>
          <a:p>
            <a:endParaRPr lang="en-US" dirty="0"/>
          </a:p>
          <a:p>
            <a:r>
              <a:rPr lang="en-US" sz="1200" b="0" i="0" kern="1200" dirty="0">
                <a:solidFill>
                  <a:schemeClr val="tx1"/>
                </a:solidFill>
                <a:effectLst/>
                <a:latin typeface="+mn-lt"/>
                <a:ea typeface="+mn-ea"/>
                <a:cs typeface="+mn-cs"/>
              </a:rPr>
              <a:t>Finally, three states (California, Illinois, and Rhode Island) have actually passed legislation preventing E-Verify from being a requirement for any organization. However, employers may still use it voluntarily.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why it is important for businesses to understand the requirements in their own state</a:t>
            </a:r>
            <a:r>
              <a:rPr lang="en-US" sz="1200" b="1" i="0" kern="1200" dirty="0">
                <a:solidFill>
                  <a:schemeClr val="tx1"/>
                </a:solidFill>
                <a:effectLst/>
                <a:latin typeface="+mn-lt"/>
                <a:ea typeface="+mn-ea"/>
                <a:cs typeface="+mn-cs"/>
              </a:rPr>
              <a:t>.  In Georgia, any organization that has more than 10 full-time employees must enroll in E-Verify.</a:t>
            </a:r>
          </a:p>
          <a:p>
            <a:endParaRPr lang="en-US" dirty="0"/>
          </a:p>
          <a:p>
            <a:r>
              <a:rPr lang="en-US" sz="1200" b="0" i="0" kern="1200" dirty="0">
                <a:solidFill>
                  <a:schemeClr val="tx1"/>
                </a:solidFill>
                <a:effectLst/>
                <a:latin typeface="+mn-lt"/>
                <a:ea typeface="+mn-ea"/>
                <a:cs typeface="+mn-cs"/>
              </a:rPr>
              <a:t>In addition, for businesses operating in multiple regions, it may make sense to simply implement E-Verify across the board. That is to say, even if it is not required by the law in every state. This ensures that there is consistency for all work sites and no appearance of discriminatory practices or lax standards based on new hire location.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79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36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36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91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94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phone screen helps determine if the applicant’s qualifications, experience, workplace preferences and salary needs meet the needs of the position and organization</a:t>
            </a:r>
          </a:p>
          <a:p>
            <a:pPr marL="0" marR="0">
              <a:lnSpc>
                <a:spcPct val="150000"/>
              </a:lnSpc>
              <a:spcBef>
                <a:spcPts val="600"/>
              </a:spcBef>
              <a:spcAft>
                <a:spcPts val="600"/>
              </a:spcAft>
            </a:pPr>
            <a:r>
              <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It is also a great way to save time by eliminating applicants that aren’t a match and let’s you focus on those applicants that you’d like to bring in to interview.</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78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845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BAA7D4D0-7B10-8843-8732-AF00173D2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8467"/>
            <a:ext cx="12192000" cy="6841067"/>
          </a:xfrm>
          <a:prstGeom prst="rect">
            <a:avLst/>
          </a:prstGeom>
        </p:spPr>
      </p:pic>
      <p:sp>
        <p:nvSpPr>
          <p:cNvPr id="3" name="Rectangle 2">
            <a:extLst>
              <a:ext uri="{FF2B5EF4-FFF2-40B4-BE49-F238E27FC236}">
                <a16:creationId xmlns:a16="http://schemas.microsoft.com/office/drawing/2014/main" id="{9C970559-1A96-5D49-8718-D97871DDAD98}"/>
              </a:ext>
            </a:extLst>
          </p:cNvPr>
          <p:cNvSpPr/>
          <p:nvPr userDrawn="1"/>
        </p:nvSpPr>
        <p:spPr bwMode="auto">
          <a:xfrm>
            <a:off x="0" y="5562600"/>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4" name="Rectangle 3">
            <a:extLst>
              <a:ext uri="{FF2B5EF4-FFF2-40B4-BE49-F238E27FC236}">
                <a16:creationId xmlns:a16="http://schemas.microsoft.com/office/drawing/2014/main" id="{E25D3B39-465B-A947-BBD0-72C2884FDD48}"/>
              </a:ext>
            </a:extLst>
          </p:cNvPr>
          <p:cNvSpPr/>
          <p:nvPr userDrawn="1"/>
        </p:nvSpPr>
        <p:spPr bwMode="auto">
          <a:xfrm>
            <a:off x="0" y="8465"/>
            <a:ext cx="12192000" cy="5562600"/>
          </a:xfrm>
          <a:prstGeom prst="rect">
            <a:avLst/>
          </a:prstGeom>
          <a:gradFill flip="none" rotWithShape="1">
            <a:gsLst>
              <a:gs pos="0">
                <a:schemeClr val="accent1">
                  <a:alpha val="80000"/>
                </a:schemeClr>
              </a:gs>
              <a:gs pos="100000">
                <a:schemeClr val="accent2">
                  <a:alpha val="80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pic>
        <p:nvPicPr>
          <p:cNvPr id="7" name="Picture 6">
            <a:extLst>
              <a:ext uri="{FF2B5EF4-FFF2-40B4-BE49-F238E27FC236}">
                <a16:creationId xmlns:a16="http://schemas.microsoft.com/office/drawing/2014/main" id="{C9C5C4EB-CE8A-2147-8F03-01E1E28271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0" y="5782683"/>
            <a:ext cx="2547088" cy="907400"/>
          </a:xfrm>
          <a:prstGeom prst="rect">
            <a:avLst/>
          </a:prstGeom>
        </p:spPr>
      </p:pic>
      <p:sp>
        <p:nvSpPr>
          <p:cNvPr id="23" name="Text Placeholder 22">
            <a:extLst>
              <a:ext uri="{FF2B5EF4-FFF2-40B4-BE49-F238E27FC236}">
                <a16:creationId xmlns:a16="http://schemas.microsoft.com/office/drawing/2014/main" id="{C917F034-34D2-9C42-B81D-14870336D0F7}"/>
              </a:ext>
            </a:extLst>
          </p:cNvPr>
          <p:cNvSpPr>
            <a:spLocks noGrp="1"/>
          </p:cNvSpPr>
          <p:nvPr>
            <p:ph type="body" sz="quarter" idx="10"/>
          </p:nvPr>
        </p:nvSpPr>
        <p:spPr>
          <a:xfrm>
            <a:off x="508000" y="2108200"/>
            <a:ext cx="10363200" cy="1422400"/>
          </a:xfrm>
          <a:prstGeom prst="rect">
            <a:avLst/>
          </a:prstGeom>
        </p:spPr>
        <p:txBody>
          <a:bodyPr/>
          <a:lstStyle>
            <a:lvl1pPr marL="0" indent="0">
              <a:buFontTx/>
              <a:buNone/>
              <a:defRPr sz="5867">
                <a:solidFill>
                  <a:schemeClr val="bg1"/>
                </a:solidFill>
                <a:latin typeface="+mj-lt"/>
              </a:defRPr>
            </a:lvl1pPr>
          </a:lstStyle>
          <a:p>
            <a:pPr lvl="0"/>
            <a:endParaRPr lang="en-US" dirty="0"/>
          </a:p>
        </p:txBody>
      </p:sp>
      <p:sp>
        <p:nvSpPr>
          <p:cNvPr id="27" name="Text Placeholder 26">
            <a:extLst>
              <a:ext uri="{FF2B5EF4-FFF2-40B4-BE49-F238E27FC236}">
                <a16:creationId xmlns:a16="http://schemas.microsoft.com/office/drawing/2014/main" id="{44828F55-088E-4A44-A1D1-64D6CF6148E7}"/>
              </a:ext>
            </a:extLst>
          </p:cNvPr>
          <p:cNvSpPr>
            <a:spLocks noGrp="1"/>
          </p:cNvSpPr>
          <p:nvPr>
            <p:ph type="body" sz="quarter" idx="11" hasCustomPrompt="1"/>
          </p:nvPr>
        </p:nvSpPr>
        <p:spPr>
          <a:xfrm>
            <a:off x="508000" y="3733800"/>
            <a:ext cx="9855200" cy="1016000"/>
          </a:xfrm>
          <a:prstGeom prst="rect">
            <a:avLst/>
          </a:prstGeom>
        </p:spPr>
        <p:txBody>
          <a:bodyPr/>
          <a:lstStyle>
            <a:lvl1pPr marL="0" indent="0">
              <a:buFontTx/>
              <a:buNone/>
              <a:defRPr sz="2933">
                <a:solidFill>
                  <a:schemeClr val="bg1"/>
                </a:solidFill>
              </a:defRPr>
            </a:lvl1pPr>
          </a:lstStyle>
          <a:p>
            <a:pPr lvl="0"/>
            <a:r>
              <a:rPr lang="en-US"/>
              <a:t>Sub Title/Author/Presenter</a:t>
            </a:r>
          </a:p>
        </p:txBody>
      </p:sp>
    </p:spTree>
    <p:extLst>
      <p:ext uri="{BB962C8B-B14F-4D97-AF65-F5344CB8AC3E}">
        <p14:creationId xmlns:p14="http://schemas.microsoft.com/office/powerpoint/2010/main" val="158256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BAA7D4D0-7B10-8843-8732-AF00173D27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8467"/>
            <a:ext cx="12192000" cy="6841067"/>
          </a:xfrm>
          <a:prstGeom prst="rect">
            <a:avLst/>
          </a:prstGeom>
        </p:spPr>
      </p:pic>
      <p:sp>
        <p:nvSpPr>
          <p:cNvPr id="3" name="Rectangle 2">
            <a:extLst>
              <a:ext uri="{FF2B5EF4-FFF2-40B4-BE49-F238E27FC236}">
                <a16:creationId xmlns:a16="http://schemas.microsoft.com/office/drawing/2014/main" id="{9C970559-1A96-5D49-8718-D97871DDAD98}"/>
              </a:ext>
            </a:extLst>
          </p:cNvPr>
          <p:cNvSpPr/>
          <p:nvPr userDrawn="1"/>
        </p:nvSpPr>
        <p:spPr bwMode="auto">
          <a:xfrm>
            <a:off x="0" y="5562600"/>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4" name="Rectangle 3">
            <a:extLst>
              <a:ext uri="{FF2B5EF4-FFF2-40B4-BE49-F238E27FC236}">
                <a16:creationId xmlns:a16="http://schemas.microsoft.com/office/drawing/2014/main" id="{E25D3B39-465B-A947-BBD0-72C2884FDD48}"/>
              </a:ext>
            </a:extLst>
          </p:cNvPr>
          <p:cNvSpPr/>
          <p:nvPr userDrawn="1"/>
        </p:nvSpPr>
        <p:spPr bwMode="auto">
          <a:xfrm>
            <a:off x="0" y="1"/>
            <a:ext cx="12192000" cy="5562600"/>
          </a:xfrm>
          <a:prstGeom prst="rect">
            <a:avLst/>
          </a:prstGeom>
          <a:gradFill flip="none" rotWithShape="1">
            <a:gsLst>
              <a:gs pos="0">
                <a:schemeClr val="accent1">
                  <a:alpha val="80000"/>
                </a:schemeClr>
              </a:gs>
              <a:gs pos="100000">
                <a:schemeClr val="accent2">
                  <a:alpha val="80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pic>
        <p:nvPicPr>
          <p:cNvPr id="7" name="Picture 6">
            <a:extLst>
              <a:ext uri="{FF2B5EF4-FFF2-40B4-BE49-F238E27FC236}">
                <a16:creationId xmlns:a16="http://schemas.microsoft.com/office/drawing/2014/main" id="{C9C5C4EB-CE8A-2147-8F03-01E1E28271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000" y="5782683"/>
            <a:ext cx="2547088" cy="907400"/>
          </a:xfrm>
          <a:prstGeom prst="rect">
            <a:avLst/>
          </a:prstGeom>
        </p:spPr>
      </p:pic>
      <p:sp>
        <p:nvSpPr>
          <p:cNvPr id="23" name="Text Placeholder 22">
            <a:extLst>
              <a:ext uri="{FF2B5EF4-FFF2-40B4-BE49-F238E27FC236}">
                <a16:creationId xmlns:a16="http://schemas.microsoft.com/office/drawing/2014/main" id="{C917F034-34D2-9C42-B81D-14870336D0F7}"/>
              </a:ext>
            </a:extLst>
          </p:cNvPr>
          <p:cNvSpPr>
            <a:spLocks noGrp="1"/>
          </p:cNvSpPr>
          <p:nvPr>
            <p:ph type="body" sz="quarter" idx="10" hasCustomPrompt="1"/>
          </p:nvPr>
        </p:nvSpPr>
        <p:spPr>
          <a:xfrm>
            <a:off x="508000" y="2108200"/>
            <a:ext cx="10363200" cy="1422400"/>
          </a:xfrm>
          <a:prstGeom prst="rect">
            <a:avLst/>
          </a:prstGeom>
        </p:spPr>
        <p:txBody>
          <a:bodyPr/>
          <a:lstStyle>
            <a:lvl1pPr marL="0" indent="0">
              <a:buFontTx/>
              <a:buNone/>
              <a:defRPr sz="5867">
                <a:solidFill>
                  <a:schemeClr val="bg1"/>
                </a:solidFill>
                <a:latin typeface="+mj-lt"/>
              </a:defRPr>
            </a:lvl1pPr>
          </a:lstStyle>
          <a:p>
            <a:pPr lvl="0"/>
            <a:r>
              <a:rPr lang="en-US" dirty="0"/>
              <a:t>PRESENTATION TITLE</a:t>
            </a:r>
          </a:p>
        </p:txBody>
      </p:sp>
      <p:sp>
        <p:nvSpPr>
          <p:cNvPr id="27" name="Text Placeholder 26">
            <a:extLst>
              <a:ext uri="{FF2B5EF4-FFF2-40B4-BE49-F238E27FC236}">
                <a16:creationId xmlns:a16="http://schemas.microsoft.com/office/drawing/2014/main" id="{44828F55-088E-4A44-A1D1-64D6CF6148E7}"/>
              </a:ext>
            </a:extLst>
          </p:cNvPr>
          <p:cNvSpPr>
            <a:spLocks noGrp="1"/>
          </p:cNvSpPr>
          <p:nvPr>
            <p:ph type="body" sz="quarter" idx="11" hasCustomPrompt="1"/>
          </p:nvPr>
        </p:nvSpPr>
        <p:spPr>
          <a:xfrm>
            <a:off x="508000" y="3733800"/>
            <a:ext cx="9855200" cy="1016000"/>
          </a:xfrm>
          <a:prstGeom prst="rect">
            <a:avLst/>
          </a:prstGeom>
        </p:spPr>
        <p:txBody>
          <a:bodyPr/>
          <a:lstStyle>
            <a:lvl1pPr marL="0" indent="0">
              <a:buFontTx/>
              <a:buNone/>
              <a:defRPr sz="2933">
                <a:solidFill>
                  <a:schemeClr val="bg1"/>
                </a:solidFill>
              </a:defRPr>
            </a:lvl1pPr>
          </a:lstStyle>
          <a:p>
            <a:pPr lvl="0"/>
            <a:r>
              <a:rPr lang="en-US" dirty="0"/>
              <a:t>Sub Title/Author/Presenter</a:t>
            </a:r>
          </a:p>
        </p:txBody>
      </p:sp>
    </p:spTree>
    <p:extLst>
      <p:ext uri="{BB962C8B-B14F-4D97-AF65-F5344CB8AC3E}">
        <p14:creationId xmlns:p14="http://schemas.microsoft.com/office/powerpoint/2010/main" val="375174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9D6739-B881-524F-B8CD-A187881B4CEA}"/>
              </a:ext>
            </a:extLst>
          </p:cNvPr>
          <p:cNvSpPr/>
          <p:nvPr userDrawn="1"/>
        </p:nvSpPr>
        <p:spPr bwMode="auto">
          <a:xfrm>
            <a:off x="6086909" y="0"/>
            <a:ext cx="6105091" cy="68580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pic>
        <p:nvPicPr>
          <p:cNvPr id="6" name="Picture 5">
            <a:extLst>
              <a:ext uri="{FF2B5EF4-FFF2-40B4-BE49-F238E27FC236}">
                <a16:creationId xmlns:a16="http://schemas.microsoft.com/office/drawing/2014/main" id="{B865A69A-BFC0-BC43-A865-52F55BC05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591" y="2006944"/>
            <a:ext cx="5413909" cy="1928705"/>
          </a:xfrm>
          <a:prstGeom prst="rect">
            <a:avLst/>
          </a:prstGeom>
        </p:spPr>
      </p:pic>
      <p:pic>
        <p:nvPicPr>
          <p:cNvPr id="7" name="Picture 6">
            <a:extLst>
              <a:ext uri="{FF2B5EF4-FFF2-40B4-BE49-F238E27FC236}">
                <a16:creationId xmlns:a16="http://schemas.microsoft.com/office/drawing/2014/main" id="{3EE2E649-EAEB-9045-8915-BDB7CC66BD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7945" y="5591851"/>
            <a:ext cx="3251200" cy="762000"/>
          </a:xfrm>
          <a:prstGeom prst="rect">
            <a:avLst/>
          </a:prstGeom>
        </p:spPr>
      </p:pic>
      <p:sp>
        <p:nvSpPr>
          <p:cNvPr id="9" name="Freeform 8">
            <a:extLst>
              <a:ext uri="{FF2B5EF4-FFF2-40B4-BE49-F238E27FC236}">
                <a16:creationId xmlns:a16="http://schemas.microsoft.com/office/drawing/2014/main" id="{8E12B962-C6CB-464C-AF3B-80D6F7AB4DE8}"/>
              </a:ext>
            </a:extLst>
          </p:cNvPr>
          <p:cNvSpPr>
            <a:spLocks noEditPoints="1"/>
          </p:cNvSpPr>
          <p:nvPr userDrawn="1"/>
        </p:nvSpPr>
        <p:spPr bwMode="auto">
          <a:xfrm>
            <a:off x="6610335" y="3256596"/>
            <a:ext cx="323217" cy="487765"/>
          </a:xfrm>
          <a:custGeom>
            <a:avLst/>
            <a:gdLst/>
            <a:ahLst/>
            <a:cxnLst>
              <a:cxn ang="0">
                <a:pos x="89" y="0"/>
              </a:cxn>
              <a:cxn ang="0">
                <a:pos x="0" y="89"/>
              </a:cxn>
              <a:cxn ang="0">
                <a:pos x="38" y="188"/>
              </a:cxn>
              <a:cxn ang="0">
                <a:pos x="76" y="249"/>
              </a:cxn>
              <a:cxn ang="0">
                <a:pos x="89" y="269"/>
              </a:cxn>
              <a:cxn ang="0">
                <a:pos x="102" y="249"/>
              </a:cxn>
              <a:cxn ang="0">
                <a:pos x="139" y="188"/>
              </a:cxn>
              <a:cxn ang="0">
                <a:pos x="178" y="89"/>
              </a:cxn>
              <a:cxn ang="0">
                <a:pos x="89" y="0"/>
              </a:cxn>
              <a:cxn ang="0">
                <a:pos x="89" y="135"/>
              </a:cxn>
              <a:cxn ang="0">
                <a:pos x="43" y="89"/>
              </a:cxn>
              <a:cxn ang="0">
                <a:pos x="89" y="43"/>
              </a:cxn>
              <a:cxn ang="0">
                <a:pos x="135" y="89"/>
              </a:cxn>
              <a:cxn ang="0">
                <a:pos x="89" y="135"/>
              </a:cxn>
              <a:cxn ang="0">
                <a:pos x="89" y="135"/>
              </a:cxn>
              <a:cxn ang="0">
                <a:pos x="89" y="135"/>
              </a:cxn>
            </a:cxnLst>
            <a:rect l="0" t="0" r="r" b="b"/>
            <a:pathLst>
              <a:path w="178" h="269">
                <a:moveTo>
                  <a:pt x="89" y="0"/>
                </a:moveTo>
                <a:cubicBezTo>
                  <a:pt x="40" y="0"/>
                  <a:pt x="0" y="40"/>
                  <a:pt x="0" y="89"/>
                </a:cubicBezTo>
                <a:cubicBezTo>
                  <a:pt x="0" y="109"/>
                  <a:pt x="13" y="141"/>
                  <a:pt x="38" y="188"/>
                </a:cubicBezTo>
                <a:cubicBezTo>
                  <a:pt x="57" y="220"/>
                  <a:pt x="75" y="248"/>
                  <a:pt x="76" y="249"/>
                </a:cubicBezTo>
                <a:cubicBezTo>
                  <a:pt x="89" y="269"/>
                  <a:pt x="89" y="269"/>
                  <a:pt x="89" y="269"/>
                </a:cubicBezTo>
                <a:cubicBezTo>
                  <a:pt x="102" y="249"/>
                  <a:pt x="102" y="249"/>
                  <a:pt x="102" y="249"/>
                </a:cubicBezTo>
                <a:cubicBezTo>
                  <a:pt x="103" y="248"/>
                  <a:pt x="121" y="220"/>
                  <a:pt x="139" y="188"/>
                </a:cubicBezTo>
                <a:cubicBezTo>
                  <a:pt x="165" y="141"/>
                  <a:pt x="178" y="109"/>
                  <a:pt x="178" y="89"/>
                </a:cubicBezTo>
                <a:cubicBezTo>
                  <a:pt x="178" y="40"/>
                  <a:pt x="138" y="0"/>
                  <a:pt x="89" y="0"/>
                </a:cubicBezTo>
                <a:close/>
                <a:moveTo>
                  <a:pt x="89" y="135"/>
                </a:moveTo>
                <a:cubicBezTo>
                  <a:pt x="63" y="135"/>
                  <a:pt x="43" y="114"/>
                  <a:pt x="43" y="89"/>
                </a:cubicBezTo>
                <a:cubicBezTo>
                  <a:pt x="43" y="63"/>
                  <a:pt x="63" y="43"/>
                  <a:pt x="89" y="43"/>
                </a:cubicBezTo>
                <a:cubicBezTo>
                  <a:pt x="114" y="43"/>
                  <a:pt x="135" y="63"/>
                  <a:pt x="135" y="89"/>
                </a:cubicBezTo>
                <a:cubicBezTo>
                  <a:pt x="135" y="114"/>
                  <a:pt x="114" y="135"/>
                  <a:pt x="89" y="135"/>
                </a:cubicBezTo>
                <a:close/>
                <a:moveTo>
                  <a:pt x="89" y="135"/>
                </a:moveTo>
                <a:cubicBezTo>
                  <a:pt x="89" y="135"/>
                  <a:pt x="89" y="135"/>
                  <a:pt x="89" y="135"/>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0" name="Freeform 143">
            <a:extLst>
              <a:ext uri="{FF2B5EF4-FFF2-40B4-BE49-F238E27FC236}">
                <a16:creationId xmlns:a16="http://schemas.microsoft.com/office/drawing/2014/main" id="{5A49E9B1-70FA-C14D-B12B-566DB48E243B}"/>
              </a:ext>
            </a:extLst>
          </p:cNvPr>
          <p:cNvSpPr>
            <a:spLocks noEditPoints="1"/>
          </p:cNvSpPr>
          <p:nvPr userDrawn="1"/>
        </p:nvSpPr>
        <p:spPr bwMode="auto">
          <a:xfrm>
            <a:off x="6545231" y="4866117"/>
            <a:ext cx="453424" cy="298940"/>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a:extLst>
              <a:ext uri="{FF2B5EF4-FFF2-40B4-BE49-F238E27FC236}">
                <a16:creationId xmlns:a16="http://schemas.microsoft.com/office/drawing/2014/main" id="{225098DC-28A5-A746-88BF-E574C14ED03E}"/>
              </a:ext>
            </a:extLst>
          </p:cNvPr>
          <p:cNvGrpSpPr/>
          <p:nvPr userDrawn="1"/>
        </p:nvGrpSpPr>
        <p:grpSpPr>
          <a:xfrm>
            <a:off x="6559398" y="5442309"/>
            <a:ext cx="425092" cy="425092"/>
            <a:chOff x="3721100" y="6330951"/>
            <a:chExt cx="530225" cy="530225"/>
          </a:xfrm>
          <a:solidFill>
            <a:schemeClr val="bg1"/>
          </a:solidFill>
        </p:grpSpPr>
        <p:sp>
          <p:nvSpPr>
            <p:cNvPr id="12" name="Freeform 11">
              <a:extLst>
                <a:ext uri="{FF2B5EF4-FFF2-40B4-BE49-F238E27FC236}">
                  <a16:creationId xmlns:a16="http://schemas.microsoft.com/office/drawing/2014/main" id="{CF6DC2B1-44FC-0444-87BA-033C027D4E42}"/>
                </a:ext>
              </a:extLst>
            </p:cNvPr>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3" name="Freeform 12">
              <a:extLst>
                <a:ext uri="{FF2B5EF4-FFF2-40B4-BE49-F238E27FC236}">
                  <a16:creationId xmlns:a16="http://schemas.microsoft.com/office/drawing/2014/main" id="{82A253D9-9F8C-1842-9202-2EBC3DBD67BC}"/>
                </a:ext>
              </a:extLst>
            </p:cNvPr>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
              <a:extLst>
                <a:ext uri="{FF2B5EF4-FFF2-40B4-BE49-F238E27FC236}">
                  <a16:creationId xmlns:a16="http://schemas.microsoft.com/office/drawing/2014/main" id="{38DE89CB-18B3-2247-B754-E18D09C96214}"/>
                </a:ext>
              </a:extLst>
            </p:cNvPr>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15" name="Freeform 14">
            <a:extLst>
              <a:ext uri="{FF2B5EF4-FFF2-40B4-BE49-F238E27FC236}">
                <a16:creationId xmlns:a16="http://schemas.microsoft.com/office/drawing/2014/main" id="{78BFB831-992F-7A4B-B6E7-7D1C48209EF4}"/>
              </a:ext>
            </a:extLst>
          </p:cNvPr>
          <p:cNvSpPr>
            <a:spLocks noEditPoints="1"/>
          </p:cNvSpPr>
          <p:nvPr userDrawn="1"/>
        </p:nvSpPr>
        <p:spPr bwMode="auto">
          <a:xfrm>
            <a:off x="6558748" y="4053858"/>
            <a:ext cx="426391" cy="481156"/>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8" name="Text Placeholder 17">
            <a:extLst>
              <a:ext uri="{FF2B5EF4-FFF2-40B4-BE49-F238E27FC236}">
                <a16:creationId xmlns:a16="http://schemas.microsoft.com/office/drawing/2014/main" id="{3A48045B-B0FB-1F4E-8E68-668995FC4437}"/>
              </a:ext>
            </a:extLst>
          </p:cNvPr>
          <p:cNvSpPr>
            <a:spLocks noGrp="1"/>
          </p:cNvSpPr>
          <p:nvPr>
            <p:ph type="body" sz="quarter" idx="10" hasCustomPrompt="1"/>
          </p:nvPr>
        </p:nvSpPr>
        <p:spPr>
          <a:xfrm>
            <a:off x="6400801" y="584200"/>
            <a:ext cx="5264151" cy="812800"/>
          </a:xfrm>
          <a:prstGeom prst="rect">
            <a:avLst/>
          </a:prstGeom>
        </p:spPr>
        <p:txBody>
          <a:bodyPr/>
          <a:lstStyle>
            <a:lvl1pPr marL="0" indent="0">
              <a:buFontTx/>
              <a:buNone/>
              <a:defRPr>
                <a:solidFill>
                  <a:schemeClr val="bg1"/>
                </a:solidFill>
                <a:latin typeface="+mj-lt"/>
              </a:defRPr>
            </a:lvl1pPr>
            <a:lvl2pPr marL="609585" indent="0">
              <a:buFontTx/>
              <a:buNone/>
              <a:defRPr>
                <a:latin typeface="+mj-lt"/>
              </a:defRPr>
            </a:lvl2pPr>
            <a:lvl3pPr marL="1219170" indent="0">
              <a:buFontTx/>
              <a:buNone/>
              <a:defRPr>
                <a:latin typeface="+mj-lt"/>
              </a:defRPr>
            </a:lvl3pPr>
            <a:lvl4pPr marL="1828754" indent="0">
              <a:buFontTx/>
              <a:buNone/>
              <a:defRPr>
                <a:latin typeface="+mj-lt"/>
              </a:defRPr>
            </a:lvl4pPr>
            <a:lvl5pPr marL="2438339" indent="0">
              <a:buFontTx/>
              <a:buNone/>
              <a:defRPr>
                <a:latin typeface="+mj-lt"/>
              </a:defRPr>
            </a:lvl5pPr>
          </a:lstStyle>
          <a:p>
            <a:pPr lvl="0"/>
            <a:r>
              <a:rPr lang="en-US"/>
              <a:t>THANK YOU</a:t>
            </a:r>
          </a:p>
        </p:txBody>
      </p:sp>
      <p:sp>
        <p:nvSpPr>
          <p:cNvPr id="20" name="Text Placeholder 19">
            <a:extLst>
              <a:ext uri="{FF2B5EF4-FFF2-40B4-BE49-F238E27FC236}">
                <a16:creationId xmlns:a16="http://schemas.microsoft.com/office/drawing/2014/main" id="{CE4ECAAC-8464-0740-BAB8-5BC8E28BEA65}"/>
              </a:ext>
            </a:extLst>
          </p:cNvPr>
          <p:cNvSpPr>
            <a:spLocks noGrp="1"/>
          </p:cNvSpPr>
          <p:nvPr>
            <p:ph type="body" sz="quarter" idx="11" hasCustomPrompt="1"/>
          </p:nvPr>
        </p:nvSpPr>
        <p:spPr>
          <a:xfrm>
            <a:off x="7299961" y="3343234"/>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a:t>ADDRESS</a:t>
            </a:r>
          </a:p>
        </p:txBody>
      </p:sp>
      <p:sp>
        <p:nvSpPr>
          <p:cNvPr id="21" name="Text Placeholder 19">
            <a:extLst>
              <a:ext uri="{FF2B5EF4-FFF2-40B4-BE49-F238E27FC236}">
                <a16:creationId xmlns:a16="http://schemas.microsoft.com/office/drawing/2014/main" id="{E94DA6EA-7608-5648-A615-5716518B44BA}"/>
              </a:ext>
            </a:extLst>
          </p:cNvPr>
          <p:cNvSpPr>
            <a:spLocks noGrp="1"/>
          </p:cNvSpPr>
          <p:nvPr>
            <p:ph type="body" sz="quarter" idx="12" hasCustomPrompt="1"/>
          </p:nvPr>
        </p:nvSpPr>
        <p:spPr>
          <a:xfrm>
            <a:off x="7299961" y="4031598"/>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a:t>PHONE</a:t>
            </a:r>
          </a:p>
        </p:txBody>
      </p:sp>
      <p:sp>
        <p:nvSpPr>
          <p:cNvPr id="22" name="Text Placeholder 19">
            <a:extLst>
              <a:ext uri="{FF2B5EF4-FFF2-40B4-BE49-F238E27FC236}">
                <a16:creationId xmlns:a16="http://schemas.microsoft.com/office/drawing/2014/main" id="{BBE81641-AD44-C14A-B350-4768997F3485}"/>
              </a:ext>
            </a:extLst>
          </p:cNvPr>
          <p:cNvSpPr>
            <a:spLocks noGrp="1"/>
          </p:cNvSpPr>
          <p:nvPr>
            <p:ph type="body" sz="quarter" idx="13" hasCustomPrompt="1"/>
          </p:nvPr>
        </p:nvSpPr>
        <p:spPr>
          <a:xfrm>
            <a:off x="7299961" y="4719962"/>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a:t>EMAIL</a:t>
            </a:r>
          </a:p>
        </p:txBody>
      </p:sp>
      <p:sp>
        <p:nvSpPr>
          <p:cNvPr id="23" name="Text Placeholder 19">
            <a:extLst>
              <a:ext uri="{FF2B5EF4-FFF2-40B4-BE49-F238E27FC236}">
                <a16:creationId xmlns:a16="http://schemas.microsoft.com/office/drawing/2014/main" id="{5086914E-D905-FE43-95DD-64CD39261155}"/>
              </a:ext>
            </a:extLst>
          </p:cNvPr>
          <p:cNvSpPr>
            <a:spLocks noGrp="1"/>
          </p:cNvSpPr>
          <p:nvPr>
            <p:ph type="body" sz="quarter" idx="14" hasCustomPrompt="1"/>
          </p:nvPr>
        </p:nvSpPr>
        <p:spPr>
          <a:xfrm>
            <a:off x="7299961" y="5409293"/>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a:t>WEBSITE</a:t>
            </a:r>
          </a:p>
        </p:txBody>
      </p:sp>
    </p:spTree>
    <p:extLst>
      <p:ext uri="{BB962C8B-B14F-4D97-AF65-F5344CB8AC3E}">
        <p14:creationId xmlns:p14="http://schemas.microsoft.com/office/powerpoint/2010/main" val="3873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8000" decel="82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18000" decel="82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18000" decel="82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8000" decel="82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age">
    <p:spTree>
      <p:nvGrpSpPr>
        <p:cNvPr id="1" name=""/>
        <p:cNvGrpSpPr/>
        <p:nvPr/>
      </p:nvGrpSpPr>
      <p:grpSpPr>
        <a:xfrm>
          <a:off x="0" y="0"/>
          <a:ext cx="0" cy="0"/>
          <a:chOff x="0" y="0"/>
          <a:chExt cx="0" cy="0"/>
        </a:xfrm>
      </p:grpSpPr>
      <p:pic>
        <p:nvPicPr>
          <p:cNvPr id="2" name="Picture Placeholder 3">
            <a:extLst>
              <a:ext uri="{FF2B5EF4-FFF2-40B4-BE49-F238E27FC236}">
                <a16:creationId xmlns:a16="http://schemas.microsoft.com/office/drawing/2014/main" id="{BAA7D4D0-7B10-8843-8732-AF00173D2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8467"/>
            <a:ext cx="12192000" cy="6841067"/>
          </a:xfrm>
          <a:prstGeom prst="rect">
            <a:avLst/>
          </a:prstGeom>
        </p:spPr>
      </p:pic>
      <p:sp>
        <p:nvSpPr>
          <p:cNvPr id="3" name="Rectangle 2">
            <a:extLst>
              <a:ext uri="{FF2B5EF4-FFF2-40B4-BE49-F238E27FC236}">
                <a16:creationId xmlns:a16="http://schemas.microsoft.com/office/drawing/2014/main" id="{9C970559-1A96-5D49-8718-D97871DDAD98}"/>
              </a:ext>
            </a:extLst>
          </p:cNvPr>
          <p:cNvSpPr/>
          <p:nvPr/>
        </p:nvSpPr>
        <p:spPr bwMode="auto">
          <a:xfrm>
            <a:off x="0" y="5562600"/>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4" name="Rectangle 3">
            <a:extLst>
              <a:ext uri="{FF2B5EF4-FFF2-40B4-BE49-F238E27FC236}">
                <a16:creationId xmlns:a16="http://schemas.microsoft.com/office/drawing/2014/main" id="{E25D3B39-465B-A947-BBD0-72C2884FDD48}"/>
              </a:ext>
            </a:extLst>
          </p:cNvPr>
          <p:cNvSpPr/>
          <p:nvPr/>
        </p:nvSpPr>
        <p:spPr bwMode="auto">
          <a:xfrm>
            <a:off x="0" y="1"/>
            <a:ext cx="12192000" cy="5562600"/>
          </a:xfrm>
          <a:prstGeom prst="rect">
            <a:avLst/>
          </a:prstGeom>
          <a:gradFill flip="none" rotWithShape="1">
            <a:gsLst>
              <a:gs pos="0">
                <a:schemeClr val="accent1">
                  <a:alpha val="80000"/>
                </a:schemeClr>
              </a:gs>
              <a:gs pos="100000">
                <a:schemeClr val="accent2">
                  <a:alpha val="80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pic>
        <p:nvPicPr>
          <p:cNvPr id="7" name="Picture 6">
            <a:extLst>
              <a:ext uri="{FF2B5EF4-FFF2-40B4-BE49-F238E27FC236}">
                <a16:creationId xmlns:a16="http://schemas.microsoft.com/office/drawing/2014/main" id="{C9C5C4EB-CE8A-2147-8F03-01E1E28271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0" y="5782683"/>
            <a:ext cx="2547088" cy="907400"/>
          </a:xfrm>
          <a:prstGeom prst="rect">
            <a:avLst/>
          </a:prstGeom>
        </p:spPr>
      </p:pic>
      <p:sp>
        <p:nvSpPr>
          <p:cNvPr id="23" name="Text Placeholder 22">
            <a:extLst>
              <a:ext uri="{FF2B5EF4-FFF2-40B4-BE49-F238E27FC236}">
                <a16:creationId xmlns:a16="http://schemas.microsoft.com/office/drawing/2014/main" id="{C917F034-34D2-9C42-B81D-14870336D0F7}"/>
              </a:ext>
            </a:extLst>
          </p:cNvPr>
          <p:cNvSpPr>
            <a:spLocks noGrp="1"/>
          </p:cNvSpPr>
          <p:nvPr>
            <p:ph type="body" sz="quarter" idx="10" hasCustomPrompt="1"/>
          </p:nvPr>
        </p:nvSpPr>
        <p:spPr>
          <a:xfrm>
            <a:off x="508000" y="2108200"/>
            <a:ext cx="10363200" cy="1422400"/>
          </a:xfrm>
          <a:prstGeom prst="rect">
            <a:avLst/>
          </a:prstGeom>
        </p:spPr>
        <p:txBody>
          <a:bodyPr/>
          <a:lstStyle>
            <a:lvl1pPr marL="0" indent="0">
              <a:buFontTx/>
              <a:buNone/>
              <a:defRPr sz="5867">
                <a:solidFill>
                  <a:schemeClr val="bg1"/>
                </a:solidFill>
                <a:latin typeface="+mj-lt"/>
              </a:defRPr>
            </a:lvl1pPr>
          </a:lstStyle>
          <a:p>
            <a:pPr lvl="0"/>
            <a:r>
              <a:rPr lang="en-US" dirty="0"/>
              <a:t>PRESENTATION TITLE</a:t>
            </a:r>
          </a:p>
        </p:txBody>
      </p:sp>
      <p:sp>
        <p:nvSpPr>
          <p:cNvPr id="27" name="Text Placeholder 26">
            <a:extLst>
              <a:ext uri="{FF2B5EF4-FFF2-40B4-BE49-F238E27FC236}">
                <a16:creationId xmlns:a16="http://schemas.microsoft.com/office/drawing/2014/main" id="{44828F55-088E-4A44-A1D1-64D6CF6148E7}"/>
              </a:ext>
            </a:extLst>
          </p:cNvPr>
          <p:cNvSpPr>
            <a:spLocks noGrp="1"/>
          </p:cNvSpPr>
          <p:nvPr>
            <p:ph type="body" sz="quarter" idx="11" hasCustomPrompt="1"/>
          </p:nvPr>
        </p:nvSpPr>
        <p:spPr>
          <a:xfrm>
            <a:off x="508000" y="3733800"/>
            <a:ext cx="9855200" cy="1016000"/>
          </a:xfrm>
          <a:prstGeom prst="rect">
            <a:avLst/>
          </a:prstGeom>
        </p:spPr>
        <p:txBody>
          <a:bodyPr/>
          <a:lstStyle>
            <a:lvl1pPr marL="0" indent="0">
              <a:buFontTx/>
              <a:buNone/>
              <a:defRPr sz="2933">
                <a:solidFill>
                  <a:schemeClr val="bg1"/>
                </a:solidFill>
              </a:defRPr>
            </a:lvl1pPr>
          </a:lstStyle>
          <a:p>
            <a:pPr lvl="0"/>
            <a:r>
              <a:rPr lang="en-US" dirty="0"/>
              <a:t>Sub Title/Author/Presenter</a:t>
            </a:r>
          </a:p>
        </p:txBody>
      </p:sp>
      <p:pic>
        <p:nvPicPr>
          <p:cNvPr id="8" name="Picture Placeholder 3">
            <a:extLst>
              <a:ext uri="{FF2B5EF4-FFF2-40B4-BE49-F238E27FC236}">
                <a16:creationId xmlns:a16="http://schemas.microsoft.com/office/drawing/2014/main" id="{D252C639-87EB-42F6-B405-EBDF344CC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8467"/>
            <a:ext cx="12192000" cy="6841067"/>
          </a:xfrm>
          <a:prstGeom prst="rect">
            <a:avLst/>
          </a:prstGeom>
        </p:spPr>
      </p:pic>
      <p:sp>
        <p:nvSpPr>
          <p:cNvPr id="9" name="Rectangle 8">
            <a:extLst>
              <a:ext uri="{FF2B5EF4-FFF2-40B4-BE49-F238E27FC236}">
                <a16:creationId xmlns:a16="http://schemas.microsoft.com/office/drawing/2014/main" id="{416CCD64-CE6E-4ECB-8178-069D74A7DD8C}"/>
              </a:ext>
            </a:extLst>
          </p:cNvPr>
          <p:cNvSpPr/>
          <p:nvPr userDrawn="1"/>
        </p:nvSpPr>
        <p:spPr bwMode="auto">
          <a:xfrm>
            <a:off x="0" y="5562600"/>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10" name="Rectangle 9">
            <a:extLst>
              <a:ext uri="{FF2B5EF4-FFF2-40B4-BE49-F238E27FC236}">
                <a16:creationId xmlns:a16="http://schemas.microsoft.com/office/drawing/2014/main" id="{8A2EB700-2A3C-4483-A9ED-AFAE0313BFB2}"/>
              </a:ext>
            </a:extLst>
          </p:cNvPr>
          <p:cNvSpPr/>
          <p:nvPr userDrawn="1"/>
        </p:nvSpPr>
        <p:spPr bwMode="auto">
          <a:xfrm>
            <a:off x="0" y="1"/>
            <a:ext cx="12192000" cy="5562600"/>
          </a:xfrm>
          <a:prstGeom prst="rect">
            <a:avLst/>
          </a:prstGeom>
          <a:gradFill flip="none" rotWithShape="1">
            <a:gsLst>
              <a:gs pos="0">
                <a:schemeClr val="accent1">
                  <a:alpha val="80000"/>
                </a:schemeClr>
              </a:gs>
              <a:gs pos="100000">
                <a:schemeClr val="accent2">
                  <a:alpha val="80000"/>
                </a:schemeClr>
              </a:gs>
            </a:gsLst>
            <a:lin ang="5400000" scaled="0"/>
            <a:tileRect/>
          </a:gra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pic>
        <p:nvPicPr>
          <p:cNvPr id="11" name="Picture 10">
            <a:extLst>
              <a:ext uri="{FF2B5EF4-FFF2-40B4-BE49-F238E27FC236}">
                <a16:creationId xmlns:a16="http://schemas.microsoft.com/office/drawing/2014/main" id="{3D3977CA-51EC-4B1E-88D2-38F6F44823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000" y="5782683"/>
            <a:ext cx="2547088" cy="907400"/>
          </a:xfrm>
          <a:prstGeom prst="rect">
            <a:avLst/>
          </a:prstGeom>
        </p:spPr>
      </p:pic>
    </p:spTree>
    <p:extLst>
      <p:ext uri="{BB962C8B-B14F-4D97-AF65-F5344CB8AC3E}">
        <p14:creationId xmlns:p14="http://schemas.microsoft.com/office/powerpoint/2010/main" val="192714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57A9C-DB25-424D-98F7-9AE88BAC1CC5}"/>
              </a:ext>
            </a:extLst>
          </p:cNvPr>
          <p:cNvSpPr/>
          <p:nvPr/>
        </p:nvSpPr>
        <p:spPr bwMode="auto">
          <a:xfrm>
            <a:off x="0" y="1"/>
            <a:ext cx="12192000" cy="6857999"/>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grpSp>
        <p:nvGrpSpPr>
          <p:cNvPr id="5" name="Group 4">
            <a:extLst>
              <a:ext uri="{FF2B5EF4-FFF2-40B4-BE49-F238E27FC236}">
                <a16:creationId xmlns:a16="http://schemas.microsoft.com/office/drawing/2014/main" id="{21B42A57-7E9B-5C4F-A5C1-5DA9C9108D06}"/>
              </a:ext>
            </a:extLst>
          </p:cNvPr>
          <p:cNvGrpSpPr/>
          <p:nvPr/>
        </p:nvGrpSpPr>
        <p:grpSpPr>
          <a:xfrm>
            <a:off x="232432" y="474134"/>
            <a:ext cx="5817403" cy="5909733"/>
            <a:chOff x="-647700" y="1546225"/>
            <a:chExt cx="600075" cy="609600"/>
          </a:xfrm>
          <a:solidFill>
            <a:schemeClr val="bg1">
              <a:alpha val="10000"/>
            </a:schemeClr>
          </a:solidFill>
        </p:grpSpPr>
        <p:sp>
          <p:nvSpPr>
            <p:cNvPr id="6" name="Freeform 6">
              <a:extLst>
                <a:ext uri="{FF2B5EF4-FFF2-40B4-BE49-F238E27FC236}">
                  <a16:creationId xmlns:a16="http://schemas.microsoft.com/office/drawing/2014/main" id="{813A800D-E168-234A-A011-BDF75071149B}"/>
                </a:ext>
              </a:extLst>
            </p:cNvPr>
            <p:cNvSpPr>
              <a:spLocks/>
            </p:cNvSpPr>
            <p:nvPr/>
          </p:nvSpPr>
          <p:spPr bwMode="auto">
            <a:xfrm>
              <a:off x="-546100" y="1770063"/>
              <a:ext cx="274638" cy="20638"/>
            </a:xfrm>
            <a:custGeom>
              <a:avLst/>
              <a:gdLst>
                <a:gd name="T0" fmla="*/ 58 w 1555"/>
                <a:gd name="T1" fmla="*/ 0 h 115"/>
                <a:gd name="T2" fmla="*/ 1498 w 1555"/>
                <a:gd name="T3" fmla="*/ 0 h 115"/>
                <a:gd name="T4" fmla="*/ 1515 w 1555"/>
                <a:gd name="T5" fmla="*/ 3 h 115"/>
                <a:gd name="T6" fmla="*/ 1532 w 1555"/>
                <a:gd name="T7" fmla="*/ 12 h 115"/>
                <a:gd name="T8" fmla="*/ 1544 w 1555"/>
                <a:gd name="T9" fmla="*/ 24 h 115"/>
                <a:gd name="T10" fmla="*/ 1552 w 1555"/>
                <a:gd name="T11" fmla="*/ 40 h 115"/>
                <a:gd name="T12" fmla="*/ 1555 w 1555"/>
                <a:gd name="T13" fmla="*/ 58 h 115"/>
                <a:gd name="T14" fmla="*/ 1552 w 1555"/>
                <a:gd name="T15" fmla="*/ 76 h 115"/>
                <a:gd name="T16" fmla="*/ 1544 w 1555"/>
                <a:gd name="T17" fmla="*/ 91 h 115"/>
                <a:gd name="T18" fmla="*/ 1532 w 1555"/>
                <a:gd name="T19" fmla="*/ 104 h 115"/>
                <a:gd name="T20" fmla="*/ 1515 w 1555"/>
                <a:gd name="T21" fmla="*/ 112 h 115"/>
                <a:gd name="T22" fmla="*/ 1498 w 1555"/>
                <a:gd name="T23" fmla="*/ 115 h 115"/>
                <a:gd name="T24" fmla="*/ 58 w 1555"/>
                <a:gd name="T25" fmla="*/ 115 h 115"/>
                <a:gd name="T26" fmla="*/ 40 w 1555"/>
                <a:gd name="T27" fmla="*/ 112 h 115"/>
                <a:gd name="T28" fmla="*/ 24 w 1555"/>
                <a:gd name="T29" fmla="*/ 104 h 115"/>
                <a:gd name="T30" fmla="*/ 12 w 1555"/>
                <a:gd name="T31" fmla="*/ 91 h 115"/>
                <a:gd name="T32" fmla="*/ 3 w 1555"/>
                <a:gd name="T33" fmla="*/ 76 h 115"/>
                <a:gd name="T34" fmla="*/ 0 w 1555"/>
                <a:gd name="T35" fmla="*/ 58 h 115"/>
                <a:gd name="T36" fmla="*/ 3 w 1555"/>
                <a:gd name="T37" fmla="*/ 40 h 115"/>
                <a:gd name="T38" fmla="*/ 12 w 1555"/>
                <a:gd name="T39" fmla="*/ 24 h 115"/>
                <a:gd name="T40" fmla="*/ 24 w 1555"/>
                <a:gd name="T41" fmla="*/ 12 h 115"/>
                <a:gd name="T42" fmla="*/ 40 w 1555"/>
                <a:gd name="T43" fmla="*/ 3 h 115"/>
                <a:gd name="T44" fmla="*/ 58 w 1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5" h="115">
                  <a:moveTo>
                    <a:pt x="58" y="0"/>
                  </a:moveTo>
                  <a:lnTo>
                    <a:pt x="1498" y="0"/>
                  </a:lnTo>
                  <a:lnTo>
                    <a:pt x="1515" y="3"/>
                  </a:lnTo>
                  <a:lnTo>
                    <a:pt x="1532" y="12"/>
                  </a:lnTo>
                  <a:lnTo>
                    <a:pt x="1544" y="24"/>
                  </a:lnTo>
                  <a:lnTo>
                    <a:pt x="1552" y="40"/>
                  </a:lnTo>
                  <a:lnTo>
                    <a:pt x="1555" y="58"/>
                  </a:lnTo>
                  <a:lnTo>
                    <a:pt x="1552" y="76"/>
                  </a:lnTo>
                  <a:lnTo>
                    <a:pt x="1544" y="91"/>
                  </a:lnTo>
                  <a:lnTo>
                    <a:pt x="1532" y="104"/>
                  </a:lnTo>
                  <a:lnTo>
                    <a:pt x="1515" y="112"/>
                  </a:lnTo>
                  <a:lnTo>
                    <a:pt x="1498" y="115"/>
                  </a:lnTo>
                  <a:lnTo>
                    <a:pt x="58" y="115"/>
                  </a:lnTo>
                  <a:lnTo>
                    <a:pt x="40" y="112"/>
                  </a:lnTo>
                  <a:lnTo>
                    <a:pt x="24" y="104"/>
                  </a:lnTo>
                  <a:lnTo>
                    <a:pt x="12" y="91"/>
                  </a:lnTo>
                  <a:lnTo>
                    <a:pt x="3" y="76"/>
                  </a:lnTo>
                  <a:lnTo>
                    <a:pt x="0" y="58"/>
                  </a:lnTo>
                  <a:lnTo>
                    <a:pt x="3" y="40"/>
                  </a:lnTo>
                  <a:lnTo>
                    <a:pt x="12" y="24"/>
                  </a:lnTo>
                  <a:lnTo>
                    <a:pt x="24" y="12"/>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 name="Freeform 7">
              <a:extLst>
                <a:ext uri="{FF2B5EF4-FFF2-40B4-BE49-F238E27FC236}">
                  <a16:creationId xmlns:a16="http://schemas.microsoft.com/office/drawing/2014/main" id="{2B497710-894E-9B44-86FB-2C928BCBF408}"/>
                </a:ext>
              </a:extLst>
            </p:cNvPr>
            <p:cNvSpPr>
              <a:spLocks/>
            </p:cNvSpPr>
            <p:nvPr/>
          </p:nvSpPr>
          <p:spPr bwMode="auto">
            <a:xfrm>
              <a:off x="-546100" y="1689100"/>
              <a:ext cx="122238" cy="19050"/>
            </a:xfrm>
            <a:custGeom>
              <a:avLst/>
              <a:gdLst>
                <a:gd name="T0" fmla="*/ 58 w 691"/>
                <a:gd name="T1" fmla="*/ 0 h 116"/>
                <a:gd name="T2" fmla="*/ 634 w 691"/>
                <a:gd name="T3" fmla="*/ 0 h 116"/>
                <a:gd name="T4" fmla="*/ 651 w 691"/>
                <a:gd name="T5" fmla="*/ 4 h 116"/>
                <a:gd name="T6" fmla="*/ 668 w 691"/>
                <a:gd name="T7" fmla="*/ 12 h 116"/>
                <a:gd name="T8" fmla="*/ 680 w 691"/>
                <a:gd name="T9" fmla="*/ 24 h 116"/>
                <a:gd name="T10" fmla="*/ 688 w 691"/>
                <a:gd name="T11" fmla="*/ 40 h 116"/>
                <a:gd name="T12" fmla="*/ 691 w 691"/>
                <a:gd name="T13" fmla="*/ 58 h 116"/>
                <a:gd name="T14" fmla="*/ 688 w 691"/>
                <a:gd name="T15" fmla="*/ 76 h 116"/>
                <a:gd name="T16" fmla="*/ 680 w 691"/>
                <a:gd name="T17" fmla="*/ 92 h 116"/>
                <a:gd name="T18" fmla="*/ 668 w 691"/>
                <a:gd name="T19" fmla="*/ 104 h 116"/>
                <a:gd name="T20" fmla="*/ 651 w 691"/>
                <a:gd name="T21" fmla="*/ 112 h 116"/>
                <a:gd name="T22" fmla="*/ 634 w 691"/>
                <a:gd name="T23" fmla="*/ 116 h 116"/>
                <a:gd name="T24" fmla="*/ 58 w 691"/>
                <a:gd name="T25" fmla="*/ 116 h 116"/>
                <a:gd name="T26" fmla="*/ 40 w 691"/>
                <a:gd name="T27" fmla="*/ 112 h 116"/>
                <a:gd name="T28" fmla="*/ 24 w 691"/>
                <a:gd name="T29" fmla="*/ 104 h 116"/>
                <a:gd name="T30" fmla="*/ 12 w 691"/>
                <a:gd name="T31" fmla="*/ 92 h 116"/>
                <a:gd name="T32" fmla="*/ 3 w 691"/>
                <a:gd name="T33" fmla="*/ 76 h 116"/>
                <a:gd name="T34" fmla="*/ 0 w 691"/>
                <a:gd name="T35" fmla="*/ 58 h 116"/>
                <a:gd name="T36" fmla="*/ 3 w 691"/>
                <a:gd name="T37" fmla="*/ 40 h 116"/>
                <a:gd name="T38" fmla="*/ 12 w 691"/>
                <a:gd name="T39" fmla="*/ 24 h 116"/>
                <a:gd name="T40" fmla="*/ 24 w 691"/>
                <a:gd name="T41" fmla="*/ 12 h 116"/>
                <a:gd name="T42" fmla="*/ 40 w 691"/>
                <a:gd name="T43" fmla="*/ 4 h 116"/>
                <a:gd name="T44" fmla="*/ 58 w 691"/>
                <a:gd name="T4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1" h="116">
                  <a:moveTo>
                    <a:pt x="58" y="0"/>
                  </a:moveTo>
                  <a:lnTo>
                    <a:pt x="634" y="0"/>
                  </a:lnTo>
                  <a:lnTo>
                    <a:pt x="651" y="4"/>
                  </a:lnTo>
                  <a:lnTo>
                    <a:pt x="668" y="12"/>
                  </a:lnTo>
                  <a:lnTo>
                    <a:pt x="680" y="24"/>
                  </a:lnTo>
                  <a:lnTo>
                    <a:pt x="688" y="40"/>
                  </a:lnTo>
                  <a:lnTo>
                    <a:pt x="691" y="58"/>
                  </a:lnTo>
                  <a:lnTo>
                    <a:pt x="688" y="76"/>
                  </a:lnTo>
                  <a:lnTo>
                    <a:pt x="680" y="92"/>
                  </a:lnTo>
                  <a:lnTo>
                    <a:pt x="668" y="104"/>
                  </a:lnTo>
                  <a:lnTo>
                    <a:pt x="651" y="112"/>
                  </a:lnTo>
                  <a:lnTo>
                    <a:pt x="634" y="116"/>
                  </a:lnTo>
                  <a:lnTo>
                    <a:pt x="58" y="116"/>
                  </a:lnTo>
                  <a:lnTo>
                    <a:pt x="40" y="112"/>
                  </a:lnTo>
                  <a:lnTo>
                    <a:pt x="24" y="104"/>
                  </a:lnTo>
                  <a:lnTo>
                    <a:pt x="12" y="92"/>
                  </a:lnTo>
                  <a:lnTo>
                    <a:pt x="3" y="76"/>
                  </a:lnTo>
                  <a:lnTo>
                    <a:pt x="0" y="58"/>
                  </a:lnTo>
                  <a:lnTo>
                    <a:pt x="3" y="40"/>
                  </a:lnTo>
                  <a:lnTo>
                    <a:pt x="12" y="24"/>
                  </a:lnTo>
                  <a:lnTo>
                    <a:pt x="24" y="12"/>
                  </a:lnTo>
                  <a:lnTo>
                    <a:pt x="40" y="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8">
              <a:extLst>
                <a:ext uri="{FF2B5EF4-FFF2-40B4-BE49-F238E27FC236}">
                  <a16:creationId xmlns:a16="http://schemas.microsoft.com/office/drawing/2014/main" id="{DF9F5951-B9AD-9849-B3CF-D1984A7AC59F}"/>
                </a:ext>
              </a:extLst>
            </p:cNvPr>
            <p:cNvSpPr>
              <a:spLocks/>
            </p:cNvSpPr>
            <p:nvPr/>
          </p:nvSpPr>
          <p:spPr bwMode="auto">
            <a:xfrm>
              <a:off x="-546100" y="1851025"/>
              <a:ext cx="274638" cy="20638"/>
            </a:xfrm>
            <a:custGeom>
              <a:avLst/>
              <a:gdLst>
                <a:gd name="T0" fmla="*/ 58 w 1555"/>
                <a:gd name="T1" fmla="*/ 0 h 115"/>
                <a:gd name="T2" fmla="*/ 1498 w 1555"/>
                <a:gd name="T3" fmla="*/ 0 h 115"/>
                <a:gd name="T4" fmla="*/ 1515 w 1555"/>
                <a:gd name="T5" fmla="*/ 3 h 115"/>
                <a:gd name="T6" fmla="*/ 1532 w 1555"/>
                <a:gd name="T7" fmla="*/ 12 h 115"/>
                <a:gd name="T8" fmla="*/ 1544 w 1555"/>
                <a:gd name="T9" fmla="*/ 24 h 115"/>
                <a:gd name="T10" fmla="*/ 1552 w 1555"/>
                <a:gd name="T11" fmla="*/ 40 h 115"/>
                <a:gd name="T12" fmla="*/ 1555 w 1555"/>
                <a:gd name="T13" fmla="*/ 58 h 115"/>
                <a:gd name="T14" fmla="*/ 1552 w 1555"/>
                <a:gd name="T15" fmla="*/ 75 h 115"/>
                <a:gd name="T16" fmla="*/ 1544 w 1555"/>
                <a:gd name="T17" fmla="*/ 92 h 115"/>
                <a:gd name="T18" fmla="*/ 1532 w 1555"/>
                <a:gd name="T19" fmla="*/ 104 h 115"/>
                <a:gd name="T20" fmla="*/ 1515 w 1555"/>
                <a:gd name="T21" fmla="*/ 112 h 115"/>
                <a:gd name="T22" fmla="*/ 1498 w 1555"/>
                <a:gd name="T23" fmla="*/ 115 h 115"/>
                <a:gd name="T24" fmla="*/ 58 w 1555"/>
                <a:gd name="T25" fmla="*/ 115 h 115"/>
                <a:gd name="T26" fmla="*/ 40 w 1555"/>
                <a:gd name="T27" fmla="*/ 112 h 115"/>
                <a:gd name="T28" fmla="*/ 24 w 1555"/>
                <a:gd name="T29" fmla="*/ 104 h 115"/>
                <a:gd name="T30" fmla="*/ 12 w 1555"/>
                <a:gd name="T31" fmla="*/ 92 h 115"/>
                <a:gd name="T32" fmla="*/ 3 w 1555"/>
                <a:gd name="T33" fmla="*/ 75 h 115"/>
                <a:gd name="T34" fmla="*/ 0 w 1555"/>
                <a:gd name="T35" fmla="*/ 58 h 115"/>
                <a:gd name="T36" fmla="*/ 3 w 1555"/>
                <a:gd name="T37" fmla="*/ 40 h 115"/>
                <a:gd name="T38" fmla="*/ 12 w 1555"/>
                <a:gd name="T39" fmla="*/ 24 h 115"/>
                <a:gd name="T40" fmla="*/ 24 w 1555"/>
                <a:gd name="T41" fmla="*/ 12 h 115"/>
                <a:gd name="T42" fmla="*/ 40 w 1555"/>
                <a:gd name="T43" fmla="*/ 3 h 115"/>
                <a:gd name="T44" fmla="*/ 58 w 1555"/>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55" h="115">
                  <a:moveTo>
                    <a:pt x="58" y="0"/>
                  </a:moveTo>
                  <a:lnTo>
                    <a:pt x="1498" y="0"/>
                  </a:lnTo>
                  <a:lnTo>
                    <a:pt x="1515" y="3"/>
                  </a:lnTo>
                  <a:lnTo>
                    <a:pt x="1532" y="12"/>
                  </a:lnTo>
                  <a:lnTo>
                    <a:pt x="1544" y="24"/>
                  </a:lnTo>
                  <a:lnTo>
                    <a:pt x="1552" y="40"/>
                  </a:lnTo>
                  <a:lnTo>
                    <a:pt x="1555" y="58"/>
                  </a:lnTo>
                  <a:lnTo>
                    <a:pt x="1552" y="75"/>
                  </a:lnTo>
                  <a:lnTo>
                    <a:pt x="1544" y="92"/>
                  </a:lnTo>
                  <a:lnTo>
                    <a:pt x="1532" y="104"/>
                  </a:lnTo>
                  <a:lnTo>
                    <a:pt x="1515" y="112"/>
                  </a:lnTo>
                  <a:lnTo>
                    <a:pt x="1498" y="115"/>
                  </a:lnTo>
                  <a:lnTo>
                    <a:pt x="58" y="115"/>
                  </a:lnTo>
                  <a:lnTo>
                    <a:pt x="40" y="112"/>
                  </a:lnTo>
                  <a:lnTo>
                    <a:pt x="24" y="104"/>
                  </a:lnTo>
                  <a:lnTo>
                    <a:pt x="12" y="92"/>
                  </a:lnTo>
                  <a:lnTo>
                    <a:pt x="3" y="75"/>
                  </a:lnTo>
                  <a:lnTo>
                    <a:pt x="0" y="58"/>
                  </a:lnTo>
                  <a:lnTo>
                    <a:pt x="3" y="40"/>
                  </a:lnTo>
                  <a:lnTo>
                    <a:pt x="12" y="24"/>
                  </a:lnTo>
                  <a:lnTo>
                    <a:pt x="24" y="12"/>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9">
              <a:extLst>
                <a:ext uri="{FF2B5EF4-FFF2-40B4-BE49-F238E27FC236}">
                  <a16:creationId xmlns:a16="http://schemas.microsoft.com/office/drawing/2014/main" id="{5B7B85DA-A8D4-6E4C-B65B-F6F31DC259C7}"/>
                </a:ext>
              </a:extLst>
            </p:cNvPr>
            <p:cNvSpPr>
              <a:spLocks/>
            </p:cNvSpPr>
            <p:nvPr/>
          </p:nvSpPr>
          <p:spPr bwMode="auto">
            <a:xfrm>
              <a:off x="-546100" y="1931988"/>
              <a:ext cx="193675" cy="20638"/>
            </a:xfrm>
            <a:custGeom>
              <a:avLst/>
              <a:gdLst>
                <a:gd name="T0" fmla="*/ 58 w 1094"/>
                <a:gd name="T1" fmla="*/ 0 h 115"/>
                <a:gd name="T2" fmla="*/ 1037 w 1094"/>
                <a:gd name="T3" fmla="*/ 0 h 115"/>
                <a:gd name="T4" fmla="*/ 1055 w 1094"/>
                <a:gd name="T5" fmla="*/ 3 h 115"/>
                <a:gd name="T6" fmla="*/ 1070 w 1094"/>
                <a:gd name="T7" fmla="*/ 11 h 115"/>
                <a:gd name="T8" fmla="*/ 1083 w 1094"/>
                <a:gd name="T9" fmla="*/ 23 h 115"/>
                <a:gd name="T10" fmla="*/ 1091 w 1094"/>
                <a:gd name="T11" fmla="*/ 40 h 115"/>
                <a:gd name="T12" fmla="*/ 1094 w 1094"/>
                <a:gd name="T13" fmla="*/ 57 h 115"/>
                <a:gd name="T14" fmla="*/ 1091 w 1094"/>
                <a:gd name="T15" fmla="*/ 75 h 115"/>
                <a:gd name="T16" fmla="*/ 1083 w 1094"/>
                <a:gd name="T17" fmla="*/ 91 h 115"/>
                <a:gd name="T18" fmla="*/ 1070 w 1094"/>
                <a:gd name="T19" fmla="*/ 103 h 115"/>
                <a:gd name="T20" fmla="*/ 1055 w 1094"/>
                <a:gd name="T21" fmla="*/ 112 h 115"/>
                <a:gd name="T22" fmla="*/ 1037 w 1094"/>
                <a:gd name="T23" fmla="*/ 115 h 115"/>
                <a:gd name="T24" fmla="*/ 58 w 1094"/>
                <a:gd name="T25" fmla="*/ 115 h 115"/>
                <a:gd name="T26" fmla="*/ 40 w 1094"/>
                <a:gd name="T27" fmla="*/ 112 h 115"/>
                <a:gd name="T28" fmla="*/ 24 w 1094"/>
                <a:gd name="T29" fmla="*/ 103 h 115"/>
                <a:gd name="T30" fmla="*/ 12 w 1094"/>
                <a:gd name="T31" fmla="*/ 91 h 115"/>
                <a:gd name="T32" fmla="*/ 3 w 1094"/>
                <a:gd name="T33" fmla="*/ 75 h 115"/>
                <a:gd name="T34" fmla="*/ 0 w 1094"/>
                <a:gd name="T35" fmla="*/ 57 h 115"/>
                <a:gd name="T36" fmla="*/ 3 w 1094"/>
                <a:gd name="T37" fmla="*/ 40 h 115"/>
                <a:gd name="T38" fmla="*/ 12 w 1094"/>
                <a:gd name="T39" fmla="*/ 23 h 115"/>
                <a:gd name="T40" fmla="*/ 24 w 1094"/>
                <a:gd name="T41" fmla="*/ 11 h 115"/>
                <a:gd name="T42" fmla="*/ 40 w 1094"/>
                <a:gd name="T43" fmla="*/ 3 h 115"/>
                <a:gd name="T44" fmla="*/ 58 w 1094"/>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4" h="115">
                  <a:moveTo>
                    <a:pt x="58" y="0"/>
                  </a:moveTo>
                  <a:lnTo>
                    <a:pt x="1037" y="0"/>
                  </a:lnTo>
                  <a:lnTo>
                    <a:pt x="1055" y="3"/>
                  </a:lnTo>
                  <a:lnTo>
                    <a:pt x="1070" y="11"/>
                  </a:lnTo>
                  <a:lnTo>
                    <a:pt x="1083" y="23"/>
                  </a:lnTo>
                  <a:lnTo>
                    <a:pt x="1091" y="40"/>
                  </a:lnTo>
                  <a:lnTo>
                    <a:pt x="1094" y="57"/>
                  </a:lnTo>
                  <a:lnTo>
                    <a:pt x="1091" y="75"/>
                  </a:lnTo>
                  <a:lnTo>
                    <a:pt x="1083" y="91"/>
                  </a:lnTo>
                  <a:lnTo>
                    <a:pt x="1070" y="103"/>
                  </a:lnTo>
                  <a:lnTo>
                    <a:pt x="1055" y="112"/>
                  </a:lnTo>
                  <a:lnTo>
                    <a:pt x="1037" y="115"/>
                  </a:lnTo>
                  <a:lnTo>
                    <a:pt x="58" y="115"/>
                  </a:lnTo>
                  <a:lnTo>
                    <a:pt x="40" y="112"/>
                  </a:lnTo>
                  <a:lnTo>
                    <a:pt x="24" y="103"/>
                  </a:lnTo>
                  <a:lnTo>
                    <a:pt x="12" y="91"/>
                  </a:lnTo>
                  <a:lnTo>
                    <a:pt x="3" y="75"/>
                  </a:lnTo>
                  <a:lnTo>
                    <a:pt x="0" y="57"/>
                  </a:lnTo>
                  <a:lnTo>
                    <a:pt x="3" y="40"/>
                  </a:lnTo>
                  <a:lnTo>
                    <a:pt x="12" y="23"/>
                  </a:lnTo>
                  <a:lnTo>
                    <a:pt x="24" y="11"/>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 name="Freeform 11">
              <a:extLst>
                <a:ext uri="{FF2B5EF4-FFF2-40B4-BE49-F238E27FC236}">
                  <a16:creationId xmlns:a16="http://schemas.microsoft.com/office/drawing/2014/main" id="{E4AB45FE-7066-4148-B488-AF4921ABC71C}"/>
                </a:ext>
              </a:extLst>
            </p:cNvPr>
            <p:cNvSpPr>
              <a:spLocks/>
            </p:cNvSpPr>
            <p:nvPr/>
          </p:nvSpPr>
          <p:spPr bwMode="auto">
            <a:xfrm>
              <a:off x="-546100" y="2012950"/>
              <a:ext cx="161925" cy="20638"/>
            </a:xfrm>
            <a:custGeom>
              <a:avLst/>
              <a:gdLst>
                <a:gd name="T0" fmla="*/ 58 w 922"/>
                <a:gd name="T1" fmla="*/ 0 h 115"/>
                <a:gd name="T2" fmla="*/ 864 w 922"/>
                <a:gd name="T3" fmla="*/ 0 h 115"/>
                <a:gd name="T4" fmla="*/ 882 w 922"/>
                <a:gd name="T5" fmla="*/ 3 h 115"/>
                <a:gd name="T6" fmla="*/ 898 w 922"/>
                <a:gd name="T7" fmla="*/ 11 h 115"/>
                <a:gd name="T8" fmla="*/ 910 w 922"/>
                <a:gd name="T9" fmla="*/ 24 h 115"/>
                <a:gd name="T10" fmla="*/ 918 w 922"/>
                <a:gd name="T11" fmla="*/ 39 h 115"/>
                <a:gd name="T12" fmla="*/ 922 w 922"/>
                <a:gd name="T13" fmla="*/ 57 h 115"/>
                <a:gd name="T14" fmla="*/ 918 w 922"/>
                <a:gd name="T15" fmla="*/ 75 h 115"/>
                <a:gd name="T16" fmla="*/ 910 w 922"/>
                <a:gd name="T17" fmla="*/ 91 h 115"/>
                <a:gd name="T18" fmla="*/ 898 w 922"/>
                <a:gd name="T19" fmla="*/ 103 h 115"/>
                <a:gd name="T20" fmla="*/ 882 w 922"/>
                <a:gd name="T21" fmla="*/ 112 h 115"/>
                <a:gd name="T22" fmla="*/ 864 w 922"/>
                <a:gd name="T23" fmla="*/ 115 h 115"/>
                <a:gd name="T24" fmla="*/ 58 w 922"/>
                <a:gd name="T25" fmla="*/ 115 h 115"/>
                <a:gd name="T26" fmla="*/ 40 w 922"/>
                <a:gd name="T27" fmla="*/ 112 h 115"/>
                <a:gd name="T28" fmla="*/ 24 w 922"/>
                <a:gd name="T29" fmla="*/ 103 h 115"/>
                <a:gd name="T30" fmla="*/ 12 w 922"/>
                <a:gd name="T31" fmla="*/ 91 h 115"/>
                <a:gd name="T32" fmla="*/ 3 w 922"/>
                <a:gd name="T33" fmla="*/ 75 h 115"/>
                <a:gd name="T34" fmla="*/ 0 w 922"/>
                <a:gd name="T35" fmla="*/ 57 h 115"/>
                <a:gd name="T36" fmla="*/ 3 w 922"/>
                <a:gd name="T37" fmla="*/ 39 h 115"/>
                <a:gd name="T38" fmla="*/ 12 w 922"/>
                <a:gd name="T39" fmla="*/ 24 h 115"/>
                <a:gd name="T40" fmla="*/ 24 w 922"/>
                <a:gd name="T41" fmla="*/ 11 h 115"/>
                <a:gd name="T42" fmla="*/ 40 w 922"/>
                <a:gd name="T43" fmla="*/ 3 h 115"/>
                <a:gd name="T44" fmla="*/ 58 w 92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2" h="115">
                  <a:moveTo>
                    <a:pt x="58" y="0"/>
                  </a:moveTo>
                  <a:lnTo>
                    <a:pt x="864" y="0"/>
                  </a:lnTo>
                  <a:lnTo>
                    <a:pt x="882" y="3"/>
                  </a:lnTo>
                  <a:lnTo>
                    <a:pt x="898" y="11"/>
                  </a:lnTo>
                  <a:lnTo>
                    <a:pt x="910" y="24"/>
                  </a:lnTo>
                  <a:lnTo>
                    <a:pt x="918" y="39"/>
                  </a:lnTo>
                  <a:lnTo>
                    <a:pt x="922" y="57"/>
                  </a:lnTo>
                  <a:lnTo>
                    <a:pt x="918" y="75"/>
                  </a:lnTo>
                  <a:lnTo>
                    <a:pt x="910" y="91"/>
                  </a:lnTo>
                  <a:lnTo>
                    <a:pt x="898" y="103"/>
                  </a:lnTo>
                  <a:lnTo>
                    <a:pt x="882" y="112"/>
                  </a:lnTo>
                  <a:lnTo>
                    <a:pt x="864" y="115"/>
                  </a:lnTo>
                  <a:lnTo>
                    <a:pt x="58" y="115"/>
                  </a:lnTo>
                  <a:lnTo>
                    <a:pt x="40" y="112"/>
                  </a:lnTo>
                  <a:lnTo>
                    <a:pt x="24" y="103"/>
                  </a:lnTo>
                  <a:lnTo>
                    <a:pt x="12" y="91"/>
                  </a:lnTo>
                  <a:lnTo>
                    <a:pt x="3" y="75"/>
                  </a:lnTo>
                  <a:lnTo>
                    <a:pt x="0" y="57"/>
                  </a:lnTo>
                  <a:lnTo>
                    <a:pt x="3" y="39"/>
                  </a:lnTo>
                  <a:lnTo>
                    <a:pt x="12" y="24"/>
                  </a:lnTo>
                  <a:lnTo>
                    <a:pt x="24" y="11"/>
                  </a:lnTo>
                  <a:lnTo>
                    <a:pt x="40" y="3"/>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3" name="Freeform 12">
              <a:extLst>
                <a:ext uri="{FF2B5EF4-FFF2-40B4-BE49-F238E27FC236}">
                  <a16:creationId xmlns:a16="http://schemas.microsoft.com/office/drawing/2014/main" id="{9FC06B88-C835-F64A-A154-E925FEC048D3}"/>
                </a:ext>
              </a:extLst>
            </p:cNvPr>
            <p:cNvSpPr>
              <a:spLocks noEditPoints="1"/>
            </p:cNvSpPr>
            <p:nvPr/>
          </p:nvSpPr>
          <p:spPr bwMode="auto">
            <a:xfrm>
              <a:off x="-647700" y="1546225"/>
              <a:ext cx="477838" cy="609600"/>
            </a:xfrm>
            <a:custGeom>
              <a:avLst/>
              <a:gdLst>
                <a:gd name="T0" fmla="*/ 1901 w 2707"/>
                <a:gd name="T1" fmla="*/ 197 h 3456"/>
                <a:gd name="T2" fmla="*/ 1901 w 2707"/>
                <a:gd name="T3" fmla="*/ 806 h 3456"/>
                <a:gd name="T4" fmla="*/ 2510 w 2707"/>
                <a:gd name="T5" fmla="*/ 806 h 3456"/>
                <a:gd name="T6" fmla="*/ 1901 w 2707"/>
                <a:gd name="T7" fmla="*/ 197 h 3456"/>
                <a:gd name="T8" fmla="*/ 0 w 2707"/>
                <a:gd name="T9" fmla="*/ 0 h 3456"/>
                <a:gd name="T10" fmla="*/ 1867 w 2707"/>
                <a:gd name="T11" fmla="*/ 0 h 3456"/>
                <a:gd name="T12" fmla="*/ 2707 w 2707"/>
                <a:gd name="T13" fmla="*/ 840 h 3456"/>
                <a:gd name="T14" fmla="*/ 2707 w 2707"/>
                <a:gd name="T15" fmla="*/ 1786 h 3456"/>
                <a:gd name="T16" fmla="*/ 2592 w 2707"/>
                <a:gd name="T17" fmla="*/ 1786 h 3456"/>
                <a:gd name="T18" fmla="*/ 2592 w 2707"/>
                <a:gd name="T19" fmla="*/ 922 h 3456"/>
                <a:gd name="T20" fmla="*/ 1786 w 2707"/>
                <a:gd name="T21" fmla="*/ 922 h 3456"/>
                <a:gd name="T22" fmla="*/ 1786 w 2707"/>
                <a:gd name="T23" fmla="*/ 115 h 3456"/>
                <a:gd name="T24" fmla="*/ 115 w 2707"/>
                <a:gd name="T25" fmla="*/ 115 h 3456"/>
                <a:gd name="T26" fmla="*/ 115 w 2707"/>
                <a:gd name="T27" fmla="*/ 3341 h 3456"/>
                <a:gd name="T28" fmla="*/ 2131 w 2707"/>
                <a:gd name="T29" fmla="*/ 3341 h 3456"/>
                <a:gd name="T30" fmla="*/ 2131 w 2707"/>
                <a:gd name="T31" fmla="*/ 3456 h 3456"/>
                <a:gd name="T32" fmla="*/ 0 w 2707"/>
                <a:gd name="T33" fmla="*/ 3456 h 3456"/>
                <a:gd name="T34" fmla="*/ 0 w 2707"/>
                <a:gd name="T35" fmla="*/ 0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7" h="3456">
                  <a:moveTo>
                    <a:pt x="1901" y="197"/>
                  </a:moveTo>
                  <a:lnTo>
                    <a:pt x="1901" y="806"/>
                  </a:lnTo>
                  <a:lnTo>
                    <a:pt x="2510" y="806"/>
                  </a:lnTo>
                  <a:lnTo>
                    <a:pt x="1901" y="197"/>
                  </a:lnTo>
                  <a:close/>
                  <a:moveTo>
                    <a:pt x="0" y="0"/>
                  </a:moveTo>
                  <a:lnTo>
                    <a:pt x="1867" y="0"/>
                  </a:lnTo>
                  <a:lnTo>
                    <a:pt x="2707" y="840"/>
                  </a:lnTo>
                  <a:lnTo>
                    <a:pt x="2707" y="1786"/>
                  </a:lnTo>
                  <a:lnTo>
                    <a:pt x="2592" y="1786"/>
                  </a:lnTo>
                  <a:lnTo>
                    <a:pt x="2592" y="922"/>
                  </a:lnTo>
                  <a:lnTo>
                    <a:pt x="1786" y="922"/>
                  </a:lnTo>
                  <a:lnTo>
                    <a:pt x="1786" y="115"/>
                  </a:lnTo>
                  <a:lnTo>
                    <a:pt x="115" y="115"/>
                  </a:lnTo>
                  <a:lnTo>
                    <a:pt x="115" y="3341"/>
                  </a:lnTo>
                  <a:lnTo>
                    <a:pt x="2131" y="3341"/>
                  </a:lnTo>
                  <a:lnTo>
                    <a:pt x="2131" y="3456"/>
                  </a:lnTo>
                  <a:lnTo>
                    <a:pt x="0" y="345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4" name="Freeform 13">
              <a:extLst>
                <a:ext uri="{FF2B5EF4-FFF2-40B4-BE49-F238E27FC236}">
                  <a16:creationId xmlns:a16="http://schemas.microsoft.com/office/drawing/2014/main" id="{08AC8A9D-43A6-8346-83BA-315B246360B8}"/>
                </a:ext>
              </a:extLst>
            </p:cNvPr>
            <p:cNvSpPr>
              <a:spLocks noEditPoints="1"/>
            </p:cNvSpPr>
            <p:nvPr/>
          </p:nvSpPr>
          <p:spPr bwMode="auto">
            <a:xfrm>
              <a:off x="-301625" y="1892300"/>
              <a:ext cx="254000" cy="263525"/>
            </a:xfrm>
            <a:custGeom>
              <a:avLst/>
              <a:gdLst>
                <a:gd name="T0" fmla="*/ 514 w 1441"/>
                <a:gd name="T1" fmla="*/ 127 h 1497"/>
                <a:gd name="T2" fmla="*/ 367 w 1441"/>
                <a:gd name="T3" fmla="*/ 185 h 1497"/>
                <a:gd name="T4" fmla="*/ 247 w 1441"/>
                <a:gd name="T5" fmla="*/ 283 h 1497"/>
                <a:gd name="T6" fmla="*/ 161 w 1441"/>
                <a:gd name="T7" fmla="*/ 413 h 1497"/>
                <a:gd name="T8" fmla="*/ 119 w 1441"/>
                <a:gd name="T9" fmla="*/ 567 h 1497"/>
                <a:gd name="T10" fmla="*/ 127 w 1441"/>
                <a:gd name="T11" fmla="*/ 730 h 1497"/>
                <a:gd name="T12" fmla="*/ 185 w 1441"/>
                <a:gd name="T13" fmla="*/ 878 h 1497"/>
                <a:gd name="T14" fmla="*/ 283 w 1441"/>
                <a:gd name="T15" fmla="*/ 998 h 1497"/>
                <a:gd name="T16" fmla="*/ 413 w 1441"/>
                <a:gd name="T17" fmla="*/ 1084 h 1497"/>
                <a:gd name="T18" fmla="*/ 567 w 1441"/>
                <a:gd name="T19" fmla="*/ 1126 h 1497"/>
                <a:gd name="T20" fmla="*/ 730 w 1441"/>
                <a:gd name="T21" fmla="*/ 1117 h 1497"/>
                <a:gd name="T22" fmla="*/ 878 w 1441"/>
                <a:gd name="T23" fmla="*/ 1060 h 1497"/>
                <a:gd name="T24" fmla="*/ 998 w 1441"/>
                <a:gd name="T25" fmla="*/ 962 h 1497"/>
                <a:gd name="T26" fmla="*/ 1084 w 1441"/>
                <a:gd name="T27" fmla="*/ 831 h 1497"/>
                <a:gd name="T28" fmla="*/ 1126 w 1441"/>
                <a:gd name="T29" fmla="*/ 677 h 1497"/>
                <a:gd name="T30" fmla="*/ 1117 w 1441"/>
                <a:gd name="T31" fmla="*/ 514 h 1497"/>
                <a:gd name="T32" fmla="*/ 1060 w 1441"/>
                <a:gd name="T33" fmla="*/ 367 h 1497"/>
                <a:gd name="T34" fmla="*/ 962 w 1441"/>
                <a:gd name="T35" fmla="*/ 247 h 1497"/>
                <a:gd name="T36" fmla="*/ 831 w 1441"/>
                <a:gd name="T37" fmla="*/ 161 h 1497"/>
                <a:gd name="T38" fmla="*/ 677 w 1441"/>
                <a:gd name="T39" fmla="*/ 119 h 1497"/>
                <a:gd name="T40" fmla="*/ 685 w 1441"/>
                <a:gd name="T41" fmla="*/ 4 h 1497"/>
                <a:gd name="T42" fmla="*/ 864 w 1441"/>
                <a:gd name="T43" fmla="*/ 50 h 1497"/>
                <a:gd name="T44" fmla="*/ 1017 w 1441"/>
                <a:gd name="T45" fmla="*/ 143 h 1497"/>
                <a:gd name="T46" fmla="*/ 1138 w 1441"/>
                <a:gd name="T47" fmla="*/ 275 h 1497"/>
                <a:gd name="T48" fmla="*/ 1216 w 1441"/>
                <a:gd name="T49" fmla="*/ 437 h 1497"/>
                <a:gd name="T50" fmla="*/ 1245 w 1441"/>
                <a:gd name="T51" fmla="*/ 622 h 1497"/>
                <a:gd name="T52" fmla="*/ 1219 w 1441"/>
                <a:gd name="T53" fmla="*/ 796 h 1497"/>
                <a:gd name="T54" fmla="*/ 1149 w 1441"/>
                <a:gd name="T55" fmla="*/ 950 h 1497"/>
                <a:gd name="T56" fmla="*/ 1426 w 1441"/>
                <a:gd name="T57" fmla="*/ 1400 h 1497"/>
                <a:gd name="T58" fmla="*/ 1441 w 1441"/>
                <a:gd name="T59" fmla="*/ 1440 h 1497"/>
                <a:gd name="T60" fmla="*/ 1424 w 1441"/>
                <a:gd name="T61" fmla="*/ 1481 h 1497"/>
                <a:gd name="T62" fmla="*/ 1384 w 1441"/>
                <a:gd name="T63" fmla="*/ 1497 h 1497"/>
                <a:gd name="T64" fmla="*/ 1342 w 1441"/>
                <a:gd name="T65" fmla="*/ 1479 h 1497"/>
                <a:gd name="T66" fmla="*/ 901 w 1441"/>
                <a:gd name="T67" fmla="*/ 1178 h 1497"/>
                <a:gd name="T68" fmla="*/ 740 w 1441"/>
                <a:gd name="T69" fmla="*/ 1233 h 1497"/>
                <a:gd name="T70" fmla="*/ 559 w 1441"/>
                <a:gd name="T71" fmla="*/ 1240 h 1497"/>
                <a:gd name="T72" fmla="*/ 381 w 1441"/>
                <a:gd name="T73" fmla="*/ 1195 h 1497"/>
                <a:gd name="T74" fmla="*/ 227 w 1441"/>
                <a:gd name="T75" fmla="*/ 1102 h 1497"/>
                <a:gd name="T76" fmla="*/ 106 w 1441"/>
                <a:gd name="T77" fmla="*/ 969 h 1497"/>
                <a:gd name="T78" fmla="*/ 29 w 1441"/>
                <a:gd name="T79" fmla="*/ 807 h 1497"/>
                <a:gd name="T80" fmla="*/ 0 w 1441"/>
                <a:gd name="T81" fmla="*/ 622 h 1497"/>
                <a:gd name="T82" fmla="*/ 29 w 1441"/>
                <a:gd name="T83" fmla="*/ 437 h 1497"/>
                <a:gd name="T84" fmla="*/ 106 w 1441"/>
                <a:gd name="T85" fmla="*/ 275 h 1497"/>
                <a:gd name="T86" fmla="*/ 227 w 1441"/>
                <a:gd name="T87" fmla="*/ 143 h 1497"/>
                <a:gd name="T88" fmla="*/ 381 w 1441"/>
                <a:gd name="T89" fmla="*/ 50 h 1497"/>
                <a:gd name="T90" fmla="*/ 559 w 1441"/>
                <a:gd name="T91" fmla="*/ 4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1" h="1497">
                  <a:moveTo>
                    <a:pt x="622" y="116"/>
                  </a:moveTo>
                  <a:lnTo>
                    <a:pt x="567" y="119"/>
                  </a:lnTo>
                  <a:lnTo>
                    <a:pt x="514" y="127"/>
                  </a:lnTo>
                  <a:lnTo>
                    <a:pt x="462" y="142"/>
                  </a:lnTo>
                  <a:lnTo>
                    <a:pt x="413" y="161"/>
                  </a:lnTo>
                  <a:lnTo>
                    <a:pt x="367" y="185"/>
                  </a:lnTo>
                  <a:lnTo>
                    <a:pt x="323" y="214"/>
                  </a:lnTo>
                  <a:lnTo>
                    <a:pt x="283" y="247"/>
                  </a:lnTo>
                  <a:lnTo>
                    <a:pt x="247" y="283"/>
                  </a:lnTo>
                  <a:lnTo>
                    <a:pt x="214" y="323"/>
                  </a:lnTo>
                  <a:lnTo>
                    <a:pt x="185" y="367"/>
                  </a:lnTo>
                  <a:lnTo>
                    <a:pt x="161" y="413"/>
                  </a:lnTo>
                  <a:lnTo>
                    <a:pt x="142" y="462"/>
                  </a:lnTo>
                  <a:lnTo>
                    <a:pt x="127" y="514"/>
                  </a:lnTo>
                  <a:lnTo>
                    <a:pt x="119" y="567"/>
                  </a:lnTo>
                  <a:lnTo>
                    <a:pt x="116" y="622"/>
                  </a:lnTo>
                  <a:lnTo>
                    <a:pt x="119" y="677"/>
                  </a:lnTo>
                  <a:lnTo>
                    <a:pt x="127" y="730"/>
                  </a:lnTo>
                  <a:lnTo>
                    <a:pt x="142" y="783"/>
                  </a:lnTo>
                  <a:lnTo>
                    <a:pt x="161" y="831"/>
                  </a:lnTo>
                  <a:lnTo>
                    <a:pt x="185" y="878"/>
                  </a:lnTo>
                  <a:lnTo>
                    <a:pt x="214" y="921"/>
                  </a:lnTo>
                  <a:lnTo>
                    <a:pt x="247" y="962"/>
                  </a:lnTo>
                  <a:lnTo>
                    <a:pt x="283" y="998"/>
                  </a:lnTo>
                  <a:lnTo>
                    <a:pt x="323" y="1031"/>
                  </a:lnTo>
                  <a:lnTo>
                    <a:pt x="367" y="1060"/>
                  </a:lnTo>
                  <a:lnTo>
                    <a:pt x="413" y="1084"/>
                  </a:lnTo>
                  <a:lnTo>
                    <a:pt x="462" y="1103"/>
                  </a:lnTo>
                  <a:lnTo>
                    <a:pt x="514" y="1117"/>
                  </a:lnTo>
                  <a:lnTo>
                    <a:pt x="567" y="1126"/>
                  </a:lnTo>
                  <a:lnTo>
                    <a:pt x="622" y="1129"/>
                  </a:lnTo>
                  <a:lnTo>
                    <a:pt x="677" y="1126"/>
                  </a:lnTo>
                  <a:lnTo>
                    <a:pt x="730" y="1117"/>
                  </a:lnTo>
                  <a:lnTo>
                    <a:pt x="783" y="1103"/>
                  </a:lnTo>
                  <a:lnTo>
                    <a:pt x="831" y="1084"/>
                  </a:lnTo>
                  <a:lnTo>
                    <a:pt x="878" y="1060"/>
                  </a:lnTo>
                  <a:lnTo>
                    <a:pt x="921" y="1031"/>
                  </a:lnTo>
                  <a:lnTo>
                    <a:pt x="962" y="998"/>
                  </a:lnTo>
                  <a:lnTo>
                    <a:pt x="998" y="962"/>
                  </a:lnTo>
                  <a:lnTo>
                    <a:pt x="1031" y="921"/>
                  </a:lnTo>
                  <a:lnTo>
                    <a:pt x="1060" y="878"/>
                  </a:lnTo>
                  <a:lnTo>
                    <a:pt x="1084" y="831"/>
                  </a:lnTo>
                  <a:lnTo>
                    <a:pt x="1103" y="783"/>
                  </a:lnTo>
                  <a:lnTo>
                    <a:pt x="1117" y="730"/>
                  </a:lnTo>
                  <a:lnTo>
                    <a:pt x="1126" y="677"/>
                  </a:lnTo>
                  <a:lnTo>
                    <a:pt x="1129" y="622"/>
                  </a:lnTo>
                  <a:lnTo>
                    <a:pt x="1126" y="567"/>
                  </a:lnTo>
                  <a:lnTo>
                    <a:pt x="1117" y="514"/>
                  </a:lnTo>
                  <a:lnTo>
                    <a:pt x="1103" y="462"/>
                  </a:lnTo>
                  <a:lnTo>
                    <a:pt x="1084" y="413"/>
                  </a:lnTo>
                  <a:lnTo>
                    <a:pt x="1060" y="367"/>
                  </a:lnTo>
                  <a:lnTo>
                    <a:pt x="1031" y="323"/>
                  </a:lnTo>
                  <a:lnTo>
                    <a:pt x="998" y="283"/>
                  </a:lnTo>
                  <a:lnTo>
                    <a:pt x="962" y="247"/>
                  </a:lnTo>
                  <a:lnTo>
                    <a:pt x="921" y="214"/>
                  </a:lnTo>
                  <a:lnTo>
                    <a:pt x="878" y="185"/>
                  </a:lnTo>
                  <a:lnTo>
                    <a:pt x="831" y="161"/>
                  </a:lnTo>
                  <a:lnTo>
                    <a:pt x="783" y="142"/>
                  </a:lnTo>
                  <a:lnTo>
                    <a:pt x="730" y="127"/>
                  </a:lnTo>
                  <a:lnTo>
                    <a:pt x="677" y="119"/>
                  </a:lnTo>
                  <a:lnTo>
                    <a:pt x="622" y="116"/>
                  </a:lnTo>
                  <a:close/>
                  <a:moveTo>
                    <a:pt x="622" y="0"/>
                  </a:moveTo>
                  <a:lnTo>
                    <a:pt x="685" y="4"/>
                  </a:lnTo>
                  <a:lnTo>
                    <a:pt x="747" y="13"/>
                  </a:lnTo>
                  <a:lnTo>
                    <a:pt x="807" y="29"/>
                  </a:lnTo>
                  <a:lnTo>
                    <a:pt x="864" y="50"/>
                  </a:lnTo>
                  <a:lnTo>
                    <a:pt x="919" y="76"/>
                  </a:lnTo>
                  <a:lnTo>
                    <a:pt x="969" y="106"/>
                  </a:lnTo>
                  <a:lnTo>
                    <a:pt x="1017" y="143"/>
                  </a:lnTo>
                  <a:lnTo>
                    <a:pt x="1061" y="183"/>
                  </a:lnTo>
                  <a:lnTo>
                    <a:pt x="1102" y="227"/>
                  </a:lnTo>
                  <a:lnTo>
                    <a:pt x="1138" y="275"/>
                  </a:lnTo>
                  <a:lnTo>
                    <a:pt x="1169" y="326"/>
                  </a:lnTo>
                  <a:lnTo>
                    <a:pt x="1195" y="381"/>
                  </a:lnTo>
                  <a:lnTo>
                    <a:pt x="1216" y="437"/>
                  </a:lnTo>
                  <a:lnTo>
                    <a:pt x="1231" y="497"/>
                  </a:lnTo>
                  <a:lnTo>
                    <a:pt x="1240" y="559"/>
                  </a:lnTo>
                  <a:lnTo>
                    <a:pt x="1245" y="622"/>
                  </a:lnTo>
                  <a:lnTo>
                    <a:pt x="1241" y="682"/>
                  </a:lnTo>
                  <a:lnTo>
                    <a:pt x="1233" y="740"/>
                  </a:lnTo>
                  <a:lnTo>
                    <a:pt x="1219" y="796"/>
                  </a:lnTo>
                  <a:lnTo>
                    <a:pt x="1201" y="850"/>
                  </a:lnTo>
                  <a:lnTo>
                    <a:pt x="1178" y="901"/>
                  </a:lnTo>
                  <a:lnTo>
                    <a:pt x="1149" y="950"/>
                  </a:lnTo>
                  <a:lnTo>
                    <a:pt x="1118" y="996"/>
                  </a:lnTo>
                  <a:lnTo>
                    <a:pt x="1082" y="1040"/>
                  </a:lnTo>
                  <a:lnTo>
                    <a:pt x="1426" y="1400"/>
                  </a:lnTo>
                  <a:lnTo>
                    <a:pt x="1434" y="1412"/>
                  </a:lnTo>
                  <a:lnTo>
                    <a:pt x="1439" y="1426"/>
                  </a:lnTo>
                  <a:lnTo>
                    <a:pt x="1441" y="1440"/>
                  </a:lnTo>
                  <a:lnTo>
                    <a:pt x="1439" y="1455"/>
                  </a:lnTo>
                  <a:lnTo>
                    <a:pt x="1433" y="1469"/>
                  </a:lnTo>
                  <a:lnTo>
                    <a:pt x="1424" y="1481"/>
                  </a:lnTo>
                  <a:lnTo>
                    <a:pt x="1411" y="1490"/>
                  </a:lnTo>
                  <a:lnTo>
                    <a:pt x="1399" y="1495"/>
                  </a:lnTo>
                  <a:lnTo>
                    <a:pt x="1384" y="1497"/>
                  </a:lnTo>
                  <a:lnTo>
                    <a:pt x="1369" y="1495"/>
                  </a:lnTo>
                  <a:lnTo>
                    <a:pt x="1355" y="1489"/>
                  </a:lnTo>
                  <a:lnTo>
                    <a:pt x="1342" y="1479"/>
                  </a:lnTo>
                  <a:lnTo>
                    <a:pt x="996" y="1118"/>
                  </a:lnTo>
                  <a:lnTo>
                    <a:pt x="950" y="1149"/>
                  </a:lnTo>
                  <a:lnTo>
                    <a:pt x="901" y="1178"/>
                  </a:lnTo>
                  <a:lnTo>
                    <a:pt x="850" y="1201"/>
                  </a:lnTo>
                  <a:lnTo>
                    <a:pt x="795" y="1219"/>
                  </a:lnTo>
                  <a:lnTo>
                    <a:pt x="740" y="1233"/>
                  </a:lnTo>
                  <a:lnTo>
                    <a:pt x="682" y="1241"/>
                  </a:lnTo>
                  <a:lnTo>
                    <a:pt x="622" y="1245"/>
                  </a:lnTo>
                  <a:lnTo>
                    <a:pt x="559" y="1240"/>
                  </a:lnTo>
                  <a:lnTo>
                    <a:pt x="497" y="1231"/>
                  </a:lnTo>
                  <a:lnTo>
                    <a:pt x="437" y="1216"/>
                  </a:lnTo>
                  <a:lnTo>
                    <a:pt x="381" y="1195"/>
                  </a:lnTo>
                  <a:lnTo>
                    <a:pt x="326" y="1169"/>
                  </a:lnTo>
                  <a:lnTo>
                    <a:pt x="275" y="1138"/>
                  </a:lnTo>
                  <a:lnTo>
                    <a:pt x="227" y="1102"/>
                  </a:lnTo>
                  <a:lnTo>
                    <a:pt x="183" y="1061"/>
                  </a:lnTo>
                  <a:lnTo>
                    <a:pt x="143" y="1017"/>
                  </a:lnTo>
                  <a:lnTo>
                    <a:pt x="106" y="969"/>
                  </a:lnTo>
                  <a:lnTo>
                    <a:pt x="76" y="919"/>
                  </a:lnTo>
                  <a:lnTo>
                    <a:pt x="50" y="864"/>
                  </a:lnTo>
                  <a:lnTo>
                    <a:pt x="29" y="807"/>
                  </a:lnTo>
                  <a:lnTo>
                    <a:pt x="13" y="747"/>
                  </a:lnTo>
                  <a:lnTo>
                    <a:pt x="4" y="685"/>
                  </a:lnTo>
                  <a:lnTo>
                    <a:pt x="0" y="622"/>
                  </a:lnTo>
                  <a:lnTo>
                    <a:pt x="4" y="559"/>
                  </a:lnTo>
                  <a:lnTo>
                    <a:pt x="13" y="497"/>
                  </a:lnTo>
                  <a:lnTo>
                    <a:pt x="29" y="437"/>
                  </a:lnTo>
                  <a:lnTo>
                    <a:pt x="50" y="381"/>
                  </a:lnTo>
                  <a:lnTo>
                    <a:pt x="76" y="326"/>
                  </a:lnTo>
                  <a:lnTo>
                    <a:pt x="106" y="275"/>
                  </a:lnTo>
                  <a:lnTo>
                    <a:pt x="143" y="227"/>
                  </a:lnTo>
                  <a:lnTo>
                    <a:pt x="183" y="183"/>
                  </a:lnTo>
                  <a:lnTo>
                    <a:pt x="227" y="143"/>
                  </a:lnTo>
                  <a:lnTo>
                    <a:pt x="275" y="106"/>
                  </a:lnTo>
                  <a:lnTo>
                    <a:pt x="326" y="76"/>
                  </a:lnTo>
                  <a:lnTo>
                    <a:pt x="381" y="50"/>
                  </a:lnTo>
                  <a:lnTo>
                    <a:pt x="437" y="29"/>
                  </a:lnTo>
                  <a:lnTo>
                    <a:pt x="497" y="13"/>
                  </a:lnTo>
                  <a:lnTo>
                    <a:pt x="559" y="4"/>
                  </a:lnTo>
                  <a:lnTo>
                    <a:pt x="6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 name="Text Placeholder 2">
            <a:extLst>
              <a:ext uri="{FF2B5EF4-FFF2-40B4-BE49-F238E27FC236}">
                <a16:creationId xmlns:a16="http://schemas.microsoft.com/office/drawing/2014/main" id="{C780B532-ECD2-E94F-AAD0-4379858BE772}"/>
              </a:ext>
            </a:extLst>
          </p:cNvPr>
          <p:cNvSpPr>
            <a:spLocks noGrp="1"/>
          </p:cNvSpPr>
          <p:nvPr>
            <p:ph type="body" sz="quarter" idx="10" hasCustomPrompt="1"/>
          </p:nvPr>
        </p:nvSpPr>
        <p:spPr>
          <a:xfrm>
            <a:off x="2692400" y="2598428"/>
            <a:ext cx="6807200" cy="1030645"/>
          </a:xfrm>
          <a:prstGeom prst="rect">
            <a:avLst/>
          </a:prstGeom>
        </p:spPr>
        <p:txBody>
          <a:bodyPr/>
          <a:lstStyle>
            <a:lvl1pPr marL="0" indent="0" algn="ctr">
              <a:buFontTx/>
              <a:buNone/>
              <a:defRPr sz="5867">
                <a:solidFill>
                  <a:schemeClr val="bg1"/>
                </a:solidFill>
                <a:latin typeface="+mj-lt"/>
              </a:defRPr>
            </a:lvl1pPr>
          </a:lstStyle>
          <a:p>
            <a:pPr lvl="0"/>
            <a:r>
              <a:rPr lang="en-US" dirty="0"/>
              <a:t>CHAPTER/SECTION</a:t>
            </a:r>
          </a:p>
        </p:txBody>
      </p:sp>
    </p:spTree>
    <p:extLst>
      <p:ext uri="{BB962C8B-B14F-4D97-AF65-F5344CB8AC3E}">
        <p14:creationId xmlns:p14="http://schemas.microsoft.com/office/powerpoint/2010/main" val="141612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BE00E2-BBD8-F546-A543-AE0284845CC4}"/>
              </a:ext>
            </a:extLst>
          </p:cNvPr>
          <p:cNvSpPr/>
          <p:nvPr/>
        </p:nvSpPr>
        <p:spPr bwMode="auto">
          <a:xfrm>
            <a:off x="406400" y="279400"/>
            <a:ext cx="10261600" cy="9144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15" name="Triangle 14">
            <a:extLst>
              <a:ext uri="{FF2B5EF4-FFF2-40B4-BE49-F238E27FC236}">
                <a16:creationId xmlns:a16="http://schemas.microsoft.com/office/drawing/2014/main" id="{675B5178-C91A-3A49-B815-D6E2F5C48186}"/>
              </a:ext>
            </a:extLst>
          </p:cNvPr>
          <p:cNvSpPr/>
          <p:nvPr/>
        </p:nvSpPr>
        <p:spPr bwMode="auto">
          <a:xfrm rot="5400000">
            <a:off x="10515600" y="431800"/>
            <a:ext cx="914400" cy="609600"/>
          </a:xfrm>
          <a:prstGeom prs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3" name="Text Placeholder 2">
            <a:extLst>
              <a:ext uri="{FF2B5EF4-FFF2-40B4-BE49-F238E27FC236}">
                <a16:creationId xmlns:a16="http://schemas.microsoft.com/office/drawing/2014/main" id="{2F087AF5-099A-C74A-A77D-159208F45351}"/>
              </a:ext>
            </a:extLst>
          </p:cNvPr>
          <p:cNvSpPr>
            <a:spLocks noGrp="1"/>
          </p:cNvSpPr>
          <p:nvPr>
            <p:ph type="body" sz="quarter" idx="10" hasCustomPrompt="1"/>
          </p:nvPr>
        </p:nvSpPr>
        <p:spPr>
          <a:xfrm>
            <a:off x="406400" y="279400"/>
            <a:ext cx="9652000" cy="914400"/>
          </a:xfrm>
          <a:prstGeom prst="rect">
            <a:avLst/>
          </a:prstGeom>
        </p:spPr>
        <p:txBody>
          <a:bodyPr/>
          <a:lstStyle>
            <a:lvl1pPr marL="0" indent="0">
              <a:buFontTx/>
              <a:buNone/>
              <a:defRPr sz="4800">
                <a:solidFill>
                  <a:schemeClr val="bg1"/>
                </a:solidFill>
                <a:latin typeface="+mj-lt"/>
              </a:defRPr>
            </a:lvl1pPr>
          </a:lstStyle>
          <a:p>
            <a:pPr lvl="0"/>
            <a:r>
              <a:rPr lang="en-US" dirty="0"/>
              <a:t>Chapter 1 Internal Slide</a:t>
            </a:r>
          </a:p>
        </p:txBody>
      </p:sp>
      <p:sp>
        <p:nvSpPr>
          <p:cNvPr id="5" name="Content Placeholder 4">
            <a:extLst>
              <a:ext uri="{FF2B5EF4-FFF2-40B4-BE49-F238E27FC236}">
                <a16:creationId xmlns:a16="http://schemas.microsoft.com/office/drawing/2014/main" id="{22E6885C-FEA1-AD4F-9ED6-F63E61869783}"/>
              </a:ext>
            </a:extLst>
          </p:cNvPr>
          <p:cNvSpPr>
            <a:spLocks noGrp="1"/>
          </p:cNvSpPr>
          <p:nvPr>
            <p:ph sz="quarter" idx="11" hasCustomPrompt="1"/>
          </p:nvPr>
        </p:nvSpPr>
        <p:spPr>
          <a:xfrm>
            <a:off x="406400" y="1295400"/>
            <a:ext cx="7315200" cy="508000"/>
          </a:xfrm>
          <a:prstGeom prst="rect">
            <a:avLst/>
          </a:prstGeom>
        </p:spPr>
        <p:txBody>
          <a:bodyPr/>
          <a:lstStyle>
            <a:lvl1pPr marL="0" indent="0">
              <a:buFontTx/>
              <a:buNone/>
              <a:defRPr sz="2400">
                <a:solidFill>
                  <a:schemeClr val="bg1">
                    <a:lumMod val="65000"/>
                  </a:schemeClr>
                </a:solidFill>
              </a:defRPr>
            </a:lvl1pPr>
          </a:lstStyle>
          <a:p>
            <a:pPr lvl="0"/>
            <a:r>
              <a:rPr lang="en-US" dirty="0"/>
              <a:t>Subtext goes here in sentence form</a:t>
            </a:r>
          </a:p>
        </p:txBody>
      </p:sp>
      <p:sp>
        <p:nvSpPr>
          <p:cNvPr id="12" name="Text Placeholder 11">
            <a:extLst>
              <a:ext uri="{FF2B5EF4-FFF2-40B4-BE49-F238E27FC236}">
                <a16:creationId xmlns:a16="http://schemas.microsoft.com/office/drawing/2014/main" id="{B6FF3D60-D57A-B145-BCEE-ADA3CB52E8C7}"/>
              </a:ext>
            </a:extLst>
          </p:cNvPr>
          <p:cNvSpPr>
            <a:spLocks noGrp="1"/>
          </p:cNvSpPr>
          <p:nvPr>
            <p:ph type="body" sz="quarter" idx="12" hasCustomPrompt="1"/>
          </p:nvPr>
        </p:nvSpPr>
        <p:spPr>
          <a:xfrm>
            <a:off x="304800" y="2125287"/>
            <a:ext cx="5689600" cy="4572000"/>
          </a:xfrm>
          <a:prstGeom prst="rect">
            <a:avLst/>
          </a:prstGeom>
        </p:spPr>
        <p:txBody>
          <a:bodyPr/>
          <a:lstStyle>
            <a:lvl1pPr marL="228594" indent="-228594">
              <a:lnSpc>
                <a:spcPct val="150000"/>
              </a:lnSpc>
              <a:buFont typeface="Arial" panose="020B0604020202020204" pitchFamily="34" charset="0"/>
              <a:buChar char="•"/>
              <a:defRPr sz="1600" baseline="0">
                <a:solidFill>
                  <a:srgbClr val="223638"/>
                </a:solidFill>
              </a:defRPr>
            </a:lvl1pPr>
            <a:lvl2pPr marL="609585" indent="0">
              <a:buFontTx/>
              <a:buNone/>
              <a:defRPr sz="1600">
                <a:solidFill>
                  <a:schemeClr val="accent1"/>
                </a:solidFill>
              </a:defRPr>
            </a:lvl2pPr>
            <a:lvl3pPr marL="1219170" indent="0">
              <a:buFontTx/>
              <a:buNone/>
              <a:defRPr sz="1600">
                <a:solidFill>
                  <a:schemeClr val="accent1"/>
                </a:solidFill>
              </a:defRPr>
            </a:lvl3pPr>
            <a:lvl4pPr marL="1828754" indent="0">
              <a:buFontTx/>
              <a:buNone/>
              <a:defRPr sz="1600">
                <a:solidFill>
                  <a:schemeClr val="accent1"/>
                </a:solidFill>
              </a:defRPr>
            </a:lvl4pPr>
            <a:lvl5pPr marL="2438339" indent="0">
              <a:buFontTx/>
              <a:buNone/>
              <a:defRPr sz="1600">
                <a:solidFill>
                  <a:schemeClr val="accent1"/>
                </a:solidFill>
              </a:defRPr>
            </a:lvl5pPr>
          </a:lstStyle>
          <a:p>
            <a:pPr lvl="0"/>
            <a:r>
              <a:rPr lang="en-US" dirty="0"/>
              <a:t>Replace this text with your content</a:t>
            </a:r>
          </a:p>
          <a:p>
            <a:pPr lvl="0"/>
            <a:r>
              <a:rPr lang="en-US" dirty="0"/>
              <a:t>Replace this text with your content</a:t>
            </a:r>
          </a:p>
        </p:txBody>
      </p:sp>
      <p:sp>
        <p:nvSpPr>
          <p:cNvPr id="13" name="Text Placeholder 11">
            <a:extLst>
              <a:ext uri="{FF2B5EF4-FFF2-40B4-BE49-F238E27FC236}">
                <a16:creationId xmlns:a16="http://schemas.microsoft.com/office/drawing/2014/main" id="{4098980F-2F5A-4341-9D3D-4E3C0A36974E}"/>
              </a:ext>
            </a:extLst>
          </p:cNvPr>
          <p:cNvSpPr>
            <a:spLocks noGrp="1"/>
          </p:cNvSpPr>
          <p:nvPr>
            <p:ph type="body" sz="quarter" idx="13" hasCustomPrompt="1"/>
          </p:nvPr>
        </p:nvSpPr>
        <p:spPr>
          <a:xfrm>
            <a:off x="6197600" y="2125287"/>
            <a:ext cx="5689600" cy="4572000"/>
          </a:xfrm>
          <a:prstGeom prst="rect">
            <a:avLst/>
          </a:prstGeom>
          <a:noFill/>
        </p:spPr>
        <p:txBody>
          <a:bodyPr/>
          <a:lstStyle>
            <a:lvl1pPr marL="228594" indent="-228594">
              <a:lnSpc>
                <a:spcPct val="150000"/>
              </a:lnSpc>
              <a:buFont typeface="Arial" panose="020B0604020202020204" pitchFamily="34" charset="0"/>
              <a:buChar char="•"/>
              <a:defRPr sz="1600">
                <a:solidFill>
                  <a:srgbClr val="223638"/>
                </a:solidFill>
              </a:defRPr>
            </a:lvl1pPr>
            <a:lvl2pPr marL="609585" indent="0">
              <a:buFontTx/>
              <a:buNone/>
              <a:defRPr sz="1600">
                <a:solidFill>
                  <a:schemeClr val="accent1"/>
                </a:solidFill>
              </a:defRPr>
            </a:lvl2pPr>
            <a:lvl3pPr marL="1219170" indent="0">
              <a:buFontTx/>
              <a:buNone/>
              <a:defRPr sz="1600">
                <a:solidFill>
                  <a:schemeClr val="accent1"/>
                </a:solidFill>
              </a:defRPr>
            </a:lvl3pPr>
            <a:lvl4pPr marL="1828754" indent="0">
              <a:buFontTx/>
              <a:buNone/>
              <a:defRPr sz="1600">
                <a:solidFill>
                  <a:schemeClr val="accent1"/>
                </a:solidFill>
              </a:defRPr>
            </a:lvl4pPr>
            <a:lvl5pPr marL="2438339" indent="0">
              <a:buFontTx/>
              <a:buNone/>
              <a:defRPr sz="1600">
                <a:solidFill>
                  <a:schemeClr val="accent1"/>
                </a:solidFill>
              </a:defRPr>
            </a:lvl5pPr>
          </a:lstStyle>
          <a:p>
            <a:pPr lvl="0"/>
            <a:r>
              <a:rPr lang="en-US" dirty="0"/>
              <a:t>Replace this text with your content</a:t>
            </a:r>
          </a:p>
          <a:p>
            <a:pPr lvl="0"/>
            <a:r>
              <a:rPr lang="en-US" dirty="0"/>
              <a:t>Replace this text with your content</a:t>
            </a:r>
          </a:p>
        </p:txBody>
      </p:sp>
      <p:sp>
        <p:nvSpPr>
          <p:cNvPr id="6" name="Slide Number Placeholder 5"/>
          <p:cNvSpPr>
            <a:spLocks noGrp="1"/>
          </p:cNvSpPr>
          <p:nvPr>
            <p:ph type="sldNum" sz="quarter" idx="14"/>
          </p:nvPr>
        </p:nvSpPr>
        <p:spPr/>
        <p:txBody>
          <a:bodyPr/>
          <a:lstStyle/>
          <a:p>
            <a:fld id="{29F73F63-63CA-408F-A39C-F969866ACDCF}" type="slidenum">
              <a:rPr lang="en-US" smtClean="0"/>
              <a:t>‹#›</a:t>
            </a:fld>
            <a:endParaRPr lang="en-US" dirty="0"/>
          </a:p>
        </p:txBody>
      </p:sp>
      <p:sp>
        <p:nvSpPr>
          <p:cNvPr id="9" name="Rectangle 8">
            <a:extLst>
              <a:ext uri="{FF2B5EF4-FFF2-40B4-BE49-F238E27FC236}">
                <a16:creationId xmlns:a16="http://schemas.microsoft.com/office/drawing/2014/main" id="{2FD13D9E-0C0D-4554-9FD1-1D379C2063FA}"/>
              </a:ext>
            </a:extLst>
          </p:cNvPr>
          <p:cNvSpPr/>
          <p:nvPr userDrawn="1"/>
        </p:nvSpPr>
        <p:spPr bwMode="auto">
          <a:xfrm>
            <a:off x="406400" y="279400"/>
            <a:ext cx="10261600" cy="9144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10" name="Triangle 14">
            <a:extLst>
              <a:ext uri="{FF2B5EF4-FFF2-40B4-BE49-F238E27FC236}">
                <a16:creationId xmlns:a16="http://schemas.microsoft.com/office/drawing/2014/main" id="{EF3D3F58-5CD7-4071-A1F9-8552D6992659}"/>
              </a:ext>
            </a:extLst>
          </p:cNvPr>
          <p:cNvSpPr/>
          <p:nvPr userDrawn="1"/>
        </p:nvSpPr>
        <p:spPr bwMode="auto">
          <a:xfrm rot="5400000">
            <a:off x="10515600" y="431800"/>
            <a:ext cx="914400" cy="609600"/>
          </a:xfrm>
          <a:prstGeom prs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Tree>
    <p:extLst>
      <p:ext uri="{BB962C8B-B14F-4D97-AF65-F5344CB8AC3E}">
        <p14:creationId xmlns:p14="http://schemas.microsoft.com/office/powerpoint/2010/main" val="410936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ternal Blank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AB0ABB-E322-AC4F-B2C1-E83A7933C249}"/>
              </a:ext>
            </a:extLst>
          </p:cNvPr>
          <p:cNvSpPr/>
          <p:nvPr/>
        </p:nvSpPr>
        <p:spPr bwMode="auto">
          <a:xfrm>
            <a:off x="406400" y="279400"/>
            <a:ext cx="10261600" cy="9144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11" name="Triangle 10">
            <a:extLst>
              <a:ext uri="{FF2B5EF4-FFF2-40B4-BE49-F238E27FC236}">
                <a16:creationId xmlns:a16="http://schemas.microsoft.com/office/drawing/2014/main" id="{72095A3B-EBF8-244A-8E82-41C8A6809BED}"/>
              </a:ext>
            </a:extLst>
          </p:cNvPr>
          <p:cNvSpPr/>
          <p:nvPr/>
        </p:nvSpPr>
        <p:spPr bwMode="auto">
          <a:xfrm rot="5400000">
            <a:off x="10515600" y="431800"/>
            <a:ext cx="914400" cy="609600"/>
          </a:xfrm>
          <a:prstGeom prs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8" name="Text Placeholder 3"/>
          <p:cNvSpPr>
            <a:spLocks noGrp="1"/>
          </p:cNvSpPr>
          <p:nvPr>
            <p:ph type="body" sz="half" idx="2" hasCustomPrompt="1"/>
          </p:nvPr>
        </p:nvSpPr>
        <p:spPr>
          <a:xfrm>
            <a:off x="424584" y="1369194"/>
            <a:ext cx="11157817" cy="231007"/>
          </a:xfrm>
          <a:prstGeom prst="rect">
            <a:avLst/>
          </a:prstGeom>
        </p:spPr>
        <p:txBody>
          <a:bodyPr wrap="none" lIns="0" tIns="0" rIns="0" bIns="0" anchor="ctr">
            <a:noAutofit/>
          </a:bodyPr>
          <a:lstStyle>
            <a:lvl1pPr marL="0" indent="0" algn="l">
              <a:buNone/>
              <a:defRPr sz="24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p:cNvSpPr>
            <a:spLocks noGrp="1"/>
          </p:cNvSpPr>
          <p:nvPr>
            <p:ph type="title" hasCustomPrompt="1"/>
          </p:nvPr>
        </p:nvSpPr>
        <p:spPr>
          <a:xfrm>
            <a:off x="508001" y="381001"/>
            <a:ext cx="11157817" cy="660511"/>
          </a:xfrm>
          <a:prstGeom prst="rect">
            <a:avLst/>
          </a:prstGeom>
        </p:spPr>
        <p:txBody>
          <a:bodyPr lIns="0" tIns="0" rIns="0" bIns="0" anchor="ctr"/>
          <a:lstStyle>
            <a:lvl1pPr algn="l">
              <a:defRPr sz="4800">
                <a:solidFill>
                  <a:schemeClr val="bg1"/>
                </a:solidFill>
              </a:defRPr>
            </a:lvl1pPr>
          </a:lstStyle>
          <a:p>
            <a:r>
              <a:rPr lang="en-US" dirty="0"/>
              <a:t>Chapter Blank Internal Slide</a:t>
            </a:r>
          </a:p>
        </p:txBody>
      </p:sp>
      <p:sp>
        <p:nvSpPr>
          <p:cNvPr id="2" name="Slide Number Placeholder 1"/>
          <p:cNvSpPr>
            <a:spLocks noGrp="1"/>
          </p:cNvSpPr>
          <p:nvPr>
            <p:ph type="sldNum" sz="quarter" idx="10"/>
          </p:nvPr>
        </p:nvSpPr>
        <p:spPr/>
        <p:txBody>
          <a:bodyPr/>
          <a:lstStyle/>
          <a:p>
            <a:fld id="{7DBD42B8-CCBB-4528-A5B6-F3A13571AAA2}" type="slidenum">
              <a:rPr lang="en-US" smtClean="0"/>
              <a:t>‹#›</a:t>
            </a:fld>
            <a:endParaRPr lang="en-US" dirty="0"/>
          </a:p>
        </p:txBody>
      </p:sp>
    </p:spTree>
    <p:extLst>
      <p:ext uri="{BB962C8B-B14F-4D97-AF65-F5344CB8AC3E}">
        <p14:creationId xmlns:p14="http://schemas.microsoft.com/office/powerpoint/2010/main" val="134003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ternal Imag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926001-541D-4C4F-8679-960A6A812FAD}"/>
              </a:ext>
            </a:extLst>
          </p:cNvPr>
          <p:cNvSpPr/>
          <p:nvPr/>
        </p:nvSpPr>
        <p:spPr bwMode="auto">
          <a:xfrm>
            <a:off x="406400" y="279400"/>
            <a:ext cx="10261600" cy="9144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8" name="Triangle 7">
            <a:extLst>
              <a:ext uri="{FF2B5EF4-FFF2-40B4-BE49-F238E27FC236}">
                <a16:creationId xmlns:a16="http://schemas.microsoft.com/office/drawing/2014/main" id="{C38808A6-2ADF-A442-AD53-B9DC0F6FA481}"/>
              </a:ext>
            </a:extLst>
          </p:cNvPr>
          <p:cNvSpPr/>
          <p:nvPr/>
        </p:nvSpPr>
        <p:spPr bwMode="auto">
          <a:xfrm rot="5400000">
            <a:off x="10515600" y="431800"/>
            <a:ext cx="914400" cy="609600"/>
          </a:xfrm>
          <a:prstGeom prs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6" name="Picture Placeholder 5"/>
          <p:cNvSpPr>
            <a:spLocks noGrp="1"/>
          </p:cNvSpPr>
          <p:nvPr>
            <p:ph type="pic" sz="quarter" idx="11" hasCustomPrompt="1"/>
          </p:nvPr>
        </p:nvSpPr>
        <p:spPr>
          <a:xfrm>
            <a:off x="508000" y="1868005"/>
            <a:ext cx="5588000" cy="4507396"/>
          </a:xfrm>
          <a:prstGeom prst="roundRect">
            <a:avLst>
              <a:gd name="adj" fmla="val 1007"/>
            </a:avLst>
          </a:prstGeom>
          <a:solidFill>
            <a:schemeClr val="bg1">
              <a:lumMod val="95000"/>
            </a:schemeClr>
          </a:solidFill>
          <a:ln w="19050">
            <a:noFill/>
          </a:ln>
        </p:spPr>
        <p:txBody>
          <a:bodyPr wrap="square" lIns="0" tIns="0" rIns="0" bIns="182880" anchor="b">
            <a:noAutofit/>
          </a:bodyPr>
          <a:lstStyle>
            <a:lvl1pPr algn="ctr" rtl="0">
              <a:buNone/>
              <a:defRPr sz="18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1" y="1267594"/>
            <a:ext cx="11157817" cy="231007"/>
          </a:xfrm>
          <a:prstGeom prst="rect">
            <a:avLst/>
          </a:prstGeom>
        </p:spPr>
        <p:txBody>
          <a:bodyPr wrap="none" lIns="0" tIns="0" rIns="0" bIns="0" anchor="ctr">
            <a:noAutofit/>
          </a:bodyPr>
          <a:lstStyle>
            <a:lvl1pPr marL="0" indent="0" algn="l">
              <a:buNone/>
              <a:defRPr sz="24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p:cNvSpPr>
            <a:spLocks noGrp="1"/>
          </p:cNvSpPr>
          <p:nvPr>
            <p:ph type="title" hasCustomPrompt="1"/>
          </p:nvPr>
        </p:nvSpPr>
        <p:spPr>
          <a:xfrm>
            <a:off x="508001" y="381001"/>
            <a:ext cx="11157817" cy="660511"/>
          </a:xfrm>
          <a:prstGeom prst="rect">
            <a:avLst/>
          </a:prstGeom>
        </p:spPr>
        <p:txBody>
          <a:bodyPr lIns="0" tIns="0" rIns="0" bIns="0" anchor="ctr"/>
          <a:lstStyle>
            <a:lvl1pPr algn="l">
              <a:defRPr sz="4800">
                <a:solidFill>
                  <a:schemeClr val="bg1"/>
                </a:solidFill>
              </a:defRPr>
            </a:lvl1pPr>
          </a:lstStyle>
          <a:p>
            <a:r>
              <a:rPr lang="en-US" dirty="0"/>
              <a:t>Chapter Image Slide</a:t>
            </a:r>
          </a:p>
        </p:txBody>
      </p:sp>
      <p:sp>
        <p:nvSpPr>
          <p:cNvPr id="2" name="Slide Number Placeholder 1"/>
          <p:cNvSpPr>
            <a:spLocks noGrp="1"/>
          </p:cNvSpPr>
          <p:nvPr>
            <p:ph type="sldNum" sz="quarter" idx="12"/>
          </p:nvPr>
        </p:nvSpPr>
        <p:spPr/>
        <p:txBody>
          <a:bodyPr/>
          <a:lstStyle/>
          <a:p>
            <a:fld id="{7DBD42B8-CCBB-4528-A5B6-F3A13571AAA2}" type="slidenum">
              <a:rPr lang="en-US" smtClean="0"/>
              <a:t>‹#›</a:t>
            </a:fld>
            <a:endParaRPr lang="en-US" dirty="0"/>
          </a:p>
        </p:txBody>
      </p:sp>
    </p:spTree>
    <p:extLst>
      <p:ext uri="{BB962C8B-B14F-4D97-AF65-F5344CB8AC3E}">
        <p14:creationId xmlns:p14="http://schemas.microsoft.com/office/powerpoint/2010/main" val="261034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9D6739-B881-524F-B8CD-A187881B4CEA}"/>
              </a:ext>
            </a:extLst>
          </p:cNvPr>
          <p:cNvSpPr/>
          <p:nvPr/>
        </p:nvSpPr>
        <p:spPr bwMode="auto">
          <a:xfrm>
            <a:off x="6086909" y="0"/>
            <a:ext cx="6105091" cy="68580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pic>
        <p:nvPicPr>
          <p:cNvPr id="6" name="Picture 5">
            <a:extLst>
              <a:ext uri="{FF2B5EF4-FFF2-40B4-BE49-F238E27FC236}">
                <a16:creationId xmlns:a16="http://schemas.microsoft.com/office/drawing/2014/main" id="{B865A69A-BFC0-BC43-A865-52F55BC05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591" y="2006944"/>
            <a:ext cx="5413909" cy="1928705"/>
          </a:xfrm>
          <a:prstGeom prst="rect">
            <a:avLst/>
          </a:prstGeom>
        </p:spPr>
      </p:pic>
      <p:pic>
        <p:nvPicPr>
          <p:cNvPr id="7" name="Picture 6">
            <a:extLst>
              <a:ext uri="{FF2B5EF4-FFF2-40B4-BE49-F238E27FC236}">
                <a16:creationId xmlns:a16="http://schemas.microsoft.com/office/drawing/2014/main" id="{3EE2E649-EAEB-9045-8915-BDB7CC66B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7945" y="5591851"/>
            <a:ext cx="3251200" cy="762000"/>
          </a:xfrm>
          <a:prstGeom prst="rect">
            <a:avLst/>
          </a:prstGeom>
        </p:spPr>
      </p:pic>
      <p:sp>
        <p:nvSpPr>
          <p:cNvPr id="9" name="Freeform 8">
            <a:extLst>
              <a:ext uri="{FF2B5EF4-FFF2-40B4-BE49-F238E27FC236}">
                <a16:creationId xmlns:a16="http://schemas.microsoft.com/office/drawing/2014/main" id="{8E12B962-C6CB-464C-AF3B-80D6F7AB4DE8}"/>
              </a:ext>
            </a:extLst>
          </p:cNvPr>
          <p:cNvSpPr>
            <a:spLocks noEditPoints="1"/>
          </p:cNvSpPr>
          <p:nvPr/>
        </p:nvSpPr>
        <p:spPr bwMode="auto">
          <a:xfrm>
            <a:off x="6610335" y="3352293"/>
            <a:ext cx="323217" cy="487765"/>
          </a:xfrm>
          <a:custGeom>
            <a:avLst/>
            <a:gdLst/>
            <a:ahLst/>
            <a:cxnLst>
              <a:cxn ang="0">
                <a:pos x="89" y="0"/>
              </a:cxn>
              <a:cxn ang="0">
                <a:pos x="0" y="89"/>
              </a:cxn>
              <a:cxn ang="0">
                <a:pos x="38" y="188"/>
              </a:cxn>
              <a:cxn ang="0">
                <a:pos x="76" y="249"/>
              </a:cxn>
              <a:cxn ang="0">
                <a:pos x="89" y="269"/>
              </a:cxn>
              <a:cxn ang="0">
                <a:pos x="102" y="249"/>
              </a:cxn>
              <a:cxn ang="0">
                <a:pos x="139" y="188"/>
              </a:cxn>
              <a:cxn ang="0">
                <a:pos x="178" y="89"/>
              </a:cxn>
              <a:cxn ang="0">
                <a:pos x="89" y="0"/>
              </a:cxn>
              <a:cxn ang="0">
                <a:pos x="89" y="135"/>
              </a:cxn>
              <a:cxn ang="0">
                <a:pos x="43" y="89"/>
              </a:cxn>
              <a:cxn ang="0">
                <a:pos x="89" y="43"/>
              </a:cxn>
              <a:cxn ang="0">
                <a:pos x="135" y="89"/>
              </a:cxn>
              <a:cxn ang="0">
                <a:pos x="89" y="135"/>
              </a:cxn>
              <a:cxn ang="0">
                <a:pos x="89" y="135"/>
              </a:cxn>
              <a:cxn ang="0">
                <a:pos x="89" y="135"/>
              </a:cxn>
            </a:cxnLst>
            <a:rect l="0" t="0" r="r" b="b"/>
            <a:pathLst>
              <a:path w="178" h="269">
                <a:moveTo>
                  <a:pt x="89" y="0"/>
                </a:moveTo>
                <a:cubicBezTo>
                  <a:pt x="40" y="0"/>
                  <a:pt x="0" y="40"/>
                  <a:pt x="0" y="89"/>
                </a:cubicBezTo>
                <a:cubicBezTo>
                  <a:pt x="0" y="109"/>
                  <a:pt x="13" y="141"/>
                  <a:pt x="38" y="188"/>
                </a:cubicBezTo>
                <a:cubicBezTo>
                  <a:pt x="57" y="220"/>
                  <a:pt x="75" y="248"/>
                  <a:pt x="76" y="249"/>
                </a:cubicBezTo>
                <a:cubicBezTo>
                  <a:pt x="89" y="269"/>
                  <a:pt x="89" y="269"/>
                  <a:pt x="89" y="269"/>
                </a:cubicBezTo>
                <a:cubicBezTo>
                  <a:pt x="102" y="249"/>
                  <a:pt x="102" y="249"/>
                  <a:pt x="102" y="249"/>
                </a:cubicBezTo>
                <a:cubicBezTo>
                  <a:pt x="103" y="248"/>
                  <a:pt x="121" y="220"/>
                  <a:pt x="139" y="188"/>
                </a:cubicBezTo>
                <a:cubicBezTo>
                  <a:pt x="165" y="141"/>
                  <a:pt x="178" y="109"/>
                  <a:pt x="178" y="89"/>
                </a:cubicBezTo>
                <a:cubicBezTo>
                  <a:pt x="178" y="40"/>
                  <a:pt x="138" y="0"/>
                  <a:pt x="89" y="0"/>
                </a:cubicBezTo>
                <a:close/>
                <a:moveTo>
                  <a:pt x="89" y="135"/>
                </a:moveTo>
                <a:cubicBezTo>
                  <a:pt x="63" y="135"/>
                  <a:pt x="43" y="114"/>
                  <a:pt x="43" y="89"/>
                </a:cubicBezTo>
                <a:cubicBezTo>
                  <a:pt x="43" y="63"/>
                  <a:pt x="63" y="43"/>
                  <a:pt x="89" y="43"/>
                </a:cubicBezTo>
                <a:cubicBezTo>
                  <a:pt x="114" y="43"/>
                  <a:pt x="135" y="63"/>
                  <a:pt x="135" y="89"/>
                </a:cubicBezTo>
                <a:cubicBezTo>
                  <a:pt x="135" y="114"/>
                  <a:pt x="114" y="135"/>
                  <a:pt x="89" y="135"/>
                </a:cubicBezTo>
                <a:close/>
                <a:moveTo>
                  <a:pt x="89" y="135"/>
                </a:moveTo>
                <a:cubicBezTo>
                  <a:pt x="89" y="135"/>
                  <a:pt x="89" y="135"/>
                  <a:pt x="89" y="135"/>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 name="Freeform 143">
            <a:extLst>
              <a:ext uri="{FF2B5EF4-FFF2-40B4-BE49-F238E27FC236}">
                <a16:creationId xmlns:a16="http://schemas.microsoft.com/office/drawing/2014/main" id="{5A49E9B1-70FA-C14D-B12B-566DB48E243B}"/>
              </a:ext>
            </a:extLst>
          </p:cNvPr>
          <p:cNvSpPr>
            <a:spLocks noEditPoints="1"/>
          </p:cNvSpPr>
          <p:nvPr/>
        </p:nvSpPr>
        <p:spPr bwMode="auto">
          <a:xfrm>
            <a:off x="6545231" y="4866117"/>
            <a:ext cx="453424" cy="298940"/>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 name="Group 10">
            <a:extLst>
              <a:ext uri="{FF2B5EF4-FFF2-40B4-BE49-F238E27FC236}">
                <a16:creationId xmlns:a16="http://schemas.microsoft.com/office/drawing/2014/main" id="{225098DC-28A5-A746-88BF-E574C14ED03E}"/>
              </a:ext>
            </a:extLst>
          </p:cNvPr>
          <p:cNvGrpSpPr/>
          <p:nvPr/>
        </p:nvGrpSpPr>
        <p:grpSpPr>
          <a:xfrm>
            <a:off x="6559398" y="5442309"/>
            <a:ext cx="425092" cy="425092"/>
            <a:chOff x="3721100" y="6330951"/>
            <a:chExt cx="530225" cy="530225"/>
          </a:xfrm>
          <a:solidFill>
            <a:schemeClr val="bg1"/>
          </a:solidFill>
        </p:grpSpPr>
        <p:sp>
          <p:nvSpPr>
            <p:cNvPr id="12" name="Freeform 11">
              <a:extLst>
                <a:ext uri="{FF2B5EF4-FFF2-40B4-BE49-F238E27FC236}">
                  <a16:creationId xmlns:a16="http://schemas.microsoft.com/office/drawing/2014/main" id="{CF6DC2B1-44FC-0444-87BA-033C027D4E42}"/>
                </a:ext>
              </a:extLst>
            </p:cNvPr>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3" name="Freeform 12">
              <a:extLst>
                <a:ext uri="{FF2B5EF4-FFF2-40B4-BE49-F238E27FC236}">
                  <a16:creationId xmlns:a16="http://schemas.microsoft.com/office/drawing/2014/main" id="{82A253D9-9F8C-1842-9202-2EBC3DBD67BC}"/>
                </a:ext>
              </a:extLst>
            </p:cNvPr>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4" name="Freeform 13">
              <a:extLst>
                <a:ext uri="{FF2B5EF4-FFF2-40B4-BE49-F238E27FC236}">
                  <a16:creationId xmlns:a16="http://schemas.microsoft.com/office/drawing/2014/main" id="{38DE89CB-18B3-2247-B754-E18D09C96214}"/>
                </a:ext>
              </a:extLst>
            </p:cNvPr>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5" name="Freeform 14">
            <a:extLst>
              <a:ext uri="{FF2B5EF4-FFF2-40B4-BE49-F238E27FC236}">
                <a16:creationId xmlns:a16="http://schemas.microsoft.com/office/drawing/2014/main" id="{78BFB831-992F-7A4B-B6E7-7D1C48209EF4}"/>
              </a:ext>
            </a:extLst>
          </p:cNvPr>
          <p:cNvSpPr>
            <a:spLocks noEditPoints="1"/>
          </p:cNvSpPr>
          <p:nvPr/>
        </p:nvSpPr>
        <p:spPr bwMode="auto">
          <a:xfrm>
            <a:off x="6558748" y="4053858"/>
            <a:ext cx="426391" cy="481156"/>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 name="Title 2">
            <a:extLst>
              <a:ext uri="{FF2B5EF4-FFF2-40B4-BE49-F238E27FC236}">
                <a16:creationId xmlns:a16="http://schemas.microsoft.com/office/drawing/2014/main" id="{513EA5BE-AD54-234B-8498-37B12DDD8F53}"/>
              </a:ext>
            </a:extLst>
          </p:cNvPr>
          <p:cNvSpPr txBox="1">
            <a:spLocks/>
          </p:cNvSpPr>
          <p:nvPr/>
        </p:nvSpPr>
        <p:spPr>
          <a:xfrm>
            <a:off x="6502401" y="2372531"/>
            <a:ext cx="5163417" cy="660511"/>
          </a:xfrm>
          <a:prstGeom prst="rect">
            <a:avLst/>
          </a:prstGeom>
        </p:spPr>
        <p:txBody>
          <a:bodyPr lIns="0" tIns="0" rIns="0" bIns="0" anchor="ct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z="3200" dirty="0"/>
              <a:t>CONTACT</a:t>
            </a:r>
          </a:p>
        </p:txBody>
      </p:sp>
      <p:sp>
        <p:nvSpPr>
          <p:cNvPr id="18" name="Text Placeholder 17">
            <a:extLst>
              <a:ext uri="{FF2B5EF4-FFF2-40B4-BE49-F238E27FC236}">
                <a16:creationId xmlns:a16="http://schemas.microsoft.com/office/drawing/2014/main" id="{3A48045B-B0FB-1F4E-8E68-668995FC4437}"/>
              </a:ext>
            </a:extLst>
          </p:cNvPr>
          <p:cNvSpPr>
            <a:spLocks noGrp="1"/>
          </p:cNvSpPr>
          <p:nvPr>
            <p:ph type="body" sz="quarter" idx="10" hasCustomPrompt="1"/>
          </p:nvPr>
        </p:nvSpPr>
        <p:spPr>
          <a:xfrm>
            <a:off x="6400801" y="584200"/>
            <a:ext cx="5264151" cy="812800"/>
          </a:xfrm>
          <a:prstGeom prst="rect">
            <a:avLst/>
          </a:prstGeom>
        </p:spPr>
        <p:txBody>
          <a:bodyPr/>
          <a:lstStyle>
            <a:lvl1pPr marL="0" indent="0">
              <a:buFontTx/>
              <a:buNone/>
              <a:defRPr>
                <a:solidFill>
                  <a:schemeClr val="bg1"/>
                </a:solidFill>
                <a:latin typeface="+mj-lt"/>
              </a:defRPr>
            </a:lvl1pPr>
            <a:lvl2pPr marL="609585" indent="0">
              <a:buFontTx/>
              <a:buNone/>
              <a:defRPr>
                <a:latin typeface="+mj-lt"/>
              </a:defRPr>
            </a:lvl2pPr>
            <a:lvl3pPr marL="1219170" indent="0">
              <a:buFontTx/>
              <a:buNone/>
              <a:defRPr>
                <a:latin typeface="+mj-lt"/>
              </a:defRPr>
            </a:lvl3pPr>
            <a:lvl4pPr marL="1828754" indent="0">
              <a:buFontTx/>
              <a:buNone/>
              <a:defRPr>
                <a:latin typeface="+mj-lt"/>
              </a:defRPr>
            </a:lvl4pPr>
            <a:lvl5pPr marL="2438339" indent="0">
              <a:buFontTx/>
              <a:buNone/>
              <a:defRPr>
                <a:latin typeface="+mj-lt"/>
              </a:defRPr>
            </a:lvl5pPr>
          </a:lstStyle>
          <a:p>
            <a:pPr lvl="0"/>
            <a:r>
              <a:rPr lang="en-US" dirty="0"/>
              <a:t>THANK YOU</a:t>
            </a:r>
          </a:p>
        </p:txBody>
      </p:sp>
      <p:sp>
        <p:nvSpPr>
          <p:cNvPr id="20" name="Text Placeholder 19">
            <a:extLst>
              <a:ext uri="{FF2B5EF4-FFF2-40B4-BE49-F238E27FC236}">
                <a16:creationId xmlns:a16="http://schemas.microsoft.com/office/drawing/2014/main" id="{CE4ECAAC-8464-0740-BAB8-5BC8E28BEA65}"/>
              </a:ext>
            </a:extLst>
          </p:cNvPr>
          <p:cNvSpPr>
            <a:spLocks noGrp="1"/>
          </p:cNvSpPr>
          <p:nvPr>
            <p:ph type="body" sz="quarter" idx="11" hasCustomPrompt="1"/>
          </p:nvPr>
        </p:nvSpPr>
        <p:spPr>
          <a:xfrm>
            <a:off x="7299961" y="3343234"/>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dirty="0"/>
              <a:t>ADDRESS</a:t>
            </a:r>
          </a:p>
        </p:txBody>
      </p:sp>
      <p:sp>
        <p:nvSpPr>
          <p:cNvPr id="21" name="Text Placeholder 19">
            <a:extLst>
              <a:ext uri="{FF2B5EF4-FFF2-40B4-BE49-F238E27FC236}">
                <a16:creationId xmlns:a16="http://schemas.microsoft.com/office/drawing/2014/main" id="{E94DA6EA-7608-5648-A615-5716518B44BA}"/>
              </a:ext>
            </a:extLst>
          </p:cNvPr>
          <p:cNvSpPr>
            <a:spLocks noGrp="1"/>
          </p:cNvSpPr>
          <p:nvPr>
            <p:ph type="body" sz="quarter" idx="12" hasCustomPrompt="1"/>
          </p:nvPr>
        </p:nvSpPr>
        <p:spPr>
          <a:xfrm>
            <a:off x="7299961" y="4031598"/>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dirty="0"/>
              <a:t>PHONE</a:t>
            </a:r>
          </a:p>
        </p:txBody>
      </p:sp>
      <p:sp>
        <p:nvSpPr>
          <p:cNvPr id="22" name="Text Placeholder 19">
            <a:extLst>
              <a:ext uri="{FF2B5EF4-FFF2-40B4-BE49-F238E27FC236}">
                <a16:creationId xmlns:a16="http://schemas.microsoft.com/office/drawing/2014/main" id="{BBE81641-AD44-C14A-B350-4768997F3485}"/>
              </a:ext>
            </a:extLst>
          </p:cNvPr>
          <p:cNvSpPr>
            <a:spLocks noGrp="1"/>
          </p:cNvSpPr>
          <p:nvPr>
            <p:ph type="body" sz="quarter" idx="13" hasCustomPrompt="1"/>
          </p:nvPr>
        </p:nvSpPr>
        <p:spPr>
          <a:xfrm>
            <a:off x="7299961" y="4719962"/>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dirty="0"/>
              <a:t>EMAIL</a:t>
            </a:r>
          </a:p>
        </p:txBody>
      </p:sp>
      <p:sp>
        <p:nvSpPr>
          <p:cNvPr id="23" name="Text Placeholder 19">
            <a:extLst>
              <a:ext uri="{FF2B5EF4-FFF2-40B4-BE49-F238E27FC236}">
                <a16:creationId xmlns:a16="http://schemas.microsoft.com/office/drawing/2014/main" id="{5086914E-D905-FE43-95DD-64CD39261155}"/>
              </a:ext>
            </a:extLst>
          </p:cNvPr>
          <p:cNvSpPr>
            <a:spLocks noGrp="1"/>
          </p:cNvSpPr>
          <p:nvPr>
            <p:ph type="body" sz="quarter" idx="14" hasCustomPrompt="1"/>
          </p:nvPr>
        </p:nvSpPr>
        <p:spPr>
          <a:xfrm>
            <a:off x="7299961" y="5409293"/>
            <a:ext cx="3454400" cy="505884"/>
          </a:xfrm>
          <a:prstGeom prst="rect">
            <a:avLst/>
          </a:prstGeom>
        </p:spPr>
        <p:txBody>
          <a:bodyPr/>
          <a:lstStyle>
            <a:lvl1pPr marL="0" indent="0">
              <a:buFontTx/>
              <a:buNone/>
              <a:defRPr sz="1867">
                <a:solidFill>
                  <a:schemeClr val="bg1"/>
                </a:solidFill>
              </a:defRPr>
            </a:lvl1pPr>
            <a:lvl2pPr marL="609585" indent="0">
              <a:buFontTx/>
              <a:buNone/>
              <a:defRPr sz="1867">
                <a:solidFill>
                  <a:schemeClr val="bg1"/>
                </a:solidFill>
              </a:defRPr>
            </a:lvl2pPr>
            <a:lvl3pPr marL="1219170" indent="0">
              <a:buFontTx/>
              <a:buNone/>
              <a:defRPr sz="1867">
                <a:solidFill>
                  <a:schemeClr val="bg1"/>
                </a:solidFill>
              </a:defRPr>
            </a:lvl3pPr>
            <a:lvl4pPr marL="1828754" indent="0">
              <a:buFontTx/>
              <a:buNone/>
              <a:defRPr sz="1867">
                <a:solidFill>
                  <a:schemeClr val="bg1"/>
                </a:solidFill>
              </a:defRPr>
            </a:lvl4pPr>
            <a:lvl5pPr marL="2438339" indent="0">
              <a:buFontTx/>
              <a:buNone/>
              <a:defRPr sz="1867">
                <a:solidFill>
                  <a:schemeClr val="bg1"/>
                </a:solidFill>
              </a:defRPr>
            </a:lvl5pPr>
          </a:lstStyle>
          <a:p>
            <a:pPr lvl="0"/>
            <a:r>
              <a:rPr lang="en-US" dirty="0"/>
              <a:t>www.gcfa.org</a:t>
            </a:r>
          </a:p>
        </p:txBody>
      </p:sp>
    </p:spTree>
    <p:extLst>
      <p:ext uri="{BB962C8B-B14F-4D97-AF65-F5344CB8AC3E}">
        <p14:creationId xmlns:p14="http://schemas.microsoft.com/office/powerpoint/2010/main" val="145199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BE00E2-BBD8-F546-A543-AE0284845CC4}"/>
              </a:ext>
            </a:extLst>
          </p:cNvPr>
          <p:cNvSpPr/>
          <p:nvPr userDrawn="1"/>
        </p:nvSpPr>
        <p:spPr bwMode="auto">
          <a:xfrm>
            <a:off x="406400" y="279400"/>
            <a:ext cx="10261600" cy="914400"/>
          </a:xfrm>
          <a:prstGeom prst="rec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15" name="Triangle 14">
            <a:extLst>
              <a:ext uri="{FF2B5EF4-FFF2-40B4-BE49-F238E27FC236}">
                <a16:creationId xmlns:a16="http://schemas.microsoft.com/office/drawing/2014/main" id="{675B5178-C91A-3A49-B815-D6E2F5C48186}"/>
              </a:ext>
            </a:extLst>
          </p:cNvPr>
          <p:cNvSpPr/>
          <p:nvPr userDrawn="1"/>
        </p:nvSpPr>
        <p:spPr bwMode="auto">
          <a:xfrm rot="5400000">
            <a:off x="10515600" y="431800"/>
            <a:ext cx="914400" cy="609600"/>
          </a:xfrm>
          <a:prstGeom prs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3" name="Text Placeholder 2">
            <a:extLst>
              <a:ext uri="{FF2B5EF4-FFF2-40B4-BE49-F238E27FC236}">
                <a16:creationId xmlns:a16="http://schemas.microsoft.com/office/drawing/2014/main" id="{2F087AF5-099A-C74A-A77D-159208F45351}"/>
              </a:ext>
            </a:extLst>
          </p:cNvPr>
          <p:cNvSpPr>
            <a:spLocks noGrp="1"/>
          </p:cNvSpPr>
          <p:nvPr>
            <p:ph type="body" sz="quarter" idx="10" hasCustomPrompt="1"/>
          </p:nvPr>
        </p:nvSpPr>
        <p:spPr>
          <a:xfrm>
            <a:off x="406400" y="279400"/>
            <a:ext cx="9652000" cy="914400"/>
          </a:xfrm>
          <a:prstGeom prst="rect">
            <a:avLst/>
          </a:prstGeom>
        </p:spPr>
        <p:txBody>
          <a:bodyPr/>
          <a:lstStyle>
            <a:lvl1pPr marL="0" indent="0">
              <a:buFontTx/>
              <a:buNone/>
              <a:defRPr sz="4800">
                <a:solidFill>
                  <a:schemeClr val="bg1"/>
                </a:solidFill>
                <a:latin typeface="+mj-lt"/>
              </a:defRPr>
            </a:lvl1pPr>
          </a:lstStyle>
          <a:p>
            <a:pPr lvl="0"/>
            <a:r>
              <a:rPr lang="en-US" dirty="0"/>
              <a:t>Chapter 1 Internal Slide</a:t>
            </a:r>
          </a:p>
        </p:txBody>
      </p:sp>
      <p:sp>
        <p:nvSpPr>
          <p:cNvPr id="5" name="Content Placeholder 4">
            <a:extLst>
              <a:ext uri="{FF2B5EF4-FFF2-40B4-BE49-F238E27FC236}">
                <a16:creationId xmlns:a16="http://schemas.microsoft.com/office/drawing/2014/main" id="{22E6885C-FEA1-AD4F-9ED6-F63E61869783}"/>
              </a:ext>
            </a:extLst>
          </p:cNvPr>
          <p:cNvSpPr>
            <a:spLocks noGrp="1"/>
          </p:cNvSpPr>
          <p:nvPr>
            <p:ph sz="quarter" idx="11" hasCustomPrompt="1"/>
          </p:nvPr>
        </p:nvSpPr>
        <p:spPr>
          <a:xfrm>
            <a:off x="406400" y="1295400"/>
            <a:ext cx="7315200" cy="508000"/>
          </a:xfrm>
          <a:prstGeom prst="rect">
            <a:avLst/>
          </a:prstGeom>
        </p:spPr>
        <p:txBody>
          <a:bodyPr/>
          <a:lstStyle>
            <a:lvl1pPr marL="0" indent="0">
              <a:buFontTx/>
              <a:buNone/>
              <a:defRPr sz="2400">
                <a:solidFill>
                  <a:schemeClr val="bg1">
                    <a:lumMod val="65000"/>
                  </a:schemeClr>
                </a:solidFill>
              </a:defRPr>
            </a:lvl1pPr>
          </a:lstStyle>
          <a:p>
            <a:pPr lvl="0"/>
            <a:r>
              <a:rPr lang="en-US" dirty="0"/>
              <a:t>Subtext goes here in sentence form</a:t>
            </a:r>
          </a:p>
        </p:txBody>
      </p:sp>
      <p:sp>
        <p:nvSpPr>
          <p:cNvPr id="12" name="Text Placeholder 11">
            <a:extLst>
              <a:ext uri="{FF2B5EF4-FFF2-40B4-BE49-F238E27FC236}">
                <a16:creationId xmlns:a16="http://schemas.microsoft.com/office/drawing/2014/main" id="{B6FF3D60-D57A-B145-BCEE-ADA3CB52E8C7}"/>
              </a:ext>
            </a:extLst>
          </p:cNvPr>
          <p:cNvSpPr>
            <a:spLocks noGrp="1"/>
          </p:cNvSpPr>
          <p:nvPr>
            <p:ph type="body" sz="quarter" idx="12" hasCustomPrompt="1"/>
          </p:nvPr>
        </p:nvSpPr>
        <p:spPr>
          <a:xfrm>
            <a:off x="304800" y="2125287"/>
            <a:ext cx="5689600" cy="4572000"/>
          </a:xfrm>
          <a:prstGeom prst="rect">
            <a:avLst/>
          </a:prstGeom>
        </p:spPr>
        <p:txBody>
          <a:bodyPr/>
          <a:lstStyle>
            <a:lvl1pPr marL="228594" indent="-228594">
              <a:lnSpc>
                <a:spcPct val="150000"/>
              </a:lnSpc>
              <a:buFont typeface="Arial" panose="020B0604020202020204" pitchFamily="34" charset="0"/>
              <a:buChar char="•"/>
              <a:defRPr sz="1600" baseline="0">
                <a:solidFill>
                  <a:srgbClr val="223638"/>
                </a:solidFill>
              </a:defRPr>
            </a:lvl1pPr>
            <a:lvl2pPr marL="609585" indent="0">
              <a:buFontTx/>
              <a:buNone/>
              <a:defRPr sz="1600">
                <a:solidFill>
                  <a:schemeClr val="accent1"/>
                </a:solidFill>
              </a:defRPr>
            </a:lvl2pPr>
            <a:lvl3pPr marL="1219170" indent="0">
              <a:buFontTx/>
              <a:buNone/>
              <a:defRPr sz="1600">
                <a:solidFill>
                  <a:schemeClr val="accent1"/>
                </a:solidFill>
              </a:defRPr>
            </a:lvl3pPr>
            <a:lvl4pPr marL="1828754" indent="0">
              <a:buFontTx/>
              <a:buNone/>
              <a:defRPr sz="1600">
                <a:solidFill>
                  <a:schemeClr val="accent1"/>
                </a:solidFill>
              </a:defRPr>
            </a:lvl4pPr>
            <a:lvl5pPr marL="2438339" indent="0">
              <a:buFontTx/>
              <a:buNone/>
              <a:defRPr sz="1600">
                <a:solidFill>
                  <a:schemeClr val="accent1"/>
                </a:solidFill>
              </a:defRPr>
            </a:lvl5pPr>
          </a:lstStyle>
          <a:p>
            <a:pPr lvl="0"/>
            <a:r>
              <a:rPr lang="en-US" dirty="0"/>
              <a:t>Replace this text with your content</a:t>
            </a:r>
          </a:p>
          <a:p>
            <a:pPr lvl="0"/>
            <a:r>
              <a:rPr lang="en-US" dirty="0"/>
              <a:t>Replace this text with your content</a:t>
            </a:r>
          </a:p>
        </p:txBody>
      </p:sp>
      <p:sp>
        <p:nvSpPr>
          <p:cNvPr id="13" name="Text Placeholder 11">
            <a:extLst>
              <a:ext uri="{FF2B5EF4-FFF2-40B4-BE49-F238E27FC236}">
                <a16:creationId xmlns:a16="http://schemas.microsoft.com/office/drawing/2014/main" id="{4098980F-2F5A-4341-9D3D-4E3C0A36974E}"/>
              </a:ext>
            </a:extLst>
          </p:cNvPr>
          <p:cNvSpPr>
            <a:spLocks noGrp="1"/>
          </p:cNvSpPr>
          <p:nvPr>
            <p:ph type="body" sz="quarter" idx="13" hasCustomPrompt="1"/>
          </p:nvPr>
        </p:nvSpPr>
        <p:spPr>
          <a:xfrm>
            <a:off x="6197600" y="2125287"/>
            <a:ext cx="5689600" cy="4572000"/>
          </a:xfrm>
          <a:prstGeom prst="rect">
            <a:avLst/>
          </a:prstGeom>
          <a:noFill/>
        </p:spPr>
        <p:txBody>
          <a:bodyPr/>
          <a:lstStyle>
            <a:lvl1pPr marL="228594" indent="-228594">
              <a:lnSpc>
                <a:spcPct val="150000"/>
              </a:lnSpc>
              <a:buFont typeface="Arial" panose="020B0604020202020204" pitchFamily="34" charset="0"/>
              <a:buChar char="•"/>
              <a:defRPr sz="1600">
                <a:solidFill>
                  <a:srgbClr val="223638"/>
                </a:solidFill>
              </a:defRPr>
            </a:lvl1pPr>
            <a:lvl2pPr marL="609585" indent="0">
              <a:buFontTx/>
              <a:buNone/>
              <a:defRPr sz="1600">
                <a:solidFill>
                  <a:schemeClr val="accent1"/>
                </a:solidFill>
              </a:defRPr>
            </a:lvl2pPr>
            <a:lvl3pPr marL="1219170" indent="0">
              <a:buFontTx/>
              <a:buNone/>
              <a:defRPr sz="1600">
                <a:solidFill>
                  <a:schemeClr val="accent1"/>
                </a:solidFill>
              </a:defRPr>
            </a:lvl3pPr>
            <a:lvl4pPr marL="1828754" indent="0">
              <a:buFontTx/>
              <a:buNone/>
              <a:defRPr sz="1600">
                <a:solidFill>
                  <a:schemeClr val="accent1"/>
                </a:solidFill>
              </a:defRPr>
            </a:lvl4pPr>
            <a:lvl5pPr marL="2438339" indent="0">
              <a:buFontTx/>
              <a:buNone/>
              <a:defRPr sz="1600">
                <a:solidFill>
                  <a:schemeClr val="accent1"/>
                </a:solidFill>
              </a:defRPr>
            </a:lvl5pPr>
          </a:lstStyle>
          <a:p>
            <a:pPr lvl="0"/>
            <a:r>
              <a:rPr lang="en-US" dirty="0"/>
              <a:t>Replace this text with your content</a:t>
            </a:r>
          </a:p>
          <a:p>
            <a:pPr lvl="0"/>
            <a:r>
              <a:rPr lang="en-US" dirty="0"/>
              <a:t>Replace this text with your content</a:t>
            </a:r>
          </a:p>
        </p:txBody>
      </p:sp>
      <p:sp>
        <p:nvSpPr>
          <p:cNvPr id="6" name="Slide Number Placeholder 5"/>
          <p:cNvSpPr>
            <a:spLocks noGrp="1"/>
          </p:cNvSpPr>
          <p:nvPr>
            <p:ph type="sldNum" sz="quarter" idx="14"/>
          </p:nvPr>
        </p:nvSpPr>
        <p:spPr/>
        <p:txBody>
          <a:bodyPr/>
          <a:lstStyle/>
          <a:p>
            <a:fld id="{29F73F63-63CA-408F-A39C-F969866ACDCF}" type="slidenum">
              <a:rPr lang="en-US" smtClean="0"/>
              <a:t>‹#›</a:t>
            </a:fld>
            <a:endParaRPr lang="en-US" dirty="0"/>
          </a:p>
        </p:txBody>
      </p:sp>
    </p:spTree>
    <p:extLst>
      <p:ext uri="{BB962C8B-B14F-4D97-AF65-F5344CB8AC3E}">
        <p14:creationId xmlns:p14="http://schemas.microsoft.com/office/powerpoint/2010/main" val="3076173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5" r:id="rId1"/>
    <p:sldLayoutId id="2147484204"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DBD42B8-CCBB-4528-A5B6-F3A13571AAA2}" type="slidenum">
              <a:rPr lang="en-US" smtClean="0"/>
              <a:t>‹#›</a:t>
            </a:fld>
            <a:endParaRPr lang="en-US" dirty="0"/>
          </a:p>
        </p:txBody>
      </p:sp>
    </p:spTree>
    <p:extLst>
      <p:ext uri="{BB962C8B-B14F-4D97-AF65-F5344CB8AC3E}">
        <p14:creationId xmlns:p14="http://schemas.microsoft.com/office/powerpoint/2010/main" val="1139399059"/>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Ls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5" Type="http://schemas.microsoft.com/office/2007/relationships/hdphoto" Target="../media/hdphoto1.wdp"/><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5" Type="http://schemas.microsoft.com/office/2007/relationships/hdphoto" Target="../media/hdphoto1.wdp"/><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5.xml"/><Relationship Id="rId5" Type="http://schemas.microsoft.com/office/2007/relationships/hdphoto" Target="../media/hdphoto1.wdp"/><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6.xml"/><Relationship Id="rId5" Type="http://schemas.microsoft.com/office/2007/relationships/hdphoto" Target="../media/hdphoto1.wdp"/><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7.xml"/><Relationship Id="rId5" Type="http://schemas.microsoft.com/office/2007/relationships/hdphoto" Target="../media/hdphoto1.wdp"/><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6.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8D7B7-29E7-8F4A-A5DE-6FD6C7E3E8A7}"/>
              </a:ext>
            </a:extLst>
          </p:cNvPr>
          <p:cNvSpPr>
            <a:spLocks noGrp="1"/>
          </p:cNvSpPr>
          <p:nvPr>
            <p:ph type="body" sz="quarter" idx="10"/>
          </p:nvPr>
        </p:nvSpPr>
        <p:spPr/>
        <p:txBody>
          <a:bodyPr/>
          <a:lstStyle/>
          <a:p>
            <a:r>
              <a:rPr lang="en-US" dirty="0"/>
              <a:t>Recruiting and Interviewing</a:t>
            </a:r>
          </a:p>
        </p:txBody>
      </p:sp>
      <p:sp>
        <p:nvSpPr>
          <p:cNvPr id="3" name="Text Placeholder 2">
            <a:extLst>
              <a:ext uri="{FF2B5EF4-FFF2-40B4-BE49-F238E27FC236}">
                <a16:creationId xmlns:a16="http://schemas.microsoft.com/office/drawing/2014/main" id="{BEDEB755-186E-448F-B01D-10BD2EADBEAC}"/>
              </a:ext>
            </a:extLst>
          </p:cNvPr>
          <p:cNvSpPr>
            <a:spLocks noGrp="1"/>
          </p:cNvSpPr>
          <p:nvPr>
            <p:ph type="body" sz="quarter" idx="11"/>
          </p:nvPr>
        </p:nvSpPr>
        <p:spPr/>
        <p:txBody>
          <a:bodyPr/>
          <a:lstStyle/>
          <a:p>
            <a:pPr>
              <a:lnSpc>
                <a:spcPct val="90000"/>
              </a:lnSpc>
            </a:pPr>
            <a:r>
              <a:rPr lang="en-US" dirty="0"/>
              <a:t>Caitlin Congdon, Chief Officer of Human Resources </a:t>
            </a:r>
          </a:p>
          <a:p>
            <a:pPr>
              <a:lnSpc>
                <a:spcPct val="90000"/>
              </a:lnSpc>
            </a:pPr>
            <a:r>
              <a:rPr lang="en-US" dirty="0"/>
              <a:t>Tricia Baker, Executive Director of Human Resources</a:t>
            </a:r>
          </a:p>
          <a:p>
            <a:endParaRPr lang="en-US" dirty="0"/>
          </a:p>
        </p:txBody>
      </p:sp>
    </p:spTree>
    <p:custDataLst>
      <p:tags r:id="rId1"/>
    </p:custDataLst>
    <p:extLst>
      <p:ext uri="{BB962C8B-B14F-4D97-AF65-F5344CB8AC3E}">
        <p14:creationId xmlns:p14="http://schemas.microsoft.com/office/powerpoint/2010/main" val="340814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AA737E2E-A0DD-4B81-8070-D9CFCD1C853F}"/>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249159" cy="914400"/>
          </a:xfrm>
        </p:spPr>
        <p:txBody>
          <a:bodyPr/>
          <a:lstStyle/>
          <a:p>
            <a:r>
              <a:rPr lang="en-US" dirty="0"/>
              <a:t>In-Person Interviews</a:t>
            </a:r>
          </a:p>
        </p:txBody>
      </p:sp>
      <p:sp>
        <p:nvSpPr>
          <p:cNvPr id="5" name="TextBox 4"/>
          <p:cNvSpPr txBox="1"/>
          <p:nvPr/>
        </p:nvSpPr>
        <p:spPr>
          <a:xfrm>
            <a:off x="406399" y="1459949"/>
            <a:ext cx="10566400" cy="4878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Do not ask any questions that could be viewed as discriminatory.</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Race, Ethnic Group, National Origin, etc.</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Citizenship or country of birth.</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Age.</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Disabilities.</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Children or marital status.</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Applicant’s personal life.</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Prior arrest records.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5661F99C-B584-4A01-A39D-7B471088A922}"/>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7031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435E140A-AA2D-4A0D-97CE-873371B52807}"/>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249159" cy="914400"/>
          </a:xfrm>
        </p:spPr>
        <p:txBody>
          <a:bodyPr/>
          <a:lstStyle/>
          <a:p>
            <a:r>
              <a:rPr lang="en-US" dirty="0"/>
              <a:t>In-Person Interviews</a:t>
            </a:r>
          </a:p>
        </p:txBody>
      </p:sp>
      <p:sp>
        <p:nvSpPr>
          <p:cNvPr id="5" name="TextBox 4"/>
          <p:cNvSpPr txBox="1"/>
          <p:nvPr/>
        </p:nvSpPr>
        <p:spPr>
          <a:xfrm>
            <a:off x="406399" y="1760567"/>
            <a:ext cx="10566400" cy="390363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Schedule time between interviews, about 15 minutes.</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If using technology and conducting online interviews, always test your system ahead of time. </a:t>
            </a:r>
          </a:p>
          <a:p>
            <a:pPr marL="457200" marR="0" lvl="0" indent="-457200" algn="l" defTabSz="914400" rtl="0" eaLnBrk="1" fontAlgn="auto" latinLnBrk="0" hangingPunct="1">
              <a:lnSpc>
                <a:spcPct val="100000"/>
              </a:lnSpc>
              <a:spcBef>
                <a:spcPts val="1200"/>
              </a:spcBef>
              <a:spcAft>
                <a:spcPts val="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panose="020F0502020204030204" pitchFamily="34" charset="0"/>
                <a:cs typeface="Times New Roman" panose="02020603050405020304" pitchFamily="18" charset="0"/>
              </a:rPr>
              <a:t>Keep interview notes for all applicants on file for at least 1 year. </a:t>
            </a:r>
          </a:p>
          <a:p>
            <a:pPr marL="457200" marR="0" lvl="0" indent="-4572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Do not allow superficial impressions to influence your decision. </a:t>
            </a:r>
          </a:p>
          <a:p>
            <a:pPr marL="457200" marR="0" lvl="0" indent="-45720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Having hiring standards that are not job related will make your interview invalid.</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B7C36D6B-9723-4E3B-B6F2-F9FE8CE2743B}"/>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5876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E73FE8BB-A2EA-42CD-B700-3DCE2B57AA68}"/>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473095" cy="914400"/>
          </a:xfrm>
        </p:spPr>
        <p:txBody>
          <a:bodyPr/>
          <a:lstStyle/>
          <a:p>
            <a:r>
              <a:rPr lang="en-US" dirty="0"/>
              <a:t>Conducting Interviews</a:t>
            </a:r>
          </a:p>
        </p:txBody>
      </p:sp>
      <p:sp>
        <p:nvSpPr>
          <p:cNvPr id="7" name="TextBox 6">
            <a:extLst>
              <a:ext uri="{FF2B5EF4-FFF2-40B4-BE49-F238E27FC236}">
                <a16:creationId xmlns:a16="http://schemas.microsoft.com/office/drawing/2014/main" id="{4053BE61-617E-4266-882A-2590A3370DE9}"/>
              </a:ext>
            </a:extLst>
          </p:cNvPr>
          <p:cNvSpPr txBox="1"/>
          <p:nvPr/>
        </p:nvSpPr>
        <p:spPr>
          <a:xfrm>
            <a:off x="406399" y="1448243"/>
            <a:ext cx="10473094"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Here are some helpful tips for when you to conduct an in-person interview.</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Arrive on time.</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Be Prepared. Have a copy of and be familiar with the application / resume. Make sure you review the job description as well. </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Be welcoming.  Create an environment where the applicant feels comfortable so they will talk to you. </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Introduce yourself by name and title, and make sure you are correctly pronouncing the applicant’s name.</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9CCC03EE-30D8-492A-9D7F-4363C10B36F9}"/>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8972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6B54A83D-E270-4028-A8B5-6E7D077B559D}"/>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473095" cy="914400"/>
          </a:xfrm>
        </p:spPr>
        <p:txBody>
          <a:bodyPr/>
          <a:lstStyle/>
          <a:p>
            <a:r>
              <a:rPr lang="en-US" dirty="0"/>
              <a:t>Conducting Interviews</a:t>
            </a:r>
          </a:p>
        </p:txBody>
      </p:sp>
      <p:sp>
        <p:nvSpPr>
          <p:cNvPr id="7" name="TextBox 6">
            <a:extLst>
              <a:ext uri="{FF2B5EF4-FFF2-40B4-BE49-F238E27FC236}">
                <a16:creationId xmlns:a16="http://schemas.microsoft.com/office/drawing/2014/main" id="{4053BE61-617E-4266-882A-2590A3370DE9}"/>
              </a:ext>
            </a:extLst>
          </p:cNvPr>
          <p:cNvSpPr txBox="1"/>
          <p:nvPr/>
        </p:nvSpPr>
        <p:spPr>
          <a:xfrm>
            <a:off x="406399" y="1448243"/>
            <a:ext cx="10473094" cy="415498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Limit Interruptions: This includes phone calls and employees. </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Listen to the applicant.  Allow the applicant to fully respond before you ask the next question. </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Allow silence.  Allow the candidate time to formulate a thoughtful response to a question.</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Redirect the conversation if an applicant gets off track during the interview.  </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Probe for more details.</a:t>
            </a:r>
            <a:endParaRPr kumimoji="0" lang="en-US" sz="40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6B71C8D2-0180-432B-ADD5-DF754FE4C7CB}"/>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72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D115E19B-0AFC-4ECD-A4D8-F8320E5FE38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473095" cy="914400"/>
          </a:xfrm>
        </p:spPr>
        <p:txBody>
          <a:bodyPr/>
          <a:lstStyle/>
          <a:p>
            <a:r>
              <a:rPr lang="en-US" dirty="0"/>
              <a:t>Conducting Interviews</a:t>
            </a:r>
          </a:p>
        </p:txBody>
      </p:sp>
      <p:sp>
        <p:nvSpPr>
          <p:cNvPr id="7" name="TextBox 6">
            <a:extLst>
              <a:ext uri="{FF2B5EF4-FFF2-40B4-BE49-F238E27FC236}">
                <a16:creationId xmlns:a16="http://schemas.microsoft.com/office/drawing/2014/main" id="{4053BE61-617E-4266-882A-2590A3370DE9}"/>
              </a:ext>
            </a:extLst>
          </p:cNvPr>
          <p:cNvSpPr txBox="1"/>
          <p:nvPr/>
        </p:nvSpPr>
        <p:spPr>
          <a:xfrm>
            <a:off x="406398" y="1448243"/>
            <a:ext cx="10473095" cy="504689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When the interview is coming to a close: </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Ask the candidates if they have any additional questions about the job or the organization and record their answers.</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Explain how and when the company will notify candidates to let them know whether they got the job or not.</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Give the expected start date for the job to help candidates anticipate any scheduling conflicts.  Tell candidates about possible next steps such as background checks and pre-employment testing.</a:t>
            </a:r>
          </a:p>
          <a:p>
            <a:pPr marL="342900" marR="0" lvl="0" indent="-342900" algn="l" defTabSz="914400" rtl="0" eaLnBrk="1" fontAlgn="auto" latinLnBrk="0" hangingPunct="1">
              <a:lnSpc>
                <a:spcPct val="100000"/>
              </a:lnSpc>
              <a:spcBef>
                <a:spcPts val="12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Thank candidates for their time and effort. </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6F16ED1D-2553-4935-B647-0CF9366E9E8E}"/>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30375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EFA43B2F-071B-493C-8227-9F2613987B95}"/>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p:txBody>
          <a:bodyPr/>
          <a:lstStyle/>
          <a:p>
            <a:r>
              <a:rPr lang="en-US" dirty="0"/>
              <a:t>Post-Offer Checks</a:t>
            </a:r>
          </a:p>
        </p:txBody>
      </p:sp>
      <p:sp>
        <p:nvSpPr>
          <p:cNvPr id="5" name="TextBox 4"/>
          <p:cNvSpPr txBox="1"/>
          <p:nvPr/>
        </p:nvSpPr>
        <p:spPr>
          <a:xfrm>
            <a:off x="406400" y="1455462"/>
            <a:ext cx="10566400" cy="4462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All job offers should be contingent on successfully passing pre-employment checks.  These include:</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Background checks</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Drug Screens</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Reference Checks</a:t>
            </a:r>
          </a:p>
          <a:p>
            <a:pPr marL="152385"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Be sure to include language in your offer letter that </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mn-cs"/>
              </a:rPr>
              <a:t>informs the candidate that the position is contingent upon them passing the required checks.</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DBC0D5B7-DD6F-485C-B6E1-216C2F675CE4}"/>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7551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FFC6544D-EB75-4AA8-ADA9-F2EF5DEAEF55}"/>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400" y="279400"/>
            <a:ext cx="10267820" cy="914400"/>
          </a:xfrm>
        </p:spPr>
        <p:txBody>
          <a:bodyPr/>
          <a:lstStyle/>
          <a:p>
            <a:r>
              <a:rPr lang="en-US" dirty="0"/>
              <a:t>Background Checks</a:t>
            </a:r>
          </a:p>
        </p:txBody>
      </p:sp>
      <p:sp>
        <p:nvSpPr>
          <p:cNvPr id="5" name="TextBox 4"/>
          <p:cNvSpPr txBox="1"/>
          <p:nvPr/>
        </p:nvSpPr>
        <p:spPr>
          <a:xfrm>
            <a:off x="420914" y="1193800"/>
            <a:ext cx="10566400" cy="4693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Background checks should be done after you have received a signed offer letter.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Typically, a background check will:</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endParaRPr>
          </a:p>
          <a:p>
            <a:pPr marL="800100" marR="0" lvl="1"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Validate social security numbers</a:t>
            </a:r>
          </a:p>
          <a:p>
            <a:pPr marL="800100" marR="0" lvl="1"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Verify education</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endParaRPr>
          </a:p>
          <a:p>
            <a:pPr marL="800100" marR="0" lvl="1"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Review any criminal convictions</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Some positions may need more information. For example, if the job requires driving, you should include a motor vehicle records check.  </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endParaRPr>
          </a:p>
        </p:txBody>
      </p:sp>
      <p:sp>
        <p:nvSpPr>
          <p:cNvPr id="7" name="TextBox 6">
            <a:extLst>
              <a:ext uri="{FF2B5EF4-FFF2-40B4-BE49-F238E27FC236}">
                <a16:creationId xmlns:a16="http://schemas.microsoft.com/office/drawing/2014/main" id="{7C9BCEA2-9244-4C2F-ABB8-AA1C5D132CAB}"/>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3897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AF7C2F68-4FC3-4F0F-B8B2-2637FF50C881}"/>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400" y="279400"/>
            <a:ext cx="10267820" cy="914400"/>
          </a:xfrm>
        </p:spPr>
        <p:txBody>
          <a:bodyPr/>
          <a:lstStyle/>
          <a:p>
            <a:r>
              <a:rPr lang="en-US" dirty="0"/>
              <a:t>Reference Checks</a:t>
            </a:r>
          </a:p>
        </p:txBody>
      </p:sp>
      <p:sp>
        <p:nvSpPr>
          <p:cNvPr id="5" name="TextBox 4"/>
          <p:cNvSpPr txBox="1"/>
          <p:nvPr/>
        </p:nvSpPr>
        <p:spPr>
          <a:xfrm>
            <a:off x="406400" y="1673070"/>
            <a:ext cx="105664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Reference checks on candidates allow you to gain insight about an applicant from people that have worked closely with them.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You must either consistently check references on each candidate or on none at all.</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It is recommended that you check references on all candidates and placing the documentation in the employee’s file. </a:t>
            </a:r>
          </a:p>
        </p:txBody>
      </p:sp>
      <p:sp>
        <p:nvSpPr>
          <p:cNvPr id="7" name="TextBox 6">
            <a:extLst>
              <a:ext uri="{FF2B5EF4-FFF2-40B4-BE49-F238E27FC236}">
                <a16:creationId xmlns:a16="http://schemas.microsoft.com/office/drawing/2014/main" id="{4E9F49AF-131A-44EE-B4A1-88EB2ABE7656}"/>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66544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E9BB9AC5-C31A-4BC9-AAC9-5362DF631107}"/>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400" y="279400"/>
            <a:ext cx="10267820" cy="914400"/>
          </a:xfrm>
        </p:spPr>
        <p:txBody>
          <a:bodyPr/>
          <a:lstStyle/>
          <a:p>
            <a:r>
              <a:rPr lang="en-US" dirty="0"/>
              <a:t>Reference Checks</a:t>
            </a:r>
          </a:p>
        </p:txBody>
      </p:sp>
      <p:sp>
        <p:nvSpPr>
          <p:cNvPr id="5" name="TextBox 4"/>
          <p:cNvSpPr txBox="1"/>
          <p:nvPr/>
        </p:nvSpPr>
        <p:spPr>
          <a:xfrm>
            <a:off x="406400" y="1715752"/>
            <a:ext cx="10566400" cy="380104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Calibri" panose="020F0502020204030204" pitchFamily="34" charset="0"/>
              </a:rPr>
              <a:t>Try to conduct and document at least 2-3 reference checks.  </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Your first choice should be to talk with the applicant’s prior supervisor.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Calibri" panose="020F0502020204030204" pitchFamily="34" charset="0"/>
              </a:rPr>
              <a:t>When you conduct a reference check verify the person’s position, workplace, and relation to the applicant.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This is also a good time to find out what others see as the applicant’s strengths.  </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499E72-40CA-47BF-AB26-E741B5ACD58D}"/>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5193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8000" y="2411083"/>
            <a:ext cx="10725509" cy="2035834"/>
          </a:xfrm>
        </p:spPr>
        <p:txBody>
          <a:bodyPr/>
          <a:lstStyle/>
          <a:p>
            <a:pPr defTabSz="584200" latinLnBrk="1" hangingPunct="0">
              <a:spcBef>
                <a:spcPts val="0"/>
              </a:spcBef>
            </a:pPr>
            <a:r>
              <a:rPr lang="en-US" sz="6000" b="1" dirty="0">
                <a:latin typeface="Arial" panose="020B0604020202020204" pitchFamily="34" charset="0"/>
                <a:cs typeface="Arial" panose="020B0604020202020204" pitchFamily="34" charset="0"/>
              </a:rPr>
              <a:t>Employment Law</a:t>
            </a:r>
            <a:endParaRPr lang="en-US" sz="4800" dirty="0">
              <a:solidFill>
                <a:srgbClr val="324863"/>
              </a:solidFill>
              <a:latin typeface="Arial" panose="020B0604020202020204" pitchFamily="34" charset="0"/>
              <a:cs typeface="Arial" panose="020B0604020202020204" pitchFamily="34" charset="0"/>
              <a:sym typeface="Palatino"/>
            </a:endParaRPr>
          </a:p>
        </p:txBody>
      </p:sp>
    </p:spTree>
    <p:custDataLst>
      <p:tags r:id="rId1"/>
    </p:custDataLst>
    <p:extLst>
      <p:ext uri="{BB962C8B-B14F-4D97-AF65-F5344CB8AC3E}">
        <p14:creationId xmlns:p14="http://schemas.microsoft.com/office/powerpoint/2010/main" val="2531202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8B0139F2-B405-49CF-A347-BE367E973F1B}"/>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p:txBody>
          <a:bodyPr/>
          <a:lstStyle/>
          <a:p>
            <a:r>
              <a:rPr lang="en-US" dirty="0"/>
              <a:t>Recruiting Start to Finish </a:t>
            </a:r>
          </a:p>
        </p:txBody>
      </p:sp>
      <p:sp>
        <p:nvSpPr>
          <p:cNvPr id="5" name="TextBox 4"/>
          <p:cNvSpPr txBox="1"/>
          <p:nvPr/>
        </p:nvSpPr>
        <p:spPr>
          <a:xfrm>
            <a:off x="406399" y="1693882"/>
            <a:ext cx="11785600" cy="3970318"/>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180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Job description development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Post the position</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Review resumes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Conduct phone screens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Prepare interview questionnaire</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Train selection committee on interviewing techniques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Facilitate interview process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Craft the offer letter, conduct background checks, and contact references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Tailor a custom onboarding orientation process</a:t>
            </a:r>
          </a:p>
        </p:txBody>
      </p:sp>
      <p:sp>
        <p:nvSpPr>
          <p:cNvPr id="7" name="TextBox 6">
            <a:extLst>
              <a:ext uri="{FF2B5EF4-FFF2-40B4-BE49-F238E27FC236}">
                <a16:creationId xmlns:a16="http://schemas.microsoft.com/office/drawing/2014/main" id="{BD75F397-74B3-4CD0-8B6A-8A8B02DB66CC}"/>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00481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CCB787-3A22-40BC-879B-89B1F5F7F154}"/>
              </a:ext>
            </a:extLst>
          </p:cNvPr>
          <p:cNvPicPr>
            <a:picLocks noChangeAspect="1"/>
          </p:cNvPicPr>
          <p:nvPr/>
        </p:nvPicPr>
        <p:blipFill>
          <a:blip r:embed="rId4">
            <a:duotone>
              <a:schemeClr val="accent6">
                <a:shade val="45000"/>
                <a:satMod val="135000"/>
              </a:schemeClr>
              <a:prstClr val="white"/>
            </a:duotone>
          </a:blip>
          <a:stretch>
            <a:fillRect/>
          </a:stretch>
        </p:blipFill>
        <p:spPr>
          <a:xfrm>
            <a:off x="406400" y="1267385"/>
            <a:ext cx="11785600" cy="5590615"/>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3" name="Content Placeholder 2"/>
          <p:cNvSpPr>
            <a:spLocks noGrp="1"/>
          </p:cNvSpPr>
          <p:nvPr>
            <p:ph sz="quarter" idx="11"/>
          </p:nvPr>
        </p:nvSpPr>
        <p:spPr/>
        <p:txBody>
          <a:bodyPr/>
          <a:lstStyle/>
          <a:p>
            <a:r>
              <a:rPr lang="en-US" sz="2800" dirty="0">
                <a:solidFill>
                  <a:schemeClr val="bg1"/>
                </a:solidFill>
              </a:rPr>
              <a:t>Americans with Disabilities Act (ADA)</a:t>
            </a:r>
          </a:p>
        </p:txBody>
      </p:sp>
      <p:sp>
        <p:nvSpPr>
          <p:cNvPr id="5" name="TextBox 4"/>
          <p:cNvSpPr txBox="1"/>
          <p:nvPr/>
        </p:nvSpPr>
        <p:spPr>
          <a:xfrm>
            <a:off x="406400" y="1905000"/>
            <a:ext cx="6442635"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Prohibits employers from discriminating against qualified individuals with disabilities.</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Hiring, terminations, promotions, training, and privileges of employment.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 employer is required to make reasonable accommodation to the known disability of a qualified applicant or employee if it would not pose an “undue hardship” on the operation of the employer’s business.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0B54BBB0-1BDF-4D92-BE1F-DD55DD7BD86F}"/>
              </a:ext>
            </a:extLst>
          </p:cNvPr>
          <p:cNvSpPr txBox="1"/>
          <p:nvPr/>
        </p:nvSpPr>
        <p:spPr>
          <a:xfrm>
            <a:off x="6927477" y="6485905"/>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202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2DF79-153E-43C3-82BD-05A3E41A4ABC}"/>
              </a:ext>
            </a:extLst>
          </p:cNvPr>
          <p:cNvPicPr>
            <a:picLocks noChangeAspect="1"/>
          </p:cNvPicPr>
          <p:nvPr/>
        </p:nvPicPr>
        <p:blipFill>
          <a:blip r:embed="rId4"/>
          <a:stretch>
            <a:fillRect/>
          </a:stretch>
        </p:blipFill>
        <p:spPr>
          <a:xfrm>
            <a:off x="406400" y="1267483"/>
            <a:ext cx="11784589" cy="5590517"/>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3" name="Content Placeholder 2"/>
          <p:cNvSpPr>
            <a:spLocks noGrp="1"/>
          </p:cNvSpPr>
          <p:nvPr>
            <p:ph sz="quarter" idx="11"/>
          </p:nvPr>
        </p:nvSpPr>
        <p:spPr/>
        <p:txBody>
          <a:bodyPr/>
          <a:lstStyle/>
          <a:p>
            <a:r>
              <a:rPr lang="en-US" sz="2800" dirty="0">
                <a:solidFill>
                  <a:schemeClr val="bg1"/>
                </a:solidFill>
              </a:rPr>
              <a:t>Americans with Disabilities Act (ADA)</a:t>
            </a:r>
          </a:p>
        </p:txBody>
      </p:sp>
      <p:sp>
        <p:nvSpPr>
          <p:cNvPr id="5" name="TextBox 4"/>
          <p:cNvSpPr txBox="1"/>
          <p:nvPr/>
        </p:nvSpPr>
        <p:spPr>
          <a:xfrm>
            <a:off x="406400" y="1716662"/>
            <a:ext cx="6496424" cy="4909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Examples:</a:t>
            </a:r>
          </a:p>
          <a:p>
            <a:pPr marL="533375" marR="0" lvl="0"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 applicant that is hearing impaired may need a sign language interpreter during a job interview.</a:t>
            </a:r>
          </a:p>
          <a:p>
            <a:pPr marL="533375" marR="0" lvl="0"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 employee with diabetes may need regularly scheduled breaks during the workday to eat or monitor blood sugar and insulin levels.</a:t>
            </a:r>
          </a:p>
          <a:p>
            <a:pPr marL="533375" marR="0" lvl="0"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 employee with cancer may need time off to attend radiation or chemotherapy treatments</a:t>
            </a: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a:t>
            </a:r>
          </a:p>
        </p:txBody>
      </p:sp>
      <p:sp>
        <p:nvSpPr>
          <p:cNvPr id="9" name="TextBox 8">
            <a:extLst>
              <a:ext uri="{FF2B5EF4-FFF2-40B4-BE49-F238E27FC236}">
                <a16:creationId xmlns:a16="http://schemas.microsoft.com/office/drawing/2014/main" id="{8AD717D8-7EE5-4BD0-A82E-901E6AB1C523}"/>
              </a:ext>
            </a:extLst>
          </p:cNvPr>
          <p:cNvSpPr txBox="1"/>
          <p:nvPr/>
        </p:nvSpPr>
        <p:spPr>
          <a:xfrm>
            <a:off x="6927477" y="6485905"/>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9254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B88B5A-B8CE-4CAA-A025-3C11C9BF9FA9}"/>
              </a:ext>
            </a:extLst>
          </p:cNvPr>
          <p:cNvPicPr>
            <a:picLocks noChangeAspect="1"/>
          </p:cNvPicPr>
          <p:nvPr/>
        </p:nvPicPr>
        <p:blipFill>
          <a:blip r:embed="rId4"/>
          <a:stretch>
            <a:fillRect/>
          </a:stretch>
        </p:blipFill>
        <p:spPr>
          <a:xfrm>
            <a:off x="406400" y="1267483"/>
            <a:ext cx="11784589" cy="5590517"/>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3" name="Content Placeholder 2"/>
          <p:cNvSpPr>
            <a:spLocks noGrp="1"/>
          </p:cNvSpPr>
          <p:nvPr>
            <p:ph sz="quarter" idx="11"/>
          </p:nvPr>
        </p:nvSpPr>
        <p:spPr/>
        <p:txBody>
          <a:bodyPr/>
          <a:lstStyle/>
          <a:p>
            <a:r>
              <a:rPr lang="en-US" sz="2800" dirty="0">
                <a:solidFill>
                  <a:schemeClr val="bg1"/>
                </a:solidFill>
              </a:rPr>
              <a:t>Family Medical Leave Act (FMLA)</a:t>
            </a:r>
          </a:p>
        </p:txBody>
      </p:sp>
      <p:sp>
        <p:nvSpPr>
          <p:cNvPr id="5" name="TextBox 4"/>
          <p:cNvSpPr txBox="1"/>
          <p:nvPr/>
        </p:nvSpPr>
        <p:spPr>
          <a:xfrm>
            <a:off x="406401" y="1905000"/>
            <a:ext cx="6478494" cy="484748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Provides certain employees with up to 12 weeks of unpaid leave per year for their own serious medical condition, or a serious medical condition of a qualified family member.</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Applies to employers with 50 employees within a 75-mile radius.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To qualify, employees must:</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Have worked for the employer for 12 months.</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Have worked 1,250 hours within the past 12 months.</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Provide certification from a provider that they or the family member need the leave.</a:t>
            </a:r>
          </a:p>
        </p:txBody>
      </p:sp>
      <p:sp>
        <p:nvSpPr>
          <p:cNvPr id="9" name="TextBox 8">
            <a:extLst>
              <a:ext uri="{FF2B5EF4-FFF2-40B4-BE49-F238E27FC236}">
                <a16:creationId xmlns:a16="http://schemas.microsoft.com/office/drawing/2014/main" id="{6E6972A8-F443-4A64-8BC8-69D85C4D609B}"/>
              </a:ext>
            </a:extLst>
          </p:cNvPr>
          <p:cNvSpPr txBox="1"/>
          <p:nvPr/>
        </p:nvSpPr>
        <p:spPr>
          <a:xfrm>
            <a:off x="6192370" y="6426054"/>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1594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416443-CF33-43CB-A5E4-B45ED5FD83BC}"/>
              </a:ext>
            </a:extLst>
          </p:cNvPr>
          <p:cNvPicPr>
            <a:picLocks noChangeAspect="1"/>
          </p:cNvPicPr>
          <p:nvPr/>
        </p:nvPicPr>
        <p:blipFill>
          <a:blip r:embed="rId4"/>
          <a:stretch>
            <a:fillRect/>
          </a:stretch>
        </p:blipFill>
        <p:spPr>
          <a:xfrm>
            <a:off x="406399" y="1267483"/>
            <a:ext cx="11784589" cy="5590517"/>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3" name="Content Placeholder 2"/>
          <p:cNvSpPr>
            <a:spLocks noGrp="1"/>
          </p:cNvSpPr>
          <p:nvPr>
            <p:ph sz="quarter" idx="11"/>
          </p:nvPr>
        </p:nvSpPr>
        <p:spPr>
          <a:xfrm>
            <a:off x="406399" y="1295400"/>
            <a:ext cx="9651999" cy="508000"/>
          </a:xfrm>
        </p:spPr>
        <p:txBody>
          <a:bodyPr/>
          <a:lstStyle/>
          <a:p>
            <a:r>
              <a:rPr lang="en-US" sz="2800" dirty="0">
                <a:solidFill>
                  <a:schemeClr val="bg1"/>
                </a:solidFill>
              </a:rPr>
              <a:t>Health Information Portability and </a:t>
            </a:r>
          </a:p>
          <a:p>
            <a:r>
              <a:rPr lang="en-US" sz="2800" dirty="0">
                <a:solidFill>
                  <a:schemeClr val="bg1"/>
                </a:solidFill>
              </a:rPr>
              <a:t>Accountability Act (HIPAA)</a:t>
            </a:r>
          </a:p>
        </p:txBody>
      </p:sp>
      <p:sp>
        <p:nvSpPr>
          <p:cNvPr id="5" name="TextBox 4"/>
          <p:cNvSpPr txBox="1"/>
          <p:nvPr/>
        </p:nvSpPr>
        <p:spPr>
          <a:xfrm>
            <a:off x="469152" y="2478366"/>
            <a:ext cx="6415742" cy="4524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Employers must protect the confidentiality of health information of employees.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Any medical or health related information must be secured in a locked file cabinet at all times.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Medical or health related information may not be shared with anyone except on a strict “need to know” basis.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8" name="TextBox 7">
            <a:extLst>
              <a:ext uri="{FF2B5EF4-FFF2-40B4-BE49-F238E27FC236}">
                <a16:creationId xmlns:a16="http://schemas.microsoft.com/office/drawing/2014/main" id="{4D60586D-ED93-4F11-AB8C-D275A2416EB3}"/>
              </a:ext>
            </a:extLst>
          </p:cNvPr>
          <p:cNvSpPr txBox="1"/>
          <p:nvPr/>
        </p:nvSpPr>
        <p:spPr>
          <a:xfrm>
            <a:off x="6126365" y="6457890"/>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9741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AC96D-01D1-442F-8D6A-368036BEA606}"/>
              </a:ext>
            </a:extLst>
          </p:cNvPr>
          <p:cNvPicPr>
            <a:picLocks noChangeAspect="1"/>
          </p:cNvPicPr>
          <p:nvPr/>
        </p:nvPicPr>
        <p:blipFill>
          <a:blip r:embed="rId4"/>
          <a:stretch>
            <a:fillRect/>
          </a:stretch>
        </p:blipFill>
        <p:spPr>
          <a:xfrm>
            <a:off x="406400" y="1267483"/>
            <a:ext cx="11784589" cy="5590517"/>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3" name="Content Placeholder 2"/>
          <p:cNvSpPr>
            <a:spLocks noGrp="1"/>
          </p:cNvSpPr>
          <p:nvPr>
            <p:ph sz="quarter" idx="11"/>
          </p:nvPr>
        </p:nvSpPr>
        <p:spPr/>
        <p:txBody>
          <a:bodyPr/>
          <a:lstStyle/>
          <a:p>
            <a:r>
              <a:rPr lang="en-US" sz="2800" dirty="0">
                <a:solidFill>
                  <a:schemeClr val="bg1"/>
                </a:solidFill>
              </a:rPr>
              <a:t>Title VII of the Civil Rights Act</a:t>
            </a:r>
          </a:p>
        </p:txBody>
      </p:sp>
      <p:sp>
        <p:nvSpPr>
          <p:cNvPr id="5" name="TextBox 4"/>
          <p:cNvSpPr txBox="1"/>
          <p:nvPr/>
        </p:nvSpPr>
        <p:spPr>
          <a:xfrm>
            <a:off x="406400" y="1803400"/>
            <a:ext cx="6415741" cy="49552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Prohibits employers from discriminating against employees on the basis of:</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Race</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Color</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Sex</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National Origin</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Religion</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Pertains to all aspects of employment (hiring, terminations, promotions, etc.).</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Prohibits harassment in the workplace based on a protected class.</a:t>
            </a:r>
          </a:p>
        </p:txBody>
      </p:sp>
      <p:sp>
        <p:nvSpPr>
          <p:cNvPr id="9" name="TextBox 8">
            <a:extLst>
              <a:ext uri="{FF2B5EF4-FFF2-40B4-BE49-F238E27FC236}">
                <a16:creationId xmlns:a16="http://schemas.microsoft.com/office/drawing/2014/main" id="{F9347979-EAF0-48B0-8D11-E43A3D4DC50D}"/>
              </a:ext>
            </a:extLst>
          </p:cNvPr>
          <p:cNvSpPr txBox="1"/>
          <p:nvPr/>
        </p:nvSpPr>
        <p:spPr>
          <a:xfrm>
            <a:off x="6201335" y="6408192"/>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351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70EE86-18D1-4F0A-943F-9B4CB487B988}"/>
              </a:ext>
            </a:extLst>
          </p:cNvPr>
          <p:cNvPicPr>
            <a:picLocks noChangeAspect="1"/>
          </p:cNvPicPr>
          <p:nvPr/>
        </p:nvPicPr>
        <p:blipFill>
          <a:blip r:embed="rId4"/>
          <a:stretch>
            <a:fillRect/>
          </a:stretch>
        </p:blipFill>
        <p:spPr>
          <a:xfrm>
            <a:off x="407411" y="1267483"/>
            <a:ext cx="11784589" cy="5590517"/>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5" name="TextBox 4"/>
          <p:cNvSpPr txBox="1"/>
          <p:nvPr/>
        </p:nvSpPr>
        <p:spPr>
          <a:xfrm>
            <a:off x="406400" y="1361141"/>
            <a:ext cx="6424706" cy="546303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Franklin Gothic Book" panose="020B0503020102020204"/>
                <a:ea typeface="+mn-ea"/>
                <a:cs typeface="+mn-cs"/>
              </a:rPr>
              <a:t>Age Discrimination in Employment Act (ADEA)</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Prohibits employers from discriminating against employees age 40 or older.</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Franklin Gothic Book" panose="020B0503020102020204"/>
                <a:ea typeface="+mn-ea"/>
                <a:cs typeface="+mn-cs"/>
              </a:rPr>
              <a:t>Equal Pay Act (EPA)</a:t>
            </a:r>
          </a:p>
          <a:p>
            <a:pPr marL="990575" marR="0" lvl="1" indent="-38099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Franklin Gothic Book" panose="020B0503020102020204"/>
                <a:ea typeface="+mn-ea"/>
                <a:cs typeface="+mn-cs"/>
              </a:rPr>
              <a:t>Requires men and women with the same knowledge, skills, and abilities be paid equally for equal work.</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8" name="TextBox 7">
            <a:extLst>
              <a:ext uri="{FF2B5EF4-FFF2-40B4-BE49-F238E27FC236}">
                <a16:creationId xmlns:a16="http://schemas.microsoft.com/office/drawing/2014/main" id="{3F8B023B-3DC3-4822-919E-ED4411FE7245}"/>
              </a:ext>
            </a:extLst>
          </p:cNvPr>
          <p:cNvSpPr txBox="1"/>
          <p:nvPr/>
        </p:nvSpPr>
        <p:spPr>
          <a:xfrm>
            <a:off x="6299705" y="6424065"/>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5154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C57EF6-32D5-4B1E-B282-45F38C933581}"/>
              </a:ext>
            </a:extLst>
          </p:cNvPr>
          <p:cNvPicPr>
            <a:picLocks noChangeAspect="1"/>
          </p:cNvPicPr>
          <p:nvPr/>
        </p:nvPicPr>
        <p:blipFill>
          <a:blip r:embed="rId4"/>
          <a:stretch>
            <a:fillRect/>
          </a:stretch>
        </p:blipFill>
        <p:spPr>
          <a:xfrm>
            <a:off x="407411" y="1267483"/>
            <a:ext cx="11784589" cy="5590517"/>
          </a:xfrm>
          <a:prstGeom prst="rect">
            <a:avLst/>
          </a:prstGeom>
        </p:spPr>
      </p:pic>
      <p:sp>
        <p:nvSpPr>
          <p:cNvPr id="2" name="Title 1"/>
          <p:cNvSpPr>
            <a:spLocks noGrp="1"/>
          </p:cNvSpPr>
          <p:nvPr>
            <p:ph type="title"/>
          </p:nvPr>
        </p:nvSpPr>
        <p:spPr/>
        <p:txBody>
          <a:bodyPr>
            <a:noAutofit/>
          </a:bodyPr>
          <a:lstStyle/>
          <a:p>
            <a:r>
              <a:rPr lang="en-US" dirty="0"/>
              <a:t>Employment Laws</a:t>
            </a:r>
          </a:p>
        </p:txBody>
      </p:sp>
      <p:sp>
        <p:nvSpPr>
          <p:cNvPr id="6" name="Rectangle 3"/>
          <p:cNvSpPr txBox="1">
            <a:spLocks noChangeArrowheads="1"/>
          </p:cNvSpPr>
          <p:nvPr/>
        </p:nvSpPr>
        <p:spPr>
          <a:xfrm>
            <a:off x="508001" y="2029372"/>
            <a:ext cx="6305175" cy="4693162"/>
          </a:xfrm>
          <a:prstGeom prst="rect">
            <a:avLst/>
          </a:prstGeom>
        </p:spPr>
        <p:txBody>
          <a:bodyPr vert="horz" lIns="64292" tIns="32146" rIns="64292" bIns="32146" rtlCol="0">
            <a:normAutofit/>
          </a:bodyPr>
          <a:lstStyle>
            <a:lvl1pPr marL="228600" indent="-228600" algn="l" defTabSz="914400" rtl="0" eaLnBrk="1" latinLnBrk="0" hangingPunct="1">
              <a:lnSpc>
                <a:spcPct val="90000"/>
              </a:lnSpc>
              <a:spcBef>
                <a:spcPts val="1000"/>
              </a:spcBef>
              <a:buClr>
                <a:srgbClr val="58A3A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58A3A8"/>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8A3A8"/>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8A3A8"/>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8A3A8"/>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8A3A8"/>
              </a:buClr>
              <a:buSzTx/>
              <a:buFont typeface="Arial" panose="020B0604020202020204" pitchFamily="34" charset="0"/>
              <a:buNone/>
              <a:tabLst/>
              <a:defRPr/>
            </a:pPr>
            <a:r>
              <a:rPr kumimoji="0" lang="en-US" altLang="en-US" sz="2600" b="1" i="0" u="none" strike="noStrike" kern="1200" cap="none" spc="0" normalizeH="0" baseline="0" noProof="0" dirty="0">
                <a:ln>
                  <a:noFill/>
                </a:ln>
                <a:solidFill>
                  <a:srgbClr val="000000"/>
                </a:solidFill>
                <a:effectLst/>
                <a:uLnTx/>
                <a:uFillTx/>
                <a:latin typeface="Franklin Gothic Book" panose="020B0503020102020204"/>
                <a:ea typeface="+mn-ea"/>
                <a:cs typeface="+mn-cs"/>
              </a:rPr>
              <a:t>FLSA ensures employers fairly compensate employees:</a:t>
            </a:r>
          </a:p>
          <a:p>
            <a:pPr marL="228600" marR="0" lvl="0" indent="-228600" algn="l" defTabSz="914400" rtl="0" eaLnBrk="1" fontAlgn="auto" latinLnBrk="0" hangingPunct="1">
              <a:lnSpc>
                <a:spcPct val="90000"/>
              </a:lnSpc>
              <a:spcBef>
                <a:spcPts val="1000"/>
              </a:spcBef>
              <a:spcAft>
                <a:spcPts val="0"/>
              </a:spcAft>
              <a:buClr>
                <a:srgbClr val="173456"/>
              </a:buClr>
              <a:buSzTx/>
              <a:buFont typeface="Arial" panose="020B0604020202020204" pitchFamily="34" charset="0"/>
              <a:buChar char="•"/>
              <a:tabLst/>
              <a:defRPr/>
            </a:pPr>
            <a:endParaRPr kumimoji="0" lang="en-US" altLang="en-US" sz="2600" b="1"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228600" marR="0" lvl="0" indent="-228600" algn="l" defTabSz="914400" rtl="0" eaLnBrk="1" fontAlgn="auto" latinLnBrk="0" hangingPunct="1">
              <a:lnSpc>
                <a:spcPct val="90000"/>
              </a:lnSpc>
              <a:spcBef>
                <a:spcPts val="1800"/>
              </a:spcBef>
              <a:spcAft>
                <a:spcPts val="0"/>
              </a:spcAft>
              <a:buClr>
                <a:srgbClr val="173456"/>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Sets a minimum wage that employers must pay employees.</a:t>
            </a:r>
          </a:p>
          <a:p>
            <a:pPr marL="685800" marR="0" lvl="1" indent="-228600" algn="l" defTabSz="914400" rtl="0" eaLnBrk="1" fontAlgn="auto" latinLnBrk="0" hangingPunct="1">
              <a:lnSpc>
                <a:spcPct val="90000"/>
              </a:lnSpc>
              <a:spcBef>
                <a:spcPts val="1800"/>
              </a:spcBef>
              <a:spcAft>
                <a:spcPts val="0"/>
              </a:spcAft>
              <a:buClr>
                <a:srgbClr val="173456"/>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Effective July 2009 = $7.25</a:t>
            </a:r>
          </a:p>
          <a:p>
            <a:pPr marL="228600" marR="0" lvl="0" indent="-228600" algn="l" defTabSz="914400" rtl="0" eaLnBrk="1" fontAlgn="auto" latinLnBrk="0" hangingPunct="1">
              <a:lnSpc>
                <a:spcPct val="90000"/>
              </a:lnSpc>
              <a:spcBef>
                <a:spcPts val="1800"/>
              </a:spcBef>
              <a:spcAft>
                <a:spcPts val="0"/>
              </a:spcAft>
              <a:buClr>
                <a:srgbClr val="173456"/>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Franklin Gothic Book" panose="020B0503020102020204"/>
                <a:ea typeface="+mn-ea"/>
                <a:cs typeface="+mn-cs"/>
              </a:rPr>
              <a:t>Ensures employers compensate non-exempt employees properly for overtime.</a:t>
            </a:r>
          </a:p>
        </p:txBody>
      </p:sp>
      <p:sp>
        <p:nvSpPr>
          <p:cNvPr id="7" name="Content Placeholder 2">
            <a:extLst>
              <a:ext uri="{FF2B5EF4-FFF2-40B4-BE49-F238E27FC236}">
                <a16:creationId xmlns:a16="http://schemas.microsoft.com/office/drawing/2014/main" id="{31A44D6B-728E-4D72-87C4-18D97E2139F8}"/>
              </a:ext>
            </a:extLst>
          </p:cNvPr>
          <p:cNvSpPr txBox="1">
            <a:spLocks/>
          </p:cNvSpPr>
          <p:nvPr/>
        </p:nvSpPr>
        <p:spPr>
          <a:xfrm>
            <a:off x="406400" y="1295400"/>
            <a:ext cx="7315200" cy="508000"/>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Fair Labor Standards Act (FLSA)</a:t>
            </a:r>
          </a:p>
        </p:txBody>
      </p:sp>
      <p:sp>
        <p:nvSpPr>
          <p:cNvPr id="8" name="TextBox 7">
            <a:extLst>
              <a:ext uri="{FF2B5EF4-FFF2-40B4-BE49-F238E27FC236}">
                <a16:creationId xmlns:a16="http://schemas.microsoft.com/office/drawing/2014/main" id="{830945E3-1AA0-4B9E-9811-2184E66AF633}"/>
              </a:ext>
            </a:extLst>
          </p:cNvPr>
          <p:cNvSpPr txBox="1"/>
          <p:nvPr/>
        </p:nvSpPr>
        <p:spPr>
          <a:xfrm>
            <a:off x="6299705" y="6457890"/>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47415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4AC96D-01D1-442F-8D6A-368036BEA606}"/>
              </a:ext>
            </a:extLst>
          </p:cNvPr>
          <p:cNvPicPr>
            <a:picLocks noChangeAspect="1"/>
          </p:cNvPicPr>
          <p:nvPr/>
        </p:nvPicPr>
        <p:blipFill>
          <a:blip r:embed="rId4"/>
          <a:stretch>
            <a:fillRect/>
          </a:stretch>
        </p:blipFill>
        <p:spPr>
          <a:xfrm>
            <a:off x="406400" y="1267483"/>
            <a:ext cx="11784589" cy="5590517"/>
          </a:xfrm>
          <a:prstGeom prst="rect">
            <a:avLst/>
          </a:prstGeom>
        </p:spPr>
      </p:pic>
      <p:sp>
        <p:nvSpPr>
          <p:cNvPr id="2" name="Text Placeholder 1"/>
          <p:cNvSpPr>
            <a:spLocks noGrp="1"/>
          </p:cNvSpPr>
          <p:nvPr>
            <p:ph type="body" sz="quarter" idx="10"/>
          </p:nvPr>
        </p:nvSpPr>
        <p:spPr/>
        <p:txBody>
          <a:bodyPr/>
          <a:lstStyle/>
          <a:p>
            <a:r>
              <a:rPr lang="en-US" dirty="0"/>
              <a:t>Employment Laws</a:t>
            </a:r>
          </a:p>
        </p:txBody>
      </p:sp>
      <p:sp>
        <p:nvSpPr>
          <p:cNvPr id="3" name="Content Placeholder 2"/>
          <p:cNvSpPr>
            <a:spLocks noGrp="1"/>
          </p:cNvSpPr>
          <p:nvPr>
            <p:ph sz="quarter" idx="11"/>
          </p:nvPr>
        </p:nvSpPr>
        <p:spPr/>
        <p:txBody>
          <a:bodyPr/>
          <a:lstStyle/>
          <a:p>
            <a:r>
              <a:rPr lang="en-US" sz="2800" dirty="0">
                <a:solidFill>
                  <a:schemeClr val="bg1"/>
                </a:solidFill>
              </a:rPr>
              <a:t>EEOC Fiscal Year 2019 Statistics</a:t>
            </a:r>
          </a:p>
        </p:txBody>
      </p:sp>
      <p:sp>
        <p:nvSpPr>
          <p:cNvPr id="5" name="TextBox 4"/>
          <p:cNvSpPr txBox="1"/>
          <p:nvPr/>
        </p:nvSpPr>
        <p:spPr>
          <a:xfrm>
            <a:off x="406401" y="1803400"/>
            <a:ext cx="5966264" cy="4262705"/>
          </a:xfrm>
          <a:prstGeom prst="rect">
            <a:avLst/>
          </a:prstGeom>
          <a:noFill/>
        </p:spPr>
        <p:txBody>
          <a:bodyPr wrap="square" rtlCol="0">
            <a:spAutoFit/>
          </a:bodyPr>
          <a:lstStyle/>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Retaliation: 39,110 (53.8 percent of all charges filed)</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Disability: 24,238 (33.4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Race: 23,976 (33.0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Sex: 23,532 (32.4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Age: 15,573 (21.4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National Origin: 7,009 (9.6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Color: 3,415 (4.7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Religion: 2,725 (3.7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Equal Pay Act: 1,117 (1.5 percent)</a:t>
            </a:r>
          </a:p>
          <a:p>
            <a:pPr marL="280988" indent="-280988" algn="l">
              <a:spcAft>
                <a:spcPts val="600"/>
              </a:spcAft>
              <a:buFont typeface="Arial" panose="020B0604020202020204" pitchFamily="34" charset="0"/>
              <a:buChar char="•"/>
              <a:tabLst>
                <a:tab pos="280988" algn="l"/>
              </a:tabLst>
            </a:pPr>
            <a:r>
              <a:rPr lang="en-US" sz="1800" b="0" i="0" u="none" strike="noStrike" baseline="0" dirty="0">
                <a:solidFill>
                  <a:srgbClr val="373545"/>
                </a:solidFill>
                <a:latin typeface="ArialMT"/>
              </a:rPr>
              <a:t>Genetic Information: 209 (0.3 percent)</a:t>
            </a:r>
          </a:p>
          <a:p>
            <a:pPr marL="280988" indent="-280988" algn="l">
              <a:spcAft>
                <a:spcPts val="600"/>
              </a:spcAft>
              <a:buFont typeface="Arial" panose="020B0604020202020204" pitchFamily="34" charset="0"/>
              <a:buChar char="•"/>
              <a:tabLst>
                <a:tab pos="280988" algn="l"/>
              </a:tabLst>
            </a:pPr>
            <a:endParaRPr lang="en-US" dirty="0">
              <a:solidFill>
                <a:srgbClr val="373545"/>
              </a:solidFill>
              <a:latin typeface="ArialMT"/>
            </a:endParaRPr>
          </a:p>
          <a:p>
            <a:pPr algn="l">
              <a:spcAft>
                <a:spcPts val="600"/>
              </a:spcAft>
              <a:tabLst>
                <a:tab pos="280988" algn="l"/>
              </a:tabLst>
            </a:pPr>
            <a:r>
              <a:rPr lang="en-US" b="0" i="1" u="none" strike="noStrike" baseline="0" dirty="0">
                <a:solidFill>
                  <a:srgbClr val="373545"/>
                </a:solidFill>
                <a:latin typeface="ArialMT"/>
              </a:rPr>
              <a:t>eeoc.gov</a:t>
            </a:r>
          </a:p>
        </p:txBody>
      </p:sp>
      <p:sp>
        <p:nvSpPr>
          <p:cNvPr id="9" name="TextBox 8">
            <a:extLst>
              <a:ext uri="{FF2B5EF4-FFF2-40B4-BE49-F238E27FC236}">
                <a16:creationId xmlns:a16="http://schemas.microsoft.com/office/drawing/2014/main" id="{F9347979-EAF0-48B0-8D11-E43A3D4DC50D}"/>
              </a:ext>
            </a:extLst>
          </p:cNvPr>
          <p:cNvSpPr txBox="1"/>
          <p:nvPr/>
        </p:nvSpPr>
        <p:spPr>
          <a:xfrm>
            <a:off x="6201335" y="6408192"/>
            <a:ext cx="612737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7823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8D7B7-29E7-8F4A-A5DE-6FD6C7E3E8A7}"/>
              </a:ext>
            </a:extLst>
          </p:cNvPr>
          <p:cNvSpPr>
            <a:spLocks noGrp="1"/>
          </p:cNvSpPr>
          <p:nvPr>
            <p:ph type="body" sz="quarter" idx="10"/>
          </p:nvPr>
        </p:nvSpPr>
        <p:spPr/>
        <p:txBody>
          <a:bodyPr/>
          <a:lstStyle/>
          <a:p>
            <a:r>
              <a:rPr lang="en-US" dirty="0"/>
              <a:t>Office Best Practices</a:t>
            </a:r>
          </a:p>
        </p:txBody>
      </p:sp>
    </p:spTree>
    <p:custDataLst>
      <p:tags r:id="rId1"/>
    </p:custDataLst>
    <p:extLst>
      <p:ext uri="{BB962C8B-B14F-4D97-AF65-F5344CB8AC3E}">
        <p14:creationId xmlns:p14="http://schemas.microsoft.com/office/powerpoint/2010/main" val="3681140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7DED90-5C78-4838-A41E-DB4F47C88672}"/>
              </a:ext>
              <a:ext uri="{C183D7F6-B498-43B3-948B-1728B52AA6E4}">
                <adec:decorative xmlns:adec="http://schemas.microsoft.com/office/drawing/2017/decorative"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p:cNvSpPr>
            <a:spLocks noGrp="1"/>
          </p:cNvSpPr>
          <p:nvPr>
            <p:ph type="body" sz="quarter" idx="10"/>
          </p:nvPr>
        </p:nvSpPr>
        <p:spPr>
          <a:xfrm>
            <a:off x="406400" y="279400"/>
            <a:ext cx="10286482" cy="914400"/>
          </a:xfrm>
        </p:spPr>
        <p:txBody>
          <a:bodyPr/>
          <a:lstStyle/>
          <a:p>
            <a:r>
              <a:rPr lang="en-US" dirty="0"/>
              <a:t>Employee Handbooks</a:t>
            </a:r>
          </a:p>
        </p:txBody>
      </p:sp>
      <p:sp>
        <p:nvSpPr>
          <p:cNvPr id="5" name="TextBox 4"/>
          <p:cNvSpPr txBox="1"/>
          <p:nvPr/>
        </p:nvSpPr>
        <p:spPr>
          <a:xfrm>
            <a:off x="406400" y="1454120"/>
            <a:ext cx="10566400" cy="469359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A valuable resource for both the employer and employees.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Should include the organization’s:</a:t>
            </a:r>
          </a:p>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Mission and Vision statements</a:t>
            </a:r>
          </a:p>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Policies and Procedures</a:t>
            </a:r>
          </a:p>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Benefits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Provides an overview of what is expected from employees and reflects the employers’ standards and objectives relating to various activities.</a:t>
            </a:r>
          </a:p>
        </p:txBody>
      </p:sp>
      <p:sp>
        <p:nvSpPr>
          <p:cNvPr id="7" name="TextBox 6">
            <a:extLst>
              <a:ext uri="{FF2B5EF4-FFF2-40B4-BE49-F238E27FC236}">
                <a16:creationId xmlns:a16="http://schemas.microsoft.com/office/drawing/2014/main" id="{7A273219-F8D2-48CF-9E12-53DAA76A62FA}"/>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90804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67C78E92-669B-4D7A-A544-0734B7ABBFE0}"/>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p:txBody>
          <a:bodyPr/>
          <a:lstStyle/>
          <a:p>
            <a:r>
              <a:rPr lang="en-US" dirty="0"/>
              <a:t>Job Descriptions</a:t>
            </a:r>
          </a:p>
        </p:txBody>
      </p:sp>
      <p:sp>
        <p:nvSpPr>
          <p:cNvPr id="5" name="TextBox 4"/>
          <p:cNvSpPr txBox="1"/>
          <p:nvPr/>
        </p:nvSpPr>
        <p:spPr>
          <a:xfrm>
            <a:off x="406400" y="1396562"/>
            <a:ext cx="10668000" cy="50937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Job descriptions provide clearly written expectations about:</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Why the job exists.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What the candidate is expected to accomplish.</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What is required to be able to effectively perform in the position.  This includes any physical requirements.</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Having a written job description allows you to:</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Quickly and concisely review essential requirements.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Identify whether candidates can perform the minimum requirements.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Protects against potential discrimination charges.</a:t>
            </a:r>
          </a:p>
        </p:txBody>
      </p:sp>
      <p:sp>
        <p:nvSpPr>
          <p:cNvPr id="7" name="TextBox 6">
            <a:extLst>
              <a:ext uri="{FF2B5EF4-FFF2-40B4-BE49-F238E27FC236}">
                <a16:creationId xmlns:a16="http://schemas.microsoft.com/office/drawing/2014/main" id="{CA43BAC2-498F-4188-A189-C2A19839DB52}"/>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63275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7A19BE-86F9-49F1-AB8A-F9D05D3B1343}"/>
              </a:ext>
              <a:ext uri="{C183D7F6-B498-43B3-948B-1728B52AA6E4}">
                <adec:decorative xmlns:adec="http://schemas.microsoft.com/office/drawing/2017/decorative"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0"/>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p:cNvSpPr>
            <a:spLocks noGrp="1"/>
          </p:cNvSpPr>
          <p:nvPr>
            <p:ph type="body" sz="quarter" idx="10"/>
          </p:nvPr>
        </p:nvSpPr>
        <p:spPr>
          <a:xfrm>
            <a:off x="406400" y="279400"/>
            <a:ext cx="10286482" cy="914400"/>
          </a:xfrm>
        </p:spPr>
        <p:txBody>
          <a:bodyPr/>
          <a:lstStyle/>
          <a:p>
            <a:r>
              <a:rPr lang="en-US" dirty="0"/>
              <a:t>Employee Handbooks</a:t>
            </a:r>
          </a:p>
        </p:txBody>
      </p:sp>
      <p:sp>
        <p:nvSpPr>
          <p:cNvPr id="5" name="TextBox 4"/>
          <p:cNvSpPr txBox="1"/>
          <p:nvPr/>
        </p:nvSpPr>
        <p:spPr>
          <a:xfrm>
            <a:off x="387739" y="1454120"/>
            <a:ext cx="10566400"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Each policy should begin on a </a:t>
            </a:r>
            <a:r>
              <a:rPr kumimoji="0" lang="en-US" sz="2800" b="0" i="0" u="none" strike="noStrike" kern="1200" cap="none" spc="0" normalizeH="0" baseline="0" noProof="0" dirty="0">
                <a:ln>
                  <a:noFill/>
                </a:ln>
                <a:solidFill>
                  <a:srgbClr val="C3E8EA">
                    <a:lumMod val="50000"/>
                  </a:srgbClr>
                </a:solidFill>
                <a:effectLst/>
                <a:uLnTx/>
                <a:uFillTx/>
                <a:latin typeface="Franklin Gothic Book" panose="020B0503020102020204"/>
                <a:ea typeface="Calibri" panose="020F0502020204030204" pitchFamily="34" charset="0"/>
                <a:cs typeface="+mn-cs"/>
              </a:rPr>
              <a:t>new</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 page.</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Handbooks should include a written </a:t>
            </a:r>
            <a:r>
              <a:rPr kumimoji="0" lang="en-US" sz="2800" b="0" i="0" u="none" strike="noStrike" kern="1200" cap="none" spc="0" normalizeH="0" baseline="0" noProof="0" dirty="0">
                <a:ln>
                  <a:noFill/>
                </a:ln>
                <a:solidFill>
                  <a:srgbClr val="C3E8EA">
                    <a:lumMod val="50000"/>
                  </a:srgbClr>
                </a:solidFill>
                <a:effectLst/>
                <a:uLnTx/>
                <a:uFillTx/>
                <a:latin typeface="Franklin Gothic Book" panose="020B0503020102020204"/>
                <a:ea typeface="Calibri" panose="020F0502020204030204" pitchFamily="34" charset="0"/>
                <a:cs typeface="+mn-cs"/>
              </a:rPr>
              <a:t>acknowledgement</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 of receipt stating that an employee has received the handbook and is responsible for familiarizing themselves with the policies and procedures.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Signed acknowledgement forms should be collected and kept in the employee’s personnel </a:t>
            </a:r>
            <a:r>
              <a:rPr kumimoji="0" lang="en-US" sz="2800" b="0" i="0" u="none" strike="noStrike" kern="1200" cap="none" spc="0" normalizeH="0" baseline="0" noProof="0" dirty="0">
                <a:ln>
                  <a:noFill/>
                </a:ln>
                <a:solidFill>
                  <a:srgbClr val="C3E8EA">
                    <a:lumMod val="50000"/>
                  </a:srgbClr>
                </a:solidFill>
                <a:effectLst/>
                <a:uLnTx/>
                <a:uFillTx/>
                <a:latin typeface="Franklin Gothic Book" panose="020B0503020102020204"/>
                <a:ea typeface="Calibri" panose="020F0502020204030204" pitchFamily="34" charset="0"/>
                <a:cs typeface="+mn-cs"/>
              </a:rPr>
              <a:t>files</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Handbooks should be easily </a:t>
            </a:r>
            <a:r>
              <a:rPr kumimoji="0" lang="en-US" sz="2800" b="0" i="0" u="none" strike="noStrike" kern="1200" cap="none" spc="0" normalizeH="0" baseline="0" noProof="0" dirty="0">
                <a:ln>
                  <a:noFill/>
                </a:ln>
                <a:solidFill>
                  <a:srgbClr val="C3E8EA">
                    <a:lumMod val="50000"/>
                  </a:srgbClr>
                </a:solidFill>
                <a:effectLst/>
                <a:uLnTx/>
                <a:uFillTx/>
                <a:latin typeface="Franklin Gothic Book" panose="020B0503020102020204"/>
                <a:ea typeface="Calibri" panose="020F0502020204030204" pitchFamily="34" charset="0"/>
                <a:cs typeface="+mn-cs"/>
              </a:rPr>
              <a:t>accessible</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 to all employees.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An employment </a:t>
            </a:r>
            <a:r>
              <a:rPr kumimoji="0" lang="en-US" sz="2800" b="0" i="0" u="none" strike="noStrike" kern="1200" cap="none" spc="0" normalizeH="0" baseline="0" noProof="0" dirty="0">
                <a:ln>
                  <a:noFill/>
                </a:ln>
                <a:solidFill>
                  <a:srgbClr val="C3E8EA">
                    <a:lumMod val="50000"/>
                  </a:srgbClr>
                </a:solidFill>
                <a:effectLst/>
                <a:uLnTx/>
                <a:uFillTx/>
                <a:latin typeface="Franklin Gothic Book" panose="020B0503020102020204"/>
                <a:ea typeface="Calibri" panose="020F0502020204030204" pitchFamily="34" charset="0"/>
                <a:cs typeface="+mn-cs"/>
              </a:rPr>
              <a:t>attorney</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 should review the employee handbook.</a:t>
            </a:r>
          </a:p>
        </p:txBody>
      </p:sp>
      <p:sp>
        <p:nvSpPr>
          <p:cNvPr id="7" name="TextBox 6">
            <a:extLst>
              <a:ext uri="{FF2B5EF4-FFF2-40B4-BE49-F238E27FC236}">
                <a16:creationId xmlns:a16="http://schemas.microsoft.com/office/drawing/2014/main" id="{CD229ADF-9CE5-4CD8-B0A6-D8B509169349}"/>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2336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2B3261-F33E-4FD2-BF1F-29D1EE76A3A4}"/>
              </a:ext>
              <a:ext uri="{C183D7F6-B498-43B3-948B-1728B52AA6E4}">
                <adec:decorative xmlns:adec="http://schemas.microsoft.com/office/drawing/2017/decorative"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p:cNvSpPr>
            <a:spLocks noGrp="1"/>
          </p:cNvSpPr>
          <p:nvPr>
            <p:ph type="body" sz="quarter" idx="10"/>
          </p:nvPr>
        </p:nvSpPr>
        <p:spPr/>
        <p:txBody>
          <a:bodyPr/>
          <a:lstStyle/>
          <a:p>
            <a:r>
              <a:rPr lang="en-US" dirty="0"/>
              <a:t>Employee Files</a:t>
            </a:r>
          </a:p>
        </p:txBody>
      </p:sp>
      <p:sp>
        <p:nvSpPr>
          <p:cNvPr id="5" name="TextBox 4"/>
          <p:cNvSpPr txBox="1"/>
          <p:nvPr/>
        </p:nvSpPr>
        <p:spPr>
          <a:xfrm>
            <a:off x="406400" y="1524259"/>
            <a:ext cx="10234706"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For ADA compliance purposes, all employee files should be kept in a </a:t>
            </a:r>
            <a:r>
              <a:rPr kumimoji="0" lang="en-US" sz="3200" b="0" i="0" u="none" strike="noStrike" kern="1200" cap="none" spc="0" normalizeH="0" baseline="0" noProof="0" dirty="0">
                <a:ln>
                  <a:noFill/>
                </a:ln>
                <a:solidFill>
                  <a:srgbClr val="C3E8EA">
                    <a:lumMod val="50000"/>
                  </a:srgbClr>
                </a:solidFill>
                <a:effectLst/>
                <a:uLnTx/>
                <a:uFillTx/>
                <a:latin typeface="Franklin Gothic Book" panose="020B0503020102020204"/>
                <a:ea typeface="+mn-ea"/>
                <a:cs typeface="+mn-cs"/>
              </a:rPr>
              <a:t>secure </a:t>
            </a: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cabinet at all times.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I-9 forms should be kept together in a </a:t>
            </a:r>
            <a:r>
              <a:rPr kumimoji="0" lang="en-US" sz="3200" b="0" i="0" u="none" strike="noStrike" kern="1200" cap="none" spc="0" normalizeH="0" baseline="0" noProof="0" dirty="0">
                <a:ln>
                  <a:noFill/>
                </a:ln>
                <a:solidFill>
                  <a:srgbClr val="C3E8EA">
                    <a:lumMod val="50000"/>
                  </a:srgbClr>
                </a:solidFill>
                <a:effectLst/>
                <a:uLnTx/>
                <a:uFillTx/>
                <a:latin typeface="Franklin Gothic Book" panose="020B0503020102020204"/>
                <a:ea typeface="+mn-ea"/>
                <a:cs typeface="+mn-cs"/>
              </a:rPr>
              <a:t>separate file</a:t>
            </a: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Medical files (FMLA, benefits, etc.) should be kept in a separate </a:t>
            </a:r>
            <a:r>
              <a:rPr kumimoji="0" lang="en-US" sz="3200" b="0" i="0" u="none" strike="noStrike" kern="1200" cap="none" spc="0" normalizeH="0" baseline="0" noProof="0" dirty="0">
                <a:ln>
                  <a:noFill/>
                </a:ln>
                <a:solidFill>
                  <a:srgbClr val="C3E8EA">
                    <a:lumMod val="50000"/>
                  </a:srgbClr>
                </a:solidFill>
                <a:effectLst/>
                <a:uLnTx/>
                <a:uFillTx/>
                <a:latin typeface="Franklin Gothic Book" panose="020B0503020102020204"/>
                <a:ea typeface="+mn-ea"/>
                <a:cs typeface="+mn-cs"/>
              </a:rPr>
              <a:t>locking</a:t>
            </a: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 file cabinet.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Have </a:t>
            </a:r>
            <a:r>
              <a:rPr kumimoji="0" lang="en-US" sz="3200" b="0" i="0" u="none" strike="noStrike" kern="1200" cap="none" spc="0" normalizeH="0" baseline="0" noProof="0" dirty="0">
                <a:ln>
                  <a:noFill/>
                </a:ln>
                <a:solidFill>
                  <a:srgbClr val="C3E8EA">
                    <a:lumMod val="50000"/>
                  </a:srgbClr>
                </a:solidFill>
                <a:effectLst/>
                <a:uLnTx/>
                <a:uFillTx/>
                <a:latin typeface="Franklin Gothic Book" panose="020B0503020102020204"/>
                <a:ea typeface="+mn-ea"/>
                <a:cs typeface="+mn-cs"/>
              </a:rPr>
              <a:t>1-2 designated </a:t>
            </a:r>
            <a:r>
              <a:rPr kumimoji="0" lang="en-US" sz="3200" b="0" i="0" u="none" strike="noStrike" kern="1200" cap="none" spc="0" normalizeH="0" baseline="0" noProof="0" dirty="0">
                <a:ln>
                  <a:noFill/>
                </a:ln>
                <a:solidFill>
                  <a:srgbClr val="173456"/>
                </a:solidFill>
                <a:effectLst/>
                <a:uLnTx/>
                <a:uFillTx/>
                <a:latin typeface="Franklin Gothic Book" panose="020B0503020102020204"/>
                <a:ea typeface="+mn-ea"/>
                <a:cs typeface="+mn-cs"/>
              </a:rPr>
              <a:t>persons that can access employee personnel files.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9B13FB5B-A0FF-43A9-8C47-4CCAA8CA2DBE}"/>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34428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188498-28FE-494B-8180-F1B4CEEA5DE9}"/>
              </a:ex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a:extLst>
              <a:ext uri="{FF2B5EF4-FFF2-40B4-BE49-F238E27FC236}">
                <a16:creationId xmlns:a16="http://schemas.microsoft.com/office/drawing/2014/main" id="{EABD9ABF-7757-40FD-98A1-010C89D8D31C}"/>
              </a:ext>
            </a:extLst>
          </p:cNvPr>
          <p:cNvSpPr>
            <a:spLocks noGrp="1"/>
          </p:cNvSpPr>
          <p:nvPr>
            <p:ph type="body" sz="quarter" idx="10"/>
          </p:nvPr>
        </p:nvSpPr>
        <p:spPr/>
        <p:txBody>
          <a:bodyPr/>
          <a:lstStyle/>
          <a:p>
            <a:r>
              <a:rPr lang="en-US" dirty="0"/>
              <a:t>Employee Files– Personnel Files</a:t>
            </a:r>
          </a:p>
        </p:txBody>
      </p:sp>
      <p:sp>
        <p:nvSpPr>
          <p:cNvPr id="6" name="TextBox 5">
            <a:extLst>
              <a:ext uri="{FF2B5EF4-FFF2-40B4-BE49-F238E27FC236}">
                <a16:creationId xmlns:a16="http://schemas.microsoft.com/office/drawing/2014/main" id="{A53B2F30-8FDA-4195-9C4A-59DA4AB4F3DF}"/>
              </a:ext>
            </a:extLst>
          </p:cNvPr>
          <p:cNvSpPr txBox="1"/>
          <p:nvPr/>
        </p:nvSpPr>
        <p:spPr>
          <a:xfrm>
            <a:off x="406400" y="1256467"/>
            <a:ext cx="11379200"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The Employee Personnel File should contain the following information: </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Application/Resume</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All documents pertaining to hiring information such as background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     checks, reference checks, work history information, etc. </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W-4 form</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Promotion/transfer records</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Performance evaluations</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Disciplinary records</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Personal commendations</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Vacation/PTO days</a:t>
            </a:r>
          </a:p>
          <a:p>
            <a:pPr marL="27432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Pay records</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1176E84D-7235-4F7B-89FD-456F5BE3EB95}"/>
              </a:ext>
            </a:extLst>
          </p:cNvPr>
          <p:cNvSpPr txBox="1"/>
          <p:nvPr/>
        </p:nvSpPr>
        <p:spPr>
          <a:xfrm>
            <a:off x="0" y="6674445"/>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09827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C8C2C1-ED94-44A8-8E44-9DDA282DB498}"/>
              </a:ex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a:extLst>
              <a:ext uri="{FF2B5EF4-FFF2-40B4-BE49-F238E27FC236}">
                <a16:creationId xmlns:a16="http://schemas.microsoft.com/office/drawing/2014/main" id="{EABD9ABF-7757-40FD-98A1-010C89D8D31C}"/>
              </a:ext>
            </a:extLst>
          </p:cNvPr>
          <p:cNvSpPr>
            <a:spLocks noGrp="1"/>
          </p:cNvSpPr>
          <p:nvPr>
            <p:ph type="body" sz="quarter" idx="10"/>
          </p:nvPr>
        </p:nvSpPr>
        <p:spPr/>
        <p:txBody>
          <a:bodyPr/>
          <a:lstStyle/>
          <a:p>
            <a:r>
              <a:rPr lang="en-US" dirty="0"/>
              <a:t>Employee Files– Personnel Files</a:t>
            </a:r>
          </a:p>
        </p:txBody>
      </p:sp>
      <p:sp>
        <p:nvSpPr>
          <p:cNvPr id="6" name="TextBox 5">
            <a:extLst>
              <a:ext uri="{FF2B5EF4-FFF2-40B4-BE49-F238E27FC236}">
                <a16:creationId xmlns:a16="http://schemas.microsoft.com/office/drawing/2014/main" id="{A53B2F30-8FDA-4195-9C4A-59DA4AB4F3DF}"/>
              </a:ext>
            </a:extLst>
          </p:cNvPr>
          <p:cNvSpPr txBox="1"/>
          <p:nvPr/>
        </p:nvSpPr>
        <p:spPr>
          <a:xfrm>
            <a:off x="406400" y="1330594"/>
            <a:ext cx="1137920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When an employee is terminated the following records should be added to their Personnel File: </a:t>
            </a:r>
          </a:p>
          <a:p>
            <a:pPr marL="342900" marR="0" lvl="0"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Exit interview form</a:t>
            </a:r>
          </a:p>
          <a:p>
            <a:pPr marL="342900" marR="0" lvl="0"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Copy of the State Separation Notice</a:t>
            </a:r>
          </a:p>
          <a:p>
            <a:pPr marL="342900" marR="0" lvl="0"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Layoff information – selection process</a:t>
            </a:r>
          </a:p>
          <a:p>
            <a:pPr marL="342900" marR="0" lvl="0"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Firing for cause information</a:t>
            </a:r>
          </a:p>
          <a:p>
            <a:pPr marL="342900" marR="0" lvl="0" indent="-342900" algn="l" defTabSz="914400" rtl="0" eaLnBrk="1" fontAlgn="auto" latinLnBrk="0" hangingPunct="1">
              <a:lnSpc>
                <a:spcPct val="100000"/>
              </a:lnSpc>
              <a:spcBef>
                <a:spcPts val="1800"/>
              </a:spcBef>
              <a:spcAft>
                <a:spcPts val="0"/>
              </a:spcAft>
              <a:buClrTx/>
              <a:buSzTx/>
              <a:buFont typeface="Symbol" panose="05050102010706020507" pitchFamily="18" charset="2"/>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Resignation letter</a:t>
            </a:r>
          </a:p>
        </p:txBody>
      </p:sp>
      <p:sp>
        <p:nvSpPr>
          <p:cNvPr id="5" name="TextBox 4">
            <a:extLst>
              <a:ext uri="{FF2B5EF4-FFF2-40B4-BE49-F238E27FC236}">
                <a16:creationId xmlns:a16="http://schemas.microsoft.com/office/drawing/2014/main" id="{B7C71718-E75A-49CA-8E84-8C9506F6DDEF}"/>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72962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3F5FA8-9D9F-42D2-86FB-03B0755B43B4}"/>
              </a:ext>
              <a:ext uri="{C183D7F6-B498-43B3-948B-1728B52AA6E4}">
                <adec:decorative xmlns:adec="http://schemas.microsoft.com/office/drawing/2017/decorative" val="1"/>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a:extLst>
              <a:ext uri="{FF2B5EF4-FFF2-40B4-BE49-F238E27FC236}">
                <a16:creationId xmlns:a16="http://schemas.microsoft.com/office/drawing/2014/main" id="{EABD9ABF-7757-40FD-98A1-010C89D8D31C}"/>
              </a:ext>
            </a:extLst>
          </p:cNvPr>
          <p:cNvSpPr>
            <a:spLocks noGrp="1"/>
          </p:cNvSpPr>
          <p:nvPr>
            <p:ph type="body" sz="quarter" idx="10"/>
          </p:nvPr>
        </p:nvSpPr>
        <p:spPr/>
        <p:txBody>
          <a:bodyPr/>
          <a:lstStyle/>
          <a:p>
            <a:r>
              <a:rPr lang="en-US" dirty="0"/>
              <a:t>Employee Files– Benefit Files</a:t>
            </a:r>
          </a:p>
        </p:txBody>
      </p:sp>
      <p:sp>
        <p:nvSpPr>
          <p:cNvPr id="6" name="TextBox 5">
            <a:extLst>
              <a:ext uri="{FF2B5EF4-FFF2-40B4-BE49-F238E27FC236}">
                <a16:creationId xmlns:a16="http://schemas.microsoft.com/office/drawing/2014/main" id="{A53B2F30-8FDA-4195-9C4A-59DA4AB4F3DF}"/>
              </a:ext>
            </a:extLst>
          </p:cNvPr>
          <p:cNvSpPr txBox="1"/>
          <p:nvPr/>
        </p:nvSpPr>
        <p:spPr>
          <a:xfrm>
            <a:off x="406400" y="1330594"/>
            <a:ext cx="11379200" cy="51552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The Employee Benefit File should contain the following information: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All medical information including doctors’ statements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Benefit enrollment forms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401(k) enrollment forms and documentation</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Change forms and/or waiver forms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Workers’ compensation information including injury reports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Beneficiary designations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Drug test results</a:t>
            </a:r>
            <a:endParaRPr kumimoji="0" lang="en-US" sz="40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B305808-0A00-44CF-8E98-FF27FD6432BF}"/>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34481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9711FA-5BEA-4997-8A2E-456B876662DD}"/>
              </a:ext>
              <a:ext uri="{C183D7F6-B498-43B3-948B-1728B52AA6E4}">
                <adec:decorative xmlns:adec="http://schemas.microsoft.com/office/drawing/2017/decorative"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a:extLst>
              <a:ext uri="{FF2B5EF4-FFF2-40B4-BE49-F238E27FC236}">
                <a16:creationId xmlns:a16="http://schemas.microsoft.com/office/drawing/2014/main" id="{EABD9ABF-7757-40FD-98A1-010C89D8D31C}"/>
              </a:ext>
            </a:extLst>
          </p:cNvPr>
          <p:cNvSpPr>
            <a:spLocks noGrp="1"/>
          </p:cNvSpPr>
          <p:nvPr>
            <p:ph type="body" sz="quarter" idx="10"/>
          </p:nvPr>
        </p:nvSpPr>
        <p:spPr/>
        <p:txBody>
          <a:bodyPr/>
          <a:lstStyle/>
          <a:p>
            <a:r>
              <a:rPr lang="en-US" dirty="0"/>
              <a:t>Employee Files– Benefit Files</a:t>
            </a:r>
          </a:p>
        </p:txBody>
      </p:sp>
      <p:sp>
        <p:nvSpPr>
          <p:cNvPr id="6" name="TextBox 5">
            <a:extLst>
              <a:ext uri="{FF2B5EF4-FFF2-40B4-BE49-F238E27FC236}">
                <a16:creationId xmlns:a16="http://schemas.microsoft.com/office/drawing/2014/main" id="{A53B2F30-8FDA-4195-9C4A-59DA4AB4F3DF}"/>
              </a:ext>
            </a:extLst>
          </p:cNvPr>
          <p:cNvSpPr txBox="1"/>
          <p:nvPr/>
        </p:nvSpPr>
        <p:spPr>
          <a:xfrm>
            <a:off x="406400" y="1509888"/>
            <a:ext cx="10379788" cy="441659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Benefits information is to be kept in strict confidence and access should be extremely limited to those individuals who have a recognized need for such information.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Even inadvertent or accidental disclosure of information can result in legal liability for employers.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Written consent from employees should be required for medical information disclosures. </a:t>
            </a: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0" lang="en-US" sz="40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E7A516-0029-4996-A4DF-7167F7CC8278}"/>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81424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556CA-7709-4813-BB09-EED8FF91337C}"/>
              </a:ext>
              <a:ext uri="{C183D7F6-B498-43B3-948B-1728B52AA6E4}">
                <adec:decorative xmlns:adec="http://schemas.microsoft.com/office/drawing/2017/decorative" val="1"/>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a:extLst>
              <a:ext uri="{FF2B5EF4-FFF2-40B4-BE49-F238E27FC236}">
                <a16:creationId xmlns:a16="http://schemas.microsoft.com/office/drawing/2014/main" id="{6F14AD4B-BE5D-46F6-B4FF-609E02E78195}"/>
              </a:ext>
            </a:extLst>
          </p:cNvPr>
          <p:cNvSpPr>
            <a:spLocks noGrp="1"/>
          </p:cNvSpPr>
          <p:nvPr>
            <p:ph type="body" sz="quarter" idx="10"/>
          </p:nvPr>
        </p:nvSpPr>
        <p:spPr/>
        <p:txBody>
          <a:bodyPr/>
          <a:lstStyle/>
          <a:p>
            <a:r>
              <a:rPr lang="en-US" dirty="0"/>
              <a:t>File Retention </a:t>
            </a:r>
          </a:p>
        </p:txBody>
      </p:sp>
      <p:sp>
        <p:nvSpPr>
          <p:cNvPr id="4" name="Text Placeholder 3">
            <a:extLst>
              <a:ext uri="{FF2B5EF4-FFF2-40B4-BE49-F238E27FC236}">
                <a16:creationId xmlns:a16="http://schemas.microsoft.com/office/drawing/2014/main" id="{CC188EB1-5A71-45C4-876A-AC696A10307C}"/>
              </a:ext>
            </a:extLst>
          </p:cNvPr>
          <p:cNvSpPr>
            <a:spLocks noGrp="1"/>
          </p:cNvSpPr>
          <p:nvPr>
            <p:ph type="body" sz="quarter" idx="12"/>
          </p:nvPr>
        </p:nvSpPr>
        <p:spPr>
          <a:xfrm>
            <a:off x="406399" y="1489075"/>
            <a:ext cx="10279529" cy="4572000"/>
          </a:xfrm>
        </p:spPr>
        <p:txBody>
          <a:bodyPr/>
          <a:lstStyle/>
          <a:p>
            <a:pPr>
              <a:spcBef>
                <a:spcPts val="1800"/>
              </a:spcBef>
            </a:pPr>
            <a:r>
              <a:rPr lang="en-US" sz="2800" dirty="0"/>
              <a:t>Recommended to keep employee personnel and benefit files 7 years after termination. </a:t>
            </a:r>
          </a:p>
          <a:p>
            <a:pPr>
              <a:spcBef>
                <a:spcPts val="1800"/>
              </a:spcBef>
            </a:pPr>
            <a:r>
              <a:rPr lang="en-US" sz="2800" dirty="0"/>
              <a:t>Recommended to keep I-9 Forms 1 year after termination or 3 years after date of hire, whichever is later. </a:t>
            </a:r>
          </a:p>
          <a:p>
            <a:pPr>
              <a:spcBef>
                <a:spcPts val="1800"/>
              </a:spcBef>
            </a:pPr>
            <a:r>
              <a:rPr lang="en-US" sz="2800" dirty="0"/>
              <a:t>Recommended to keep time sheets 3 years. </a:t>
            </a:r>
          </a:p>
          <a:p>
            <a:endParaRPr lang="en-US" dirty="0"/>
          </a:p>
        </p:txBody>
      </p:sp>
      <p:sp>
        <p:nvSpPr>
          <p:cNvPr id="7" name="TextBox 6">
            <a:extLst>
              <a:ext uri="{FF2B5EF4-FFF2-40B4-BE49-F238E27FC236}">
                <a16:creationId xmlns:a16="http://schemas.microsoft.com/office/drawing/2014/main" id="{65B10060-F8F5-4965-9294-00C7F8DF8A90}"/>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2475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1BA020-1749-4239-BD48-2DB2ED6B17F9}"/>
              </a:ext>
              <a:ext uri="{C183D7F6-B498-43B3-948B-1728B52AA6E4}">
                <adec:decorative xmlns:adec="http://schemas.microsoft.com/office/drawing/2017/decorative"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p:cNvSpPr>
            <a:spLocks noGrp="1"/>
          </p:cNvSpPr>
          <p:nvPr>
            <p:ph type="body" sz="quarter" idx="10"/>
          </p:nvPr>
        </p:nvSpPr>
        <p:spPr/>
        <p:txBody>
          <a:bodyPr/>
          <a:lstStyle/>
          <a:p>
            <a:r>
              <a:rPr lang="en-US" dirty="0"/>
              <a:t>Best Practices – Self Audits</a:t>
            </a:r>
          </a:p>
        </p:txBody>
      </p:sp>
      <p:sp>
        <p:nvSpPr>
          <p:cNvPr id="5" name="TextBox 4"/>
          <p:cNvSpPr txBox="1"/>
          <p:nvPr/>
        </p:nvSpPr>
        <p:spPr>
          <a:xfrm>
            <a:off x="445106" y="1408177"/>
            <a:ext cx="10566400" cy="39395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GCFA recommends a complete review of employee files to ensure compliance with the separation of personnel and benefits information.</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For example, if you receive a Notice of Inspection from ICE, you only have 3 days to gather all of your I-9’s.  </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Calibri" panose="020F0502020204030204" pitchFamily="34" charset="0"/>
              </a:rPr>
              <a:t>A self-audit is a good way to maintain compliance and ensure that any mistakes are caught before you get fined.</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9F2CD577-B25E-489D-A8CA-FD1B88D2E645}"/>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02657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6586EB-0513-4F9A-AB92-71DD2BA64510}"/>
              </a:ext>
              <a:ext uri="{C183D7F6-B498-43B3-948B-1728B52AA6E4}">
                <adec:decorative xmlns:adec="http://schemas.microsoft.com/office/drawing/2017/decorative"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1193801"/>
            <a:ext cx="12192000" cy="56642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2" name="Text Placeholder 1"/>
          <p:cNvSpPr>
            <a:spLocks noGrp="1"/>
          </p:cNvSpPr>
          <p:nvPr>
            <p:ph type="body" sz="quarter" idx="10"/>
          </p:nvPr>
        </p:nvSpPr>
        <p:spPr/>
        <p:txBody>
          <a:bodyPr/>
          <a:lstStyle/>
          <a:p>
            <a:r>
              <a:rPr lang="en-US" dirty="0"/>
              <a:t>Best Practices – Self Audits</a:t>
            </a:r>
          </a:p>
        </p:txBody>
      </p:sp>
      <p:sp>
        <p:nvSpPr>
          <p:cNvPr id="5" name="TextBox 4"/>
          <p:cNvSpPr txBox="1"/>
          <p:nvPr/>
        </p:nvSpPr>
        <p:spPr>
          <a:xfrm>
            <a:off x="445106" y="1408177"/>
            <a:ext cx="10566400" cy="42011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mn-cs"/>
              </a:rPr>
              <a:t>To conduct a self audit:</a:t>
            </a:r>
          </a:p>
          <a:p>
            <a:pPr marL="514350" marR="0" lvl="0" indent="-514350" algn="l" defTabSz="914400" rtl="0" eaLnBrk="1" fontAlgn="auto" latinLnBrk="0" hangingPunct="1">
              <a:lnSpc>
                <a:spcPct val="100000"/>
              </a:lnSpc>
              <a:spcBef>
                <a:spcPts val="1800"/>
              </a:spcBef>
              <a:spcAft>
                <a:spcPts val="0"/>
              </a:spcAft>
              <a:buClrTx/>
              <a:buSzTx/>
              <a:buFontTx/>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Gather all forms.</a:t>
            </a:r>
          </a:p>
          <a:p>
            <a:pPr marL="514350" marR="0" lvl="0" indent="-514350" algn="l" defTabSz="914400" rtl="0" eaLnBrk="1" fontAlgn="auto" latinLnBrk="0" hangingPunct="1">
              <a:lnSpc>
                <a:spcPct val="100000"/>
              </a:lnSpc>
              <a:spcBef>
                <a:spcPts val="1800"/>
              </a:spcBef>
              <a:spcAft>
                <a:spcPts val="0"/>
              </a:spcAft>
              <a:buClrTx/>
              <a:buSzTx/>
              <a:buFontTx/>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Get rid of old forms.</a:t>
            </a:r>
          </a:p>
          <a:p>
            <a:pPr marL="514350" marR="0" lvl="0" indent="-514350" algn="l" defTabSz="914400" rtl="0" eaLnBrk="1" fontAlgn="auto" latinLnBrk="0" hangingPunct="1">
              <a:lnSpc>
                <a:spcPct val="100000"/>
              </a:lnSpc>
              <a:spcBef>
                <a:spcPts val="1800"/>
              </a:spcBef>
              <a:spcAft>
                <a:spcPts val="0"/>
              </a:spcAft>
              <a:buClrTx/>
              <a:buSzTx/>
              <a:buFontTx/>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Identify missing forms.</a:t>
            </a:r>
          </a:p>
          <a:p>
            <a:pPr marL="514350" marR="0" lvl="0" indent="-514350" algn="l" defTabSz="914400" rtl="0" eaLnBrk="1" fontAlgn="auto" latinLnBrk="0" hangingPunct="1">
              <a:lnSpc>
                <a:spcPct val="100000"/>
              </a:lnSpc>
              <a:spcBef>
                <a:spcPts val="1800"/>
              </a:spcBef>
              <a:spcAft>
                <a:spcPts val="0"/>
              </a:spcAft>
              <a:buClrTx/>
              <a:buSzTx/>
              <a:buFontTx/>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Find and correct mistakes.</a:t>
            </a:r>
          </a:p>
          <a:p>
            <a:pPr marL="514350" marR="0" lvl="0" indent="-514350" algn="l" defTabSz="914400" rtl="0" eaLnBrk="1" fontAlgn="auto" latinLnBrk="0" hangingPunct="1">
              <a:lnSpc>
                <a:spcPct val="100000"/>
              </a:lnSpc>
              <a:spcBef>
                <a:spcPts val="1800"/>
              </a:spcBef>
              <a:spcAft>
                <a:spcPts val="0"/>
              </a:spcAft>
              <a:buClrTx/>
              <a:buSzTx/>
              <a:buFontTx/>
              <a:buAutoNum type="arabicPeriod"/>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Make notes of any changes and who made the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E68D826B-28B5-4FEB-B329-BFD03BB0EE7E}"/>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0739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C8D7B7-29E7-8F4A-A5DE-6FD6C7E3E8A7}"/>
              </a:ext>
            </a:extLst>
          </p:cNvPr>
          <p:cNvSpPr>
            <a:spLocks noGrp="1"/>
          </p:cNvSpPr>
          <p:nvPr>
            <p:ph type="body" sz="quarter" idx="10"/>
          </p:nvPr>
        </p:nvSpPr>
        <p:spPr>
          <a:xfrm>
            <a:off x="6480313" y="1733274"/>
            <a:ext cx="5080000" cy="3391452"/>
          </a:xfrm>
        </p:spPr>
        <p:txBody>
          <a:bodyPr/>
          <a:lstStyle/>
          <a:p>
            <a:r>
              <a:rPr lang="en-US" sz="6000" dirty="0"/>
              <a:t>Form I-9 and E-Verify</a:t>
            </a:r>
          </a:p>
        </p:txBody>
      </p:sp>
    </p:spTree>
    <p:custDataLst>
      <p:tags r:id="rId1"/>
    </p:custDataLst>
    <p:extLst>
      <p:ext uri="{BB962C8B-B14F-4D97-AF65-F5344CB8AC3E}">
        <p14:creationId xmlns:p14="http://schemas.microsoft.com/office/powerpoint/2010/main" val="391450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F0994B23-A19D-4E34-A909-651AC755E326}"/>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p:txBody>
          <a:bodyPr/>
          <a:lstStyle/>
          <a:p>
            <a:r>
              <a:rPr lang="en-US" dirty="0"/>
              <a:t>Job Descriptions</a:t>
            </a:r>
          </a:p>
        </p:txBody>
      </p:sp>
      <p:sp>
        <p:nvSpPr>
          <p:cNvPr id="5" name="TextBox 4"/>
          <p:cNvSpPr txBox="1"/>
          <p:nvPr/>
        </p:nvSpPr>
        <p:spPr>
          <a:xfrm>
            <a:off x="406400" y="1396562"/>
            <a:ext cx="10668000"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Times New Roman" panose="02020603050405020304" pitchFamily="18" charset="0"/>
              </a:rPr>
              <a:t>A written description for every position within the organization: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Provides a framework for job evaluation and salary comparison.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Forms the basis of classification and assignment within an organization’s pay structure.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Allows for promotional opportunity and career development within an organization.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Provides documentation from which an employee’s performance can measured.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Provides a foundation for consistency in communication and accountability for both employees and their managers. </a:t>
            </a:r>
          </a:p>
        </p:txBody>
      </p:sp>
      <p:sp>
        <p:nvSpPr>
          <p:cNvPr id="7" name="TextBox 6">
            <a:extLst>
              <a:ext uri="{FF2B5EF4-FFF2-40B4-BE49-F238E27FC236}">
                <a16:creationId xmlns:a16="http://schemas.microsoft.com/office/drawing/2014/main" id="{671074C1-6902-45E4-93C6-430CBB480C75}"/>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071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a:t>
            </a:r>
          </a:p>
        </p:txBody>
      </p:sp>
      <p:sp>
        <p:nvSpPr>
          <p:cNvPr id="5" name="TextBox 4"/>
          <p:cNvSpPr txBox="1"/>
          <p:nvPr/>
        </p:nvSpPr>
        <p:spPr>
          <a:xfrm>
            <a:off x="406400" y="1498601"/>
            <a:ext cx="10566400" cy="403187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Determines an individual’s authorization to work in the United States.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Cannot be completed until after an offer of employment has been accepted.</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Form I-9 has two sections.  </a:t>
            </a:r>
          </a:p>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Section 1 must be completed by the employee.</a:t>
            </a:r>
          </a:p>
          <a:p>
            <a:pPr marL="914400" marR="0" lvl="1"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Section 2 must be completed by the employer.</a:t>
            </a:r>
          </a:p>
        </p:txBody>
      </p:sp>
      <p:sp>
        <p:nvSpPr>
          <p:cNvPr id="7" name="TextBox 6">
            <a:extLst>
              <a:ext uri="{FF2B5EF4-FFF2-40B4-BE49-F238E27FC236}">
                <a16:creationId xmlns:a16="http://schemas.microsoft.com/office/drawing/2014/main" id="{1A8B64AC-F3E3-49E0-8996-A40784EAE6CB}"/>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40504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a:t>
            </a:r>
          </a:p>
        </p:txBody>
      </p:sp>
      <p:sp>
        <p:nvSpPr>
          <p:cNvPr id="5" name="TextBox 4"/>
          <p:cNvSpPr txBox="1"/>
          <p:nvPr/>
        </p:nvSpPr>
        <p:spPr>
          <a:xfrm>
            <a:off x="406400" y="1605424"/>
            <a:ext cx="10566400" cy="364715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Penalties for incomplete or missing forms.</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Range from $110 to $1,100 per violation or form.</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Could be issued for failure to produce a Form I-9.</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Forms must be retained for terminated employees.</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1 year from date of termination or 3 years from date of hire, </a:t>
            </a:r>
            <a:r>
              <a:rPr kumimoji="0" lang="en-US" sz="2800" b="0" i="1" u="sng" strike="noStrike" kern="1200" cap="none" spc="0" normalizeH="0" baseline="0" noProof="0" dirty="0">
                <a:ln>
                  <a:noFill/>
                </a:ln>
                <a:solidFill>
                  <a:srgbClr val="173456"/>
                </a:solidFill>
                <a:effectLst/>
                <a:uLnTx/>
                <a:uFillTx/>
                <a:latin typeface="Franklin Gothic Book" panose="020B0503020102020204"/>
                <a:ea typeface="+mn-ea"/>
                <a:cs typeface="+mn-cs"/>
              </a:rPr>
              <a:t>whichever is later</a:t>
            </a:r>
            <a:r>
              <a:rPr kumimoji="0" lang="en-US" sz="2800" b="0" i="1" u="none" strike="noStrike" kern="1200" cap="none" spc="0" normalizeH="0" baseline="0" noProof="0" dirty="0">
                <a:ln>
                  <a:noFill/>
                </a:ln>
                <a:solidFill>
                  <a:srgbClr val="173456"/>
                </a:solidFill>
                <a:effectLst/>
                <a:uLnTx/>
                <a:uFillTx/>
                <a:latin typeface="Franklin Gothic Book" panose="020B0503020102020204"/>
                <a:ea typeface="+mn-ea"/>
                <a:cs typeface="+mn-cs"/>
              </a:rPr>
              <a:t>.</a:t>
            </a:r>
          </a:p>
          <a:p>
            <a:pPr marL="152385" marR="0" lvl="0" indent="0" algn="l" defTabSz="914400" rtl="0" eaLnBrk="1" fontAlgn="auto" latinLnBrk="0" hangingPunct="1">
              <a:lnSpc>
                <a:spcPct val="100000"/>
              </a:lnSpc>
              <a:spcBef>
                <a:spcPts val="600"/>
              </a:spcBef>
              <a:spcAft>
                <a:spcPts val="0"/>
              </a:spcAft>
              <a:buClrTx/>
              <a:buSzTx/>
              <a:buFontTx/>
              <a:buNone/>
              <a:tabLst/>
              <a:defRPr/>
            </a:pPr>
            <a:endParaRPr kumimoji="0" lang="en-US" sz="2800" b="0" i="1"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1F844416-1FCF-4C8C-AC8E-26931DA85770}"/>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4608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 – Section 1</a:t>
            </a:r>
          </a:p>
        </p:txBody>
      </p:sp>
      <p:pic>
        <p:nvPicPr>
          <p:cNvPr id="5" name="Picture 4">
            <a:extLst>
              <a:ext uri="{FF2B5EF4-FFF2-40B4-BE49-F238E27FC236}">
                <a16:creationId xmlns:a16="http://schemas.microsoft.com/office/drawing/2014/main" id="{41C09173-3534-4372-A8F1-D4A6FC8BB635}"/>
              </a:ext>
            </a:extLst>
          </p:cNvPr>
          <p:cNvPicPr>
            <a:picLocks noChangeAspect="1"/>
          </p:cNvPicPr>
          <p:nvPr/>
        </p:nvPicPr>
        <p:blipFill rotWithShape="1">
          <a:blip r:embed="rId4"/>
          <a:srcRect b="21245"/>
          <a:stretch/>
        </p:blipFill>
        <p:spPr>
          <a:xfrm>
            <a:off x="406400" y="1337734"/>
            <a:ext cx="10374098" cy="5384800"/>
          </a:xfrm>
          <a:prstGeom prst="rect">
            <a:avLst/>
          </a:prstGeom>
        </p:spPr>
      </p:pic>
      <p:sp>
        <p:nvSpPr>
          <p:cNvPr id="3" name="Oval 2">
            <a:extLst>
              <a:ext uri="{FF2B5EF4-FFF2-40B4-BE49-F238E27FC236}">
                <a16:creationId xmlns:a16="http://schemas.microsoft.com/office/drawing/2014/main" id="{516572E7-A711-4FC7-A5AE-E613601881B3}"/>
              </a:ext>
            </a:extLst>
          </p:cNvPr>
          <p:cNvSpPr/>
          <p:nvPr/>
        </p:nvSpPr>
        <p:spPr bwMode="auto">
          <a:xfrm>
            <a:off x="9018494" y="2312894"/>
            <a:ext cx="1506071" cy="259977"/>
          </a:xfrm>
          <a:prstGeom prst="ellipse">
            <a:avLst/>
          </a:prstGeom>
          <a:noFill/>
          <a:ln w="38100">
            <a:solidFill>
              <a:srgbClr val="FF0000"/>
            </a:solid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482B82A1-8C29-42E2-99C2-2C9D13A408D7}"/>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27858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 – Section 1</a:t>
            </a:r>
          </a:p>
        </p:txBody>
      </p:sp>
      <p:pic>
        <p:nvPicPr>
          <p:cNvPr id="4" name="Picture 3">
            <a:extLst>
              <a:ext uri="{FF2B5EF4-FFF2-40B4-BE49-F238E27FC236}">
                <a16:creationId xmlns:a16="http://schemas.microsoft.com/office/drawing/2014/main" id="{3ADEE079-7341-4DD4-992F-E88DC0A217F5}"/>
              </a:ext>
            </a:extLst>
          </p:cNvPr>
          <p:cNvPicPr>
            <a:picLocks noChangeAspect="1"/>
          </p:cNvPicPr>
          <p:nvPr/>
        </p:nvPicPr>
        <p:blipFill>
          <a:blip r:embed="rId4"/>
          <a:stretch>
            <a:fillRect/>
          </a:stretch>
        </p:blipFill>
        <p:spPr>
          <a:xfrm>
            <a:off x="406400" y="1525587"/>
            <a:ext cx="10347645" cy="4498976"/>
          </a:xfrm>
          <a:prstGeom prst="rect">
            <a:avLst/>
          </a:prstGeom>
        </p:spPr>
      </p:pic>
      <p:sp>
        <p:nvSpPr>
          <p:cNvPr id="5" name="TextBox 4">
            <a:extLst>
              <a:ext uri="{FF2B5EF4-FFF2-40B4-BE49-F238E27FC236}">
                <a16:creationId xmlns:a16="http://schemas.microsoft.com/office/drawing/2014/main" id="{7DB07E30-4A05-4AE4-8E3E-465CCEE3EE19}"/>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5294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 – Section 1</a:t>
            </a:r>
          </a:p>
        </p:txBody>
      </p:sp>
      <p:pic>
        <p:nvPicPr>
          <p:cNvPr id="5" name="Picture 4">
            <a:extLst>
              <a:ext uri="{FF2B5EF4-FFF2-40B4-BE49-F238E27FC236}">
                <a16:creationId xmlns:a16="http://schemas.microsoft.com/office/drawing/2014/main" id="{A1B1AC3C-CD63-43C6-9FC6-891D8DBABDCD}"/>
              </a:ext>
            </a:extLst>
          </p:cNvPr>
          <p:cNvPicPr>
            <a:picLocks noChangeAspect="1"/>
          </p:cNvPicPr>
          <p:nvPr/>
        </p:nvPicPr>
        <p:blipFill>
          <a:blip r:embed="rId4"/>
          <a:stretch>
            <a:fillRect/>
          </a:stretch>
        </p:blipFill>
        <p:spPr>
          <a:xfrm>
            <a:off x="406400" y="1611814"/>
            <a:ext cx="11159479" cy="3634371"/>
          </a:xfrm>
          <a:prstGeom prst="rect">
            <a:avLst/>
          </a:prstGeom>
        </p:spPr>
      </p:pic>
      <p:sp>
        <p:nvSpPr>
          <p:cNvPr id="3" name="Star: 5 Points 2">
            <a:extLst>
              <a:ext uri="{FF2B5EF4-FFF2-40B4-BE49-F238E27FC236}">
                <a16:creationId xmlns:a16="http://schemas.microsoft.com/office/drawing/2014/main" id="{0ECCFB4D-B1A3-463A-BB96-0E561ED71A7A}"/>
              </a:ext>
            </a:extLst>
          </p:cNvPr>
          <p:cNvSpPr/>
          <p:nvPr/>
        </p:nvSpPr>
        <p:spPr bwMode="auto">
          <a:xfrm>
            <a:off x="55282" y="1972234"/>
            <a:ext cx="403412" cy="385483"/>
          </a:xfrm>
          <a:prstGeom prst="star5">
            <a:avLst/>
          </a:prstGeom>
          <a:solidFill>
            <a:srgbClr val="FFFF00"/>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470119F5-1AC6-4D5D-AA9B-D5ED8E8802F1}"/>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27300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 – Section 2</a:t>
            </a:r>
          </a:p>
        </p:txBody>
      </p:sp>
      <p:pic>
        <p:nvPicPr>
          <p:cNvPr id="8" name="Picture 7">
            <a:extLst>
              <a:ext uri="{FF2B5EF4-FFF2-40B4-BE49-F238E27FC236}">
                <a16:creationId xmlns:a16="http://schemas.microsoft.com/office/drawing/2014/main" id="{51E32472-C0DB-4F54-890A-B32B6680D208}"/>
              </a:ext>
            </a:extLst>
          </p:cNvPr>
          <p:cNvPicPr>
            <a:picLocks noChangeAspect="1"/>
          </p:cNvPicPr>
          <p:nvPr/>
        </p:nvPicPr>
        <p:blipFill rotWithShape="1">
          <a:blip r:embed="rId4"/>
          <a:srcRect t="14765"/>
          <a:stretch/>
        </p:blipFill>
        <p:spPr>
          <a:xfrm>
            <a:off x="2019700" y="1252722"/>
            <a:ext cx="8152600" cy="5469812"/>
          </a:xfrm>
          <a:prstGeom prst="rect">
            <a:avLst/>
          </a:prstGeom>
        </p:spPr>
      </p:pic>
      <p:sp>
        <p:nvSpPr>
          <p:cNvPr id="5" name="Star: 5 Points 4">
            <a:extLst>
              <a:ext uri="{FF2B5EF4-FFF2-40B4-BE49-F238E27FC236}">
                <a16:creationId xmlns:a16="http://schemas.microsoft.com/office/drawing/2014/main" id="{E3014946-F428-4310-955D-EF2CC6EDC3F0}"/>
              </a:ext>
            </a:extLst>
          </p:cNvPr>
          <p:cNvSpPr/>
          <p:nvPr/>
        </p:nvSpPr>
        <p:spPr bwMode="auto">
          <a:xfrm>
            <a:off x="1616288" y="1416422"/>
            <a:ext cx="403412" cy="385483"/>
          </a:xfrm>
          <a:prstGeom prst="star5">
            <a:avLst/>
          </a:prstGeom>
          <a:solidFill>
            <a:srgbClr val="FFFF00"/>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FC158BFB-F568-4263-BA48-3C348D34FF4C}"/>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87466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 – Section 2 Documents</a:t>
            </a:r>
          </a:p>
        </p:txBody>
      </p:sp>
      <p:sp>
        <p:nvSpPr>
          <p:cNvPr id="7" name="TextBox 6">
            <a:extLst>
              <a:ext uri="{FF2B5EF4-FFF2-40B4-BE49-F238E27FC236}">
                <a16:creationId xmlns:a16="http://schemas.microsoft.com/office/drawing/2014/main" id="{45C88EC3-6041-4A71-8E1B-80CEA4CEF0D2}"/>
              </a:ext>
            </a:extLst>
          </p:cNvPr>
          <p:cNvSpPr txBox="1"/>
          <p:nvPr/>
        </p:nvSpPr>
        <p:spPr>
          <a:xfrm>
            <a:off x="406400" y="1428777"/>
            <a:ext cx="10592059" cy="529375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Employee must provide required documents within 3 business days after date of hire.</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For example: If an employee is hired on Monday, they must provide forms by end of day Thursday.</a:t>
            </a:r>
          </a:p>
          <a:p>
            <a:pPr marL="533375" marR="0" lvl="0"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You </a:t>
            </a:r>
            <a:r>
              <a:rPr kumimoji="0" lang="en-US" sz="2800" b="1"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cannot</a:t>
            </a:r>
            <a:r>
              <a:rPr kumimoji="0" lang="en-US" sz="2800" b="0"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 require employees to bring certain documents and cannot ask them to bring in </a:t>
            </a:r>
            <a:r>
              <a:rPr kumimoji="0" lang="en-US" sz="2800" b="1"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more</a:t>
            </a:r>
            <a:r>
              <a:rPr kumimoji="0" lang="en-US" sz="2800" b="0"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 than what is required.  </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If they bring in more on their own, do not document, or make copies of them!</a:t>
            </a:r>
          </a:p>
          <a:p>
            <a:pPr marL="533375" marR="0" lvl="0"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Calibri" panose="020F0502020204030204" pitchFamily="34" charset="0"/>
                <a:ea typeface="Calibri" panose="020F0502020204030204" pitchFamily="34" charset="0"/>
                <a:cs typeface="Times New Roman" panose="02020603050405020304" pitchFamily="18" charset="0"/>
              </a:rPr>
              <a:t>Documents cannot be expired.</a:t>
            </a:r>
          </a:p>
          <a:p>
            <a:pPr marL="533375" marR="0" lvl="0"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Copies of documents must be legible.</a:t>
            </a:r>
          </a:p>
          <a:p>
            <a:pPr marL="533375" marR="0" lvl="0"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5" name="TextBox 4">
            <a:extLst>
              <a:ext uri="{FF2B5EF4-FFF2-40B4-BE49-F238E27FC236}">
                <a16:creationId xmlns:a16="http://schemas.microsoft.com/office/drawing/2014/main" id="{B9D3AA1B-6DE3-4486-84F4-9F72279B907C}"/>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67275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Form I-9 – Section 2</a:t>
            </a:r>
          </a:p>
        </p:txBody>
      </p:sp>
      <p:pic>
        <p:nvPicPr>
          <p:cNvPr id="4" name="Picture 3">
            <a:extLst>
              <a:ext uri="{FF2B5EF4-FFF2-40B4-BE49-F238E27FC236}">
                <a16:creationId xmlns:a16="http://schemas.microsoft.com/office/drawing/2014/main" id="{6A3876DB-E9A7-47EB-AF41-0FF9951E982F}"/>
              </a:ext>
            </a:extLst>
          </p:cNvPr>
          <p:cNvPicPr>
            <a:picLocks noChangeAspect="1"/>
          </p:cNvPicPr>
          <p:nvPr/>
        </p:nvPicPr>
        <p:blipFill>
          <a:blip r:embed="rId4"/>
          <a:stretch>
            <a:fillRect/>
          </a:stretch>
        </p:blipFill>
        <p:spPr>
          <a:xfrm>
            <a:off x="406400" y="1598552"/>
            <a:ext cx="10238818" cy="2612086"/>
          </a:xfrm>
          <a:prstGeom prst="rect">
            <a:avLst/>
          </a:prstGeom>
        </p:spPr>
      </p:pic>
      <p:cxnSp>
        <p:nvCxnSpPr>
          <p:cNvPr id="9" name="Straight Arrow Connector 8">
            <a:extLst>
              <a:ext uri="{FF2B5EF4-FFF2-40B4-BE49-F238E27FC236}">
                <a16:creationId xmlns:a16="http://schemas.microsoft.com/office/drawing/2014/main" id="{6AB35C4D-3CD8-4D2F-85F8-0A484620FE7A}"/>
              </a:ext>
            </a:extLst>
          </p:cNvPr>
          <p:cNvCxnSpPr/>
          <p:nvPr/>
        </p:nvCxnSpPr>
        <p:spPr>
          <a:xfrm flipH="1">
            <a:off x="6326155" y="1959429"/>
            <a:ext cx="597159" cy="3918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16DFA74-AFAF-4104-BFEA-7A1CD9C50A6B}"/>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75467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E-Verify</a:t>
            </a:r>
          </a:p>
        </p:txBody>
      </p:sp>
      <p:sp>
        <p:nvSpPr>
          <p:cNvPr id="5" name="TextBox 4"/>
          <p:cNvSpPr txBox="1"/>
          <p:nvPr/>
        </p:nvSpPr>
        <p:spPr>
          <a:xfrm>
            <a:off x="445106" y="1408177"/>
            <a:ext cx="10566400" cy="2846933"/>
          </a:xfrm>
          <a:prstGeom prst="rect">
            <a:avLst/>
          </a:prstGeom>
          <a:noFill/>
        </p:spPr>
        <p:txBody>
          <a:bodyPr wrap="square" rtlCol="0">
            <a:spAutoFit/>
          </a:bodyPr>
          <a:lstStyle/>
          <a:p>
            <a:pPr marL="457200" marR="0" lvl="0" indent="-36576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Web based system that allows employers to confirm the eligibility of their employees to work in the United States.</a:t>
            </a:r>
          </a:p>
          <a:p>
            <a:pPr marL="457200" marR="0" lvl="0" indent="-36576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You may not verify current employees, only those newly hired.</a:t>
            </a:r>
          </a:p>
          <a:p>
            <a:pPr marL="457200" marR="0" lvl="0" indent="-36576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Requirements to enroll are based on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323369287"/>
              </p:ext>
            </p:extLst>
          </p:nvPr>
        </p:nvGraphicFramePr>
        <p:xfrm>
          <a:off x="597505" y="4106851"/>
          <a:ext cx="10261601" cy="2397760"/>
        </p:xfrm>
        <a:graphic>
          <a:graphicData uri="http://schemas.openxmlformats.org/drawingml/2006/table">
            <a:tbl>
              <a:tblPr firstRow="1" bandRow="1">
                <a:tableStyleId>{5C22544A-7EE6-4342-B048-85BDC9FD1C3A}</a:tableStyleId>
              </a:tblPr>
              <a:tblGrid>
                <a:gridCol w="2226061">
                  <a:extLst>
                    <a:ext uri="{9D8B030D-6E8A-4147-A177-3AD203B41FA5}">
                      <a16:colId xmlns:a16="http://schemas.microsoft.com/office/drawing/2014/main" val="2248284881"/>
                    </a:ext>
                  </a:extLst>
                </a:gridCol>
                <a:gridCol w="1954589">
                  <a:extLst>
                    <a:ext uri="{9D8B030D-6E8A-4147-A177-3AD203B41FA5}">
                      <a16:colId xmlns:a16="http://schemas.microsoft.com/office/drawing/2014/main" val="4219484760"/>
                    </a:ext>
                  </a:extLst>
                </a:gridCol>
                <a:gridCol w="2171768">
                  <a:extLst>
                    <a:ext uri="{9D8B030D-6E8A-4147-A177-3AD203B41FA5}">
                      <a16:colId xmlns:a16="http://schemas.microsoft.com/office/drawing/2014/main" val="2951723397"/>
                    </a:ext>
                  </a:extLst>
                </a:gridCol>
                <a:gridCol w="1737415">
                  <a:extLst>
                    <a:ext uri="{9D8B030D-6E8A-4147-A177-3AD203B41FA5}">
                      <a16:colId xmlns:a16="http://schemas.microsoft.com/office/drawing/2014/main" val="3765909800"/>
                    </a:ext>
                  </a:extLst>
                </a:gridCol>
                <a:gridCol w="2171768">
                  <a:extLst>
                    <a:ext uri="{9D8B030D-6E8A-4147-A177-3AD203B41FA5}">
                      <a16:colId xmlns:a16="http://schemas.microsoft.com/office/drawing/2014/main" val="1206314248"/>
                    </a:ext>
                  </a:extLst>
                </a:gridCol>
              </a:tblGrid>
              <a:tr h="609600">
                <a:tc gridSpan="5">
                  <a:txBody>
                    <a:bodyPr/>
                    <a:lstStyle/>
                    <a:p>
                      <a:r>
                        <a:rPr lang="en-US" sz="3000" dirty="0"/>
                        <a:t>States</a:t>
                      </a:r>
                      <a:r>
                        <a:rPr lang="en-US" sz="3000" baseline="0" dirty="0"/>
                        <a:t> that Require E-Verify</a:t>
                      </a:r>
                      <a:endParaRPr lang="en-US" sz="3000" dirty="0"/>
                    </a:p>
                  </a:txBody>
                  <a:tcPr marL="121920" marR="121920" marT="60960" marB="60960"/>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8513008"/>
                  </a:ext>
                </a:extLst>
              </a:tr>
              <a:tr h="447040">
                <a:tc>
                  <a:txBody>
                    <a:bodyPr/>
                    <a:lstStyle/>
                    <a:p>
                      <a:r>
                        <a:rPr lang="en-US" sz="2100" dirty="0"/>
                        <a:t>Alabama</a:t>
                      </a:r>
                    </a:p>
                  </a:txBody>
                  <a:tcPr marL="121920" marR="121920" marT="60960" marB="60960"/>
                </a:tc>
                <a:tc>
                  <a:txBody>
                    <a:bodyPr/>
                    <a:lstStyle/>
                    <a:p>
                      <a:r>
                        <a:rPr lang="en-US" sz="2100" dirty="0"/>
                        <a:t>Arizona</a:t>
                      </a:r>
                    </a:p>
                  </a:txBody>
                  <a:tcPr marL="121920" marR="121920" marT="60960" marB="60960"/>
                </a:tc>
                <a:tc>
                  <a:txBody>
                    <a:bodyPr/>
                    <a:lstStyle/>
                    <a:p>
                      <a:r>
                        <a:rPr lang="en-US" sz="2100" dirty="0"/>
                        <a:t>Colorado</a:t>
                      </a:r>
                    </a:p>
                  </a:txBody>
                  <a:tcPr marL="121920" marR="121920" marT="60960" marB="60960"/>
                </a:tc>
                <a:tc>
                  <a:txBody>
                    <a:bodyPr/>
                    <a:lstStyle/>
                    <a:p>
                      <a:r>
                        <a:rPr lang="en-US" sz="2100" dirty="0"/>
                        <a:t>Florida</a:t>
                      </a:r>
                    </a:p>
                  </a:txBody>
                  <a:tcPr marL="121920" marR="121920" marT="60960" marB="60960"/>
                </a:tc>
                <a:tc>
                  <a:txBody>
                    <a:bodyPr/>
                    <a:lstStyle/>
                    <a:p>
                      <a:r>
                        <a:rPr lang="en-US" sz="2100" dirty="0">
                          <a:solidFill>
                            <a:schemeClr val="tx1"/>
                          </a:solidFill>
                        </a:rPr>
                        <a:t>Georgia</a:t>
                      </a:r>
                    </a:p>
                  </a:txBody>
                  <a:tcPr marL="121920" marR="121920" marT="60960" marB="60960"/>
                </a:tc>
                <a:extLst>
                  <a:ext uri="{0D108BD9-81ED-4DB2-BD59-A6C34878D82A}">
                    <a16:rowId xmlns:a16="http://schemas.microsoft.com/office/drawing/2014/main" val="2736959507"/>
                  </a:ext>
                </a:extLst>
              </a:tr>
              <a:tr h="447040">
                <a:tc>
                  <a:txBody>
                    <a:bodyPr/>
                    <a:lstStyle/>
                    <a:p>
                      <a:r>
                        <a:rPr lang="en-US" sz="2100" dirty="0"/>
                        <a:t>Idaho</a:t>
                      </a:r>
                    </a:p>
                  </a:txBody>
                  <a:tcPr marL="121920" marR="121920" marT="60960" marB="60960"/>
                </a:tc>
                <a:tc>
                  <a:txBody>
                    <a:bodyPr/>
                    <a:lstStyle/>
                    <a:p>
                      <a:r>
                        <a:rPr lang="en-US" sz="2100" dirty="0"/>
                        <a:t>Indiana</a:t>
                      </a:r>
                    </a:p>
                  </a:txBody>
                  <a:tcPr marL="121920" marR="121920" marT="60960" marB="60960"/>
                </a:tc>
                <a:tc>
                  <a:txBody>
                    <a:bodyPr/>
                    <a:lstStyle/>
                    <a:p>
                      <a:r>
                        <a:rPr lang="en-US" sz="2100" dirty="0"/>
                        <a:t>Louisiana</a:t>
                      </a:r>
                    </a:p>
                  </a:txBody>
                  <a:tcPr marL="121920" marR="121920" marT="60960" marB="60960"/>
                </a:tc>
                <a:tc>
                  <a:txBody>
                    <a:bodyPr/>
                    <a:lstStyle/>
                    <a:p>
                      <a:r>
                        <a:rPr lang="en-US" sz="2100" dirty="0"/>
                        <a:t>Nebraska</a:t>
                      </a:r>
                    </a:p>
                  </a:txBody>
                  <a:tcPr marL="121920" marR="121920" marT="60960" marB="60960"/>
                </a:tc>
                <a:tc>
                  <a:txBody>
                    <a:bodyPr/>
                    <a:lstStyle/>
                    <a:p>
                      <a:r>
                        <a:rPr lang="en-US" sz="2100" dirty="0"/>
                        <a:t>North Carolina</a:t>
                      </a:r>
                    </a:p>
                  </a:txBody>
                  <a:tcPr marL="121920" marR="121920" marT="60960" marB="60960"/>
                </a:tc>
                <a:extLst>
                  <a:ext uri="{0D108BD9-81ED-4DB2-BD59-A6C34878D82A}">
                    <a16:rowId xmlns:a16="http://schemas.microsoft.com/office/drawing/2014/main" val="2407234565"/>
                  </a:ext>
                </a:extLst>
              </a:tr>
              <a:tr h="447040">
                <a:tc>
                  <a:txBody>
                    <a:bodyPr/>
                    <a:lstStyle/>
                    <a:p>
                      <a:r>
                        <a:rPr lang="en-US" sz="2100" dirty="0"/>
                        <a:t>Oklahoma</a:t>
                      </a:r>
                    </a:p>
                  </a:txBody>
                  <a:tcPr marL="121920" marR="121920" marT="60960" marB="60960"/>
                </a:tc>
                <a:tc>
                  <a:txBody>
                    <a:bodyPr/>
                    <a:lstStyle/>
                    <a:p>
                      <a:r>
                        <a:rPr lang="en-US" sz="2100" dirty="0"/>
                        <a:t>Pennsylvania</a:t>
                      </a:r>
                    </a:p>
                  </a:txBody>
                  <a:tcPr marL="121920" marR="121920" marT="60960" marB="60960"/>
                </a:tc>
                <a:tc>
                  <a:txBody>
                    <a:bodyPr/>
                    <a:lstStyle/>
                    <a:p>
                      <a:r>
                        <a:rPr lang="en-US" sz="2100" dirty="0"/>
                        <a:t>South Carolina</a:t>
                      </a:r>
                    </a:p>
                  </a:txBody>
                  <a:tcPr marL="121920" marR="121920" marT="60960" marB="60960"/>
                </a:tc>
                <a:tc>
                  <a:txBody>
                    <a:bodyPr/>
                    <a:lstStyle/>
                    <a:p>
                      <a:r>
                        <a:rPr lang="en-US" sz="2100" dirty="0"/>
                        <a:t>Tennessee</a:t>
                      </a:r>
                    </a:p>
                  </a:txBody>
                  <a:tcPr marL="121920" marR="121920" marT="60960" marB="60960"/>
                </a:tc>
                <a:tc>
                  <a:txBody>
                    <a:bodyPr/>
                    <a:lstStyle/>
                    <a:p>
                      <a:r>
                        <a:rPr lang="en-US" sz="2100" dirty="0"/>
                        <a:t>Texas</a:t>
                      </a:r>
                    </a:p>
                  </a:txBody>
                  <a:tcPr marL="121920" marR="121920" marT="60960" marB="60960"/>
                </a:tc>
                <a:extLst>
                  <a:ext uri="{0D108BD9-81ED-4DB2-BD59-A6C34878D82A}">
                    <a16:rowId xmlns:a16="http://schemas.microsoft.com/office/drawing/2014/main" val="1623811337"/>
                  </a:ext>
                </a:extLst>
              </a:tr>
              <a:tr h="447040">
                <a:tc>
                  <a:txBody>
                    <a:bodyPr/>
                    <a:lstStyle/>
                    <a:p>
                      <a:r>
                        <a:rPr lang="en-US" sz="2100" dirty="0"/>
                        <a:t>Utah</a:t>
                      </a:r>
                    </a:p>
                  </a:txBody>
                  <a:tcPr marL="121920" marR="121920" marT="60960" marB="60960"/>
                </a:tc>
                <a:tc>
                  <a:txBody>
                    <a:bodyPr/>
                    <a:lstStyle/>
                    <a:p>
                      <a:r>
                        <a:rPr lang="en-US" sz="2100" dirty="0"/>
                        <a:t>Virginia</a:t>
                      </a:r>
                    </a:p>
                  </a:txBody>
                  <a:tcPr marL="121920" marR="121920" marT="60960" marB="60960"/>
                </a:tc>
                <a:tc>
                  <a:txBody>
                    <a:bodyPr/>
                    <a:lstStyle/>
                    <a:p>
                      <a:r>
                        <a:rPr lang="en-US" sz="2100" dirty="0"/>
                        <a:t>West Virginia </a:t>
                      </a:r>
                    </a:p>
                  </a:txBody>
                  <a:tcPr marL="121920" marR="121920" marT="60960" marB="60960"/>
                </a:tc>
                <a:tc>
                  <a:txBody>
                    <a:bodyPr/>
                    <a:lstStyle/>
                    <a:p>
                      <a:r>
                        <a:rPr lang="en-US" sz="2100" dirty="0"/>
                        <a:t>Mississippi</a:t>
                      </a:r>
                    </a:p>
                  </a:txBody>
                  <a:tcPr marL="121920" marR="121920" marT="60960" marB="60960"/>
                </a:tc>
                <a:tc>
                  <a:txBody>
                    <a:bodyPr/>
                    <a:lstStyle/>
                    <a:p>
                      <a:r>
                        <a:rPr lang="en-US" sz="2100" dirty="0"/>
                        <a:t>Missouri</a:t>
                      </a:r>
                    </a:p>
                  </a:txBody>
                  <a:tcPr marL="121920" marR="121920" marT="60960" marB="60960"/>
                </a:tc>
                <a:extLst>
                  <a:ext uri="{0D108BD9-81ED-4DB2-BD59-A6C34878D82A}">
                    <a16:rowId xmlns:a16="http://schemas.microsoft.com/office/drawing/2014/main" val="2194224382"/>
                  </a:ext>
                </a:extLst>
              </a:tr>
            </a:tbl>
          </a:graphicData>
        </a:graphic>
      </p:graphicFrame>
      <p:sp>
        <p:nvSpPr>
          <p:cNvPr id="7" name="TextBox 6">
            <a:extLst>
              <a:ext uri="{FF2B5EF4-FFF2-40B4-BE49-F238E27FC236}">
                <a16:creationId xmlns:a16="http://schemas.microsoft.com/office/drawing/2014/main" id="{57F8CC16-DE06-42A8-9541-3FBCEAE49AC2}"/>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76178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E-Verify</a:t>
            </a:r>
          </a:p>
        </p:txBody>
      </p:sp>
      <p:sp>
        <p:nvSpPr>
          <p:cNvPr id="5" name="TextBox 4"/>
          <p:cNvSpPr txBox="1"/>
          <p:nvPr/>
        </p:nvSpPr>
        <p:spPr>
          <a:xfrm>
            <a:off x="406400" y="1391399"/>
            <a:ext cx="2873694" cy="3447098"/>
          </a:xfrm>
          <a:prstGeom prst="rect">
            <a:avLst/>
          </a:prstGeom>
          <a:noFill/>
        </p:spPr>
        <p:txBody>
          <a:bodyPr wrap="square" rtlCol="0">
            <a:spAutoFit/>
          </a:bodyPr>
          <a:lstStyle/>
          <a:p>
            <a:pPr marL="91440" marR="0" lvl="0" algn="l" defTabSz="914400" rtl="0" eaLnBrk="1" fontAlgn="auto" latinLnBrk="0" hangingPunct="1">
              <a:lnSpc>
                <a:spcPct val="100000"/>
              </a:lnSpc>
              <a:spcBef>
                <a:spcPts val="0"/>
              </a:spcBef>
              <a:spcAft>
                <a:spcPts val="600"/>
              </a:spcAft>
              <a:buClrTx/>
              <a:buSzTx/>
              <a:tabLst/>
              <a:defRPr/>
            </a:pPr>
            <a:r>
              <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rPr>
              <a:t>E-Verify is voluntary, on the federal level but many states have enacted state laws requiring employers to enroll. </a:t>
            </a:r>
          </a:p>
          <a:p>
            <a:pPr marL="91440" marR="0" lvl="0" algn="l" defTabSz="914400" rtl="0" eaLnBrk="1" fontAlgn="auto" latinLnBrk="0" hangingPunct="1">
              <a:lnSpc>
                <a:spcPct val="100000"/>
              </a:lnSpc>
              <a:spcBef>
                <a:spcPts val="0"/>
              </a:spcBef>
              <a:spcAft>
                <a:spcPts val="600"/>
              </a:spcAft>
              <a:buClrTx/>
              <a:buSzTx/>
              <a:tabLst/>
              <a:defRPr/>
            </a:pPr>
            <a:endParaRPr lang="en-US" sz="2400" dirty="0">
              <a:solidFill>
                <a:srgbClr val="173456"/>
              </a:solidFill>
              <a:latin typeface="Franklin Gothic Book" panose="020B0503020102020204"/>
            </a:endParaRPr>
          </a:p>
          <a:p>
            <a:pPr marL="91440" marR="0" lvl="0" algn="l" defTabSz="914400" rtl="0" eaLnBrk="1" fontAlgn="auto" latinLnBrk="0" hangingPunct="1">
              <a:lnSpc>
                <a:spcPct val="100000"/>
              </a:lnSpc>
              <a:spcBef>
                <a:spcPts val="0"/>
              </a:spcBef>
              <a:spcAft>
                <a:spcPts val="600"/>
              </a:spcAft>
              <a:buClrTx/>
              <a:buSzTx/>
              <a:tabLst/>
              <a:defRPr/>
            </a:pPr>
            <a:r>
              <a:rPr kumimoji="0" lang="en-US" sz="2000" b="0" i="0" u="none" strike="noStrike" kern="1200" cap="none" spc="0" normalizeH="0" baseline="0" noProof="0" dirty="0">
                <a:ln>
                  <a:noFill/>
                </a:ln>
                <a:solidFill>
                  <a:srgbClr val="173456"/>
                </a:solidFill>
                <a:effectLst/>
                <a:uLnTx/>
                <a:uFillTx/>
                <a:latin typeface="Franklin Gothic Book" panose="020B0503020102020204"/>
                <a:ea typeface="+mn-ea"/>
                <a:cs typeface="+mn-cs"/>
              </a:rPr>
              <a:t>https://www.e-verify. gov/employers</a:t>
            </a:r>
          </a:p>
        </p:txBody>
      </p:sp>
      <p:sp>
        <p:nvSpPr>
          <p:cNvPr id="7" name="TextBox 6">
            <a:extLst>
              <a:ext uri="{FF2B5EF4-FFF2-40B4-BE49-F238E27FC236}">
                <a16:creationId xmlns:a16="http://schemas.microsoft.com/office/drawing/2014/main" id="{6380079A-41D3-4027-B134-36A1A7E4EA15}"/>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4CB0EFF-230D-4AD4-9561-49E5691FDBC0}"/>
              </a:ext>
            </a:extLst>
          </p:cNvPr>
          <p:cNvPicPr>
            <a:picLocks noChangeAspect="1"/>
          </p:cNvPicPr>
          <p:nvPr/>
        </p:nvPicPr>
        <p:blipFill>
          <a:blip r:embed="rId4"/>
          <a:stretch>
            <a:fillRect/>
          </a:stretch>
        </p:blipFill>
        <p:spPr>
          <a:xfrm>
            <a:off x="3280094" y="0"/>
            <a:ext cx="8911905" cy="6652549"/>
          </a:xfrm>
          <a:prstGeom prst="rect">
            <a:avLst/>
          </a:prstGeom>
        </p:spPr>
      </p:pic>
    </p:spTree>
    <p:custDataLst>
      <p:tags r:id="rId1"/>
    </p:custDataLst>
    <p:extLst>
      <p:ext uri="{BB962C8B-B14F-4D97-AF65-F5344CB8AC3E}">
        <p14:creationId xmlns:p14="http://schemas.microsoft.com/office/powerpoint/2010/main" val="3705690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1F1C0770-B615-46F9-855C-F20AB2DF59BC}"/>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p:txBody>
          <a:bodyPr/>
          <a:lstStyle/>
          <a:p>
            <a:r>
              <a:rPr lang="en-US" dirty="0"/>
              <a:t>Job Postings</a:t>
            </a:r>
          </a:p>
        </p:txBody>
      </p:sp>
      <p:sp>
        <p:nvSpPr>
          <p:cNvPr id="5" name="TextBox 4"/>
          <p:cNvSpPr txBox="1"/>
          <p:nvPr/>
        </p:nvSpPr>
        <p:spPr>
          <a:xfrm>
            <a:off x="404846" y="1328252"/>
            <a:ext cx="10668000" cy="532453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When looking to fill a posting, your goal should be to have a diverse group of qualified candidates.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Utilize your job description to develop a job posting to attract talent.</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Cast a wide net.  Post the position in as many places as possible, both internally and externally.</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Have one person that serves as the clearinghouse for all resumes and applications.</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Keep both solicited and unsolicited resumes and applications for at least one year after the date of receipt.</a:t>
            </a:r>
          </a:p>
        </p:txBody>
      </p:sp>
      <p:sp>
        <p:nvSpPr>
          <p:cNvPr id="7" name="TextBox 6">
            <a:extLst>
              <a:ext uri="{FF2B5EF4-FFF2-40B4-BE49-F238E27FC236}">
                <a16:creationId xmlns:a16="http://schemas.microsoft.com/office/drawing/2014/main" id="{897D267D-4149-4D68-9168-DFEB67F386EC}"/>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9914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pic>
        <p:nvPicPr>
          <p:cNvPr id="20486"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55597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0230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06BA38-DA05-2444-A6EE-30ACE7A5EB09}"/>
              </a:ext>
            </a:extLst>
          </p:cNvPr>
          <p:cNvSpPr>
            <a:spLocks noGrp="1"/>
          </p:cNvSpPr>
          <p:nvPr>
            <p:ph type="body" sz="quarter" idx="11"/>
          </p:nvPr>
        </p:nvSpPr>
        <p:spPr>
          <a:xfrm>
            <a:off x="7299961" y="3040912"/>
            <a:ext cx="3454400" cy="808206"/>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solidFill>
                  <a:schemeClr val="bg1"/>
                </a:solidFill>
              </a:rPr>
              <a:t>1 Music Circle North </a:t>
            </a:r>
          </a:p>
          <a:p>
            <a:r>
              <a:rPr lang="en-US" dirty="0">
                <a:solidFill>
                  <a:schemeClr val="bg1"/>
                </a:solidFill>
              </a:rPr>
              <a:t>Nashville, TN 37203</a:t>
            </a:r>
          </a:p>
        </p:txBody>
      </p:sp>
      <p:sp>
        <p:nvSpPr>
          <p:cNvPr id="4" name="Text Placeholder 3">
            <a:extLst>
              <a:ext uri="{FF2B5EF4-FFF2-40B4-BE49-F238E27FC236}">
                <a16:creationId xmlns:a16="http://schemas.microsoft.com/office/drawing/2014/main" id="{AC3F1072-4C6D-6748-96C6-CF7331BE4FA6}"/>
              </a:ext>
            </a:extLst>
          </p:cNvPr>
          <p:cNvSpPr>
            <a:spLocks noGrp="1"/>
          </p:cNvSpPr>
          <p:nvPr>
            <p:ph type="body" sz="quarter" idx="12"/>
          </p:nvPr>
        </p:nvSpPr>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solidFill>
                  <a:schemeClr val="bg1"/>
                </a:solidFill>
              </a:rPr>
              <a:t>615-329-2393</a:t>
            </a:r>
          </a:p>
        </p:txBody>
      </p:sp>
      <p:sp>
        <p:nvSpPr>
          <p:cNvPr id="5" name="Text Placeholder 4">
            <a:extLst>
              <a:ext uri="{FF2B5EF4-FFF2-40B4-BE49-F238E27FC236}">
                <a16:creationId xmlns:a16="http://schemas.microsoft.com/office/drawing/2014/main" id="{7188FB26-173D-A442-8859-A00FAF4F1627}"/>
              </a:ext>
            </a:extLst>
          </p:cNvPr>
          <p:cNvSpPr>
            <a:spLocks noGrp="1"/>
          </p:cNvSpPr>
          <p:nvPr>
            <p:ph type="body" sz="quarter" idx="13"/>
          </p:nvPr>
        </p:nvSpPr>
        <p:spPr>
          <a:xfrm>
            <a:off x="7299961" y="4719962"/>
            <a:ext cx="4608504" cy="505884"/>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solidFill>
                  <a:schemeClr val="bg1"/>
                </a:solidFill>
              </a:rPr>
              <a:t>ConnectionalRelations@gcfa.org</a:t>
            </a:r>
          </a:p>
        </p:txBody>
      </p:sp>
      <p:sp>
        <p:nvSpPr>
          <p:cNvPr id="6" name="Text Placeholder 5">
            <a:extLst>
              <a:ext uri="{FF2B5EF4-FFF2-40B4-BE49-F238E27FC236}">
                <a16:creationId xmlns:a16="http://schemas.microsoft.com/office/drawing/2014/main" id="{59273E36-CEE4-DA44-915F-DE310077B501}"/>
              </a:ext>
            </a:extLst>
          </p:cNvPr>
          <p:cNvSpPr>
            <a:spLocks noGrp="1"/>
          </p:cNvSpPr>
          <p:nvPr>
            <p:ph type="body" sz="quarter" idx="14"/>
          </p:nvPr>
        </p:nvSpPr>
        <p:spPr>
          <a:xfrm>
            <a:off x="7299961" y="5409293"/>
            <a:ext cx="3726002" cy="715060"/>
          </a:xfr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rPr>
              <a:t>www.gcfa.org</a:t>
            </a:r>
          </a:p>
        </p:txBody>
      </p:sp>
      <p:pic>
        <p:nvPicPr>
          <p:cNvPr id="1030" name="Picture 6" descr="Thank you PNG">
            <a:extLst>
              <a:ext uri="{FF2B5EF4-FFF2-40B4-BE49-F238E27FC236}">
                <a16:creationId xmlns:a16="http://schemas.microsoft.com/office/drawing/2014/main" id="{7081900C-EB0F-41C6-9322-3B54E0116FC4}"/>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7868093" y="79889"/>
            <a:ext cx="3079898" cy="307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03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DD3BA8F9-24AD-402C-8DE7-FD43B8722B59}"/>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305143" cy="914400"/>
          </a:xfrm>
        </p:spPr>
        <p:txBody>
          <a:bodyPr/>
          <a:lstStyle/>
          <a:p>
            <a:r>
              <a:rPr lang="en-US" dirty="0"/>
              <a:t>Candidate Screenings</a:t>
            </a:r>
          </a:p>
        </p:txBody>
      </p:sp>
      <p:sp>
        <p:nvSpPr>
          <p:cNvPr id="5" name="TextBox 4"/>
          <p:cNvSpPr txBox="1"/>
          <p:nvPr/>
        </p:nvSpPr>
        <p:spPr>
          <a:xfrm>
            <a:off x="406399" y="1420585"/>
            <a:ext cx="10668000" cy="5247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Determine interview process.</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Who will review resumes and conduct phone screens?</a:t>
            </a:r>
          </a:p>
          <a:p>
            <a:pPr marL="990575" marR="0" lvl="1" indent="-38099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How many in-person interviews will take place?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Review every resume and application that comes in.</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Do they meet minimum job qualifications? </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What skills, experience and credentials do they offer?</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Review every application/resume that you receive.</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If a cover letter is provided, make sure you review it. </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Consider correct spelling, grammar and attention to detail.</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Do </a:t>
            </a:r>
            <a:r>
              <a:rPr kumimoji="0" lang="en-US" sz="2800" b="1"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not</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 write notes on the application, resume or cover letter.</a:t>
            </a:r>
            <a:endPar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8E4EA172-BED2-4312-ACC9-A78CCA9B6583}"/>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4076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0571CE1C-1912-4B3D-89F6-0562C3674FA3}"/>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305143" cy="914400"/>
          </a:xfrm>
        </p:spPr>
        <p:txBody>
          <a:bodyPr/>
          <a:lstStyle/>
          <a:p>
            <a:r>
              <a:rPr lang="en-US" dirty="0"/>
              <a:t>Candidate Screenings</a:t>
            </a:r>
          </a:p>
        </p:txBody>
      </p:sp>
      <p:sp>
        <p:nvSpPr>
          <p:cNvPr id="5" name="TextBox 4"/>
          <p:cNvSpPr txBox="1"/>
          <p:nvPr/>
        </p:nvSpPr>
        <p:spPr>
          <a:xfrm>
            <a:off x="406399" y="1420585"/>
            <a:ext cx="10668000"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Initial screenings should be conducted to gather basic information.</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Does is seem like the applicant can perform the essential functions as laid out in the job description? </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What is the applicant’s work history?</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Do they have any red flags in their background?</a:t>
            </a:r>
          </a:p>
          <a:p>
            <a:pPr marL="457200" marR="0" lvl="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If this person has never worked in a nonprofit environment before, have they had any volunteer activities or experiences that demonstrates the type of missional commitment you are seeking?</a:t>
            </a:r>
            <a:endParaRPr kumimoji="0" lang="en-US" sz="2400" b="0" i="0" u="none" strike="noStrike" kern="1200" cap="none" spc="0" normalizeH="0" baseline="0" noProof="0" dirty="0">
              <a:ln>
                <a:noFill/>
              </a:ln>
              <a:solidFill>
                <a:srgbClr val="173456"/>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A0EB4652-FE9B-4341-8FC9-BB3D48BEF4EB}"/>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0147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2516EFC4-9AAE-4E11-BC77-13E41F420A23}"/>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399" y="279400"/>
            <a:ext cx="10305143" cy="914400"/>
          </a:xfrm>
        </p:spPr>
        <p:txBody>
          <a:bodyPr/>
          <a:lstStyle/>
          <a:p>
            <a:r>
              <a:rPr lang="en-US" dirty="0"/>
              <a:t>Phone Screenings</a:t>
            </a:r>
          </a:p>
        </p:txBody>
      </p:sp>
      <p:sp>
        <p:nvSpPr>
          <p:cNvPr id="5" name="TextBox 4"/>
          <p:cNvSpPr txBox="1"/>
          <p:nvPr/>
        </p:nvSpPr>
        <p:spPr>
          <a:xfrm>
            <a:off x="406399" y="1460986"/>
            <a:ext cx="10668000" cy="46935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Phone screens are a great tool that allow you to focus your time on good quality applicants.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Ask the same questions of every candidate.</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Ask questions that assess the candidate’s skills and experience.</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Include questions that get at whether the candidate is a good fit for your workplace’s culture.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Calibri" panose="020F0502020204030204" pitchFamily="34" charset="0"/>
                <a:cs typeface="Times New Roman" panose="02020603050405020304" pitchFamily="18" charset="0"/>
              </a:rPr>
              <a:t>Have an objective rating system to rate candidate’s responses. </a:t>
            </a:r>
          </a:p>
          <a:p>
            <a:pPr marL="457200" marR="0" lvl="0" indent="-4572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Try to record the candidates answer as closely as possible. </a:t>
            </a:r>
          </a:p>
        </p:txBody>
      </p:sp>
      <p:sp>
        <p:nvSpPr>
          <p:cNvPr id="7" name="TextBox 6">
            <a:extLst>
              <a:ext uri="{FF2B5EF4-FFF2-40B4-BE49-F238E27FC236}">
                <a16:creationId xmlns:a16="http://schemas.microsoft.com/office/drawing/2014/main" id="{EA50758A-654B-42FA-AA67-1E39E27E8D61}"/>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3015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descr="Hands coming together in circle">
            <a:extLst>
              <a:ext uri="{FF2B5EF4-FFF2-40B4-BE49-F238E27FC236}">
                <a16:creationId xmlns:a16="http://schemas.microsoft.com/office/drawing/2014/main" id="{D4A33DCB-B839-4596-9CF0-B26083A8D484}"/>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a:xfrm>
            <a:off x="1" y="1193800"/>
            <a:ext cx="12192000" cy="5958438"/>
          </a:xfrm>
          <a:prstGeom prst="rect">
            <a:avLst/>
          </a:prstGeom>
        </p:spPr>
      </p:pic>
      <p:sp>
        <p:nvSpPr>
          <p:cNvPr id="2" name="Text Placeholder 1"/>
          <p:cNvSpPr>
            <a:spLocks noGrp="1"/>
          </p:cNvSpPr>
          <p:nvPr>
            <p:ph type="body" sz="quarter" idx="10"/>
          </p:nvPr>
        </p:nvSpPr>
        <p:spPr>
          <a:xfrm>
            <a:off x="406400" y="279400"/>
            <a:ext cx="10230498" cy="914400"/>
          </a:xfrm>
        </p:spPr>
        <p:txBody>
          <a:bodyPr/>
          <a:lstStyle/>
          <a:p>
            <a:r>
              <a:rPr lang="en-US" dirty="0"/>
              <a:t>In-Person Interviews</a:t>
            </a:r>
          </a:p>
        </p:txBody>
      </p:sp>
      <p:sp>
        <p:nvSpPr>
          <p:cNvPr id="5" name="TextBox 4"/>
          <p:cNvSpPr txBox="1"/>
          <p:nvPr/>
        </p:nvSpPr>
        <p:spPr>
          <a:xfrm>
            <a:off x="406400" y="1313036"/>
            <a:ext cx="10668000" cy="52475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Develop interview questionnaire ahead of time and distribute to interviewers.</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Questions should be open-ended and based on the essential job functions.</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Most questions should be situational-based.</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These are questions that get at </a:t>
            </a: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S Mincho" panose="02020609040205080304" pitchFamily="49" charset="-128"/>
                <a:cs typeface="Times New Roman" panose="02020603050405020304" pitchFamily="18" charset="0"/>
              </a:rPr>
              <a:t>how the applicant would handle particular situations.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For example: Give me an example of a time when you handled conflict in the workplace.</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2800" b="0" i="0" u="none" strike="noStrike" kern="1200" cap="none" spc="0" normalizeH="0" baseline="0" noProof="0" dirty="0">
                <a:ln>
                  <a:noFill/>
                </a:ln>
                <a:solidFill>
                  <a:srgbClr val="173456"/>
                </a:solidFill>
                <a:effectLst/>
                <a:uLnTx/>
                <a:uFillTx/>
                <a:latin typeface="Franklin Gothic Book" panose="020B0503020102020204"/>
                <a:ea typeface="+mn-ea"/>
                <a:cs typeface="+mn-cs"/>
              </a:rPr>
              <a:t>Each candidate should be asked the same questions.</a:t>
            </a:r>
          </a:p>
        </p:txBody>
      </p:sp>
      <p:sp>
        <p:nvSpPr>
          <p:cNvPr id="7" name="TextBox 6">
            <a:extLst>
              <a:ext uri="{FF2B5EF4-FFF2-40B4-BE49-F238E27FC236}">
                <a16:creationId xmlns:a16="http://schemas.microsoft.com/office/drawing/2014/main" id="{91DD8CC1-43A8-4B48-AF4B-615FF3AD1E43}"/>
              </a:ext>
            </a:extLst>
          </p:cNvPr>
          <p:cNvSpPr txBox="1"/>
          <p:nvPr/>
        </p:nvSpPr>
        <p:spPr>
          <a:xfrm>
            <a:off x="0" y="6611779"/>
            <a:ext cx="95743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971800" algn="ctr"/>
                <a:tab pos="5943600" algn="r"/>
              </a:tabLst>
              <a:defRPr/>
            </a:pP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Although every effort has been made to provide a complete and compliant review and presentation, The General Council on Finance and Administration does not provide legal advice.</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38338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1">
      <a:dk1>
        <a:srgbClr val="173456"/>
      </a:dk1>
      <a:lt1>
        <a:srgbClr val="FFFFFF"/>
      </a:lt1>
      <a:dk2>
        <a:srgbClr val="173456"/>
      </a:dk2>
      <a:lt2>
        <a:srgbClr val="FFFFFF"/>
      </a:lt2>
      <a:accent1>
        <a:srgbClr val="00688B"/>
      </a:accent1>
      <a:accent2>
        <a:srgbClr val="027FA0"/>
      </a:accent2>
      <a:accent3>
        <a:srgbClr val="029BC3"/>
      </a:accent3>
      <a:accent4>
        <a:srgbClr val="A3D3D8"/>
      </a:accent4>
      <a:accent5>
        <a:srgbClr val="C3E8EA"/>
      </a:accent5>
      <a:accent6>
        <a:srgbClr val="B7B7B7"/>
      </a:accent6>
      <a:hlink>
        <a:srgbClr val="08986D"/>
      </a:hlink>
      <a:folHlink>
        <a:srgbClr val="2DC7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2.xml><?xml version="1.0" encoding="utf-8"?>
<a:theme xmlns:a="http://schemas.openxmlformats.org/drawingml/2006/main" name="1_Default Theme">
  <a:themeElements>
    <a:clrScheme name="Custom 1">
      <a:dk1>
        <a:srgbClr val="173456"/>
      </a:dk1>
      <a:lt1>
        <a:srgbClr val="FFFFFF"/>
      </a:lt1>
      <a:dk2>
        <a:srgbClr val="173456"/>
      </a:dk2>
      <a:lt2>
        <a:srgbClr val="FFFFFF"/>
      </a:lt2>
      <a:accent1>
        <a:srgbClr val="00688B"/>
      </a:accent1>
      <a:accent2>
        <a:srgbClr val="027FA0"/>
      </a:accent2>
      <a:accent3>
        <a:srgbClr val="029BC3"/>
      </a:accent3>
      <a:accent4>
        <a:srgbClr val="A3D3D8"/>
      </a:accent4>
      <a:accent5>
        <a:srgbClr val="C3E8EA"/>
      </a:accent5>
      <a:accent6>
        <a:srgbClr val="B7B7B7"/>
      </a:accent6>
      <a:hlink>
        <a:srgbClr val="08986D"/>
      </a:hlink>
      <a:folHlink>
        <a:srgbClr val="2DC7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72D8E426220345B89B7B6839A37875" ma:contentTypeVersion="4" ma:contentTypeDescription="Create a new document." ma:contentTypeScope="" ma:versionID="574f2589bd0b7505003a748c884c3e3f">
  <xsd:schema xmlns:xsd="http://www.w3.org/2001/XMLSchema" xmlns:xs="http://www.w3.org/2001/XMLSchema" xmlns:p="http://schemas.microsoft.com/office/2006/metadata/properties" xmlns:ns2="e917e7b4-4346-449a-9cfb-cf92bf2e1087" targetNamespace="http://schemas.microsoft.com/office/2006/metadata/properties" ma:root="true" ma:fieldsID="7226578519639d8676013b3c56b42938" ns2:_="">
    <xsd:import namespace="e917e7b4-4346-449a-9cfb-cf92bf2e10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7e7b4-4346-449a-9cfb-cf92bf2e10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0A9C3A-50C8-42CF-841B-BABF0E07736D}">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e917e7b4-4346-449a-9cfb-cf92bf2e1087"/>
    <ds:schemaRef ds:uri="http://www.w3.org/XML/1998/namespace"/>
  </ds:schemaRefs>
</ds:datastoreItem>
</file>

<file path=customXml/itemProps2.xml><?xml version="1.0" encoding="utf-8"?>
<ds:datastoreItem xmlns:ds="http://schemas.openxmlformats.org/officeDocument/2006/customXml" ds:itemID="{3F0F3F28-F2B9-444F-BC4A-5F59FD459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7e7b4-4346-449a-9cfb-cf92bf2e10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35A67E-73CE-403B-8309-7059A1437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560</TotalTime>
  <Words>6166</Words>
  <Application>Microsoft Office PowerPoint</Application>
  <PresentationFormat>Widescreen</PresentationFormat>
  <Paragraphs>477</Paragraphs>
  <Slides>51</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51</vt:i4>
      </vt:variant>
    </vt:vector>
  </HeadingPairs>
  <TitlesOfParts>
    <vt:vector size="62" baseType="lpstr">
      <vt:lpstr>Arial</vt:lpstr>
      <vt:lpstr>ArialMT</vt:lpstr>
      <vt:lpstr>Calibri</vt:lpstr>
      <vt:lpstr>Courier New</vt:lpstr>
      <vt:lpstr>DIN</vt:lpstr>
      <vt:lpstr>Franklin Gothic Book</vt:lpstr>
      <vt:lpstr>Franklin Gothic Medium</vt:lpstr>
      <vt:lpstr>Symbol</vt:lpstr>
      <vt:lpstr>Times New Roman</vt:lpstr>
      <vt:lpstr>Default Theme</vt:lpstr>
      <vt:lpstr>1_Default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Laws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by GCFA</dc:title>
  <dc:creator>Sharon Dean</dc:creator>
  <cp:lastModifiedBy>Kellie Schmeal</cp:lastModifiedBy>
  <cp:revision>18</cp:revision>
  <dcterms:created xsi:type="dcterms:W3CDTF">2020-11-10T14:16:28Z</dcterms:created>
  <dcterms:modified xsi:type="dcterms:W3CDTF">2023-04-11T18:01:04Z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0x0101006472D8E426220345B89B7B6839A37875</vt:lpwstr>
  </property>
</Properties>
</file>