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1957" r:id="rId5"/>
    <p:sldId id="1972" r:id="rId6"/>
    <p:sldId id="1973" r:id="rId7"/>
    <p:sldId id="1979" r:id="rId8"/>
    <p:sldId id="1975" r:id="rId9"/>
    <p:sldId id="1976" r:id="rId10"/>
    <p:sldId id="1978" r:id="rId11"/>
    <p:sldId id="1980" r:id="rId12"/>
    <p:sldId id="1963" r:id="rId13"/>
    <p:sldId id="1961" r:id="rId14"/>
    <p:sldId id="196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929"/>
    <a:srgbClr val="223638"/>
    <a:srgbClr val="9DC75A"/>
    <a:srgbClr val="FFD248"/>
    <a:srgbClr val="E2E2E2"/>
    <a:srgbClr val="D56363"/>
    <a:srgbClr val="2E3841"/>
    <a:srgbClr val="2D2D2D"/>
    <a:srgbClr val="F3F3F3"/>
    <a:srgbClr val="DB4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87EAB-2A26-44EA-8027-A6A7AAEA1AB2}" v="50" dt="2022-05-10T15:49:23.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5/18/2022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5/18/2022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Risks</a:t>
            </a:r>
          </a:p>
          <a:p>
            <a:endParaRPr lang="en-US"/>
          </a:p>
          <a:p>
            <a:r>
              <a:rPr lang="en-US" b="1"/>
              <a:t>91% of successful data breaches started with a spear phishing attack</a:t>
            </a:r>
          </a:p>
          <a:p>
            <a:endParaRPr lang="en-US"/>
          </a:p>
          <a:p>
            <a:r>
              <a:rPr lang="en-US"/>
              <a:t>In 2017 66% of malware is installed via malicious email attachments</a:t>
            </a:r>
          </a:p>
          <a:p>
            <a:endParaRPr lang="en-US"/>
          </a:p>
          <a:p>
            <a:r>
              <a:rPr lang="en-US"/>
              <a:t>Story about my CEO and his assistant and </a:t>
            </a:r>
            <a:r>
              <a:rPr lang="en-US" err="1"/>
              <a:t>iphone</a:t>
            </a:r>
            <a:r>
              <a:rPr lang="en-US"/>
              <a:t> gift cards</a:t>
            </a:r>
          </a:p>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3</a:t>
            </a:fld>
            <a:endParaRPr lang="en-US"/>
          </a:p>
        </p:txBody>
      </p:sp>
    </p:spTree>
    <p:extLst>
      <p:ext uri="{BB962C8B-B14F-4D97-AF65-F5344CB8AC3E}">
        <p14:creationId xmlns:p14="http://schemas.microsoft.com/office/powerpoint/2010/main" val="194996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Risks</a:t>
            </a:r>
          </a:p>
          <a:p>
            <a:endParaRPr lang="en-US"/>
          </a:p>
          <a:p>
            <a:r>
              <a:rPr lang="en-US" b="1"/>
              <a:t>91% of successful data breaches started with a spear phishing attack</a:t>
            </a:r>
          </a:p>
          <a:p>
            <a:endParaRPr lang="en-US"/>
          </a:p>
          <a:p>
            <a:r>
              <a:rPr lang="en-US"/>
              <a:t>In 2017 66% of malware is installed via malicious email attachments</a:t>
            </a:r>
          </a:p>
          <a:p>
            <a:endParaRPr lang="en-US"/>
          </a:p>
          <a:p>
            <a:r>
              <a:rPr lang="en-US"/>
              <a:t>Story about my CEO and his assistant and </a:t>
            </a:r>
            <a:r>
              <a:rPr lang="en-US" err="1"/>
              <a:t>iphone</a:t>
            </a:r>
            <a:r>
              <a:rPr lang="en-US"/>
              <a:t> gift cards</a:t>
            </a:r>
          </a:p>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4</a:t>
            </a:fld>
            <a:endParaRPr lang="en-US"/>
          </a:p>
        </p:txBody>
      </p:sp>
    </p:spTree>
    <p:extLst>
      <p:ext uri="{BB962C8B-B14F-4D97-AF65-F5344CB8AC3E}">
        <p14:creationId xmlns:p14="http://schemas.microsoft.com/office/powerpoint/2010/main" val="86016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5</a:t>
            </a:fld>
            <a:endParaRPr lang="en-US"/>
          </a:p>
        </p:txBody>
      </p:sp>
    </p:spTree>
    <p:extLst>
      <p:ext uri="{BB962C8B-B14F-4D97-AF65-F5344CB8AC3E}">
        <p14:creationId xmlns:p14="http://schemas.microsoft.com/office/powerpoint/2010/main" val="365300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a:t>Different from Documented policies like IT use policy </a:t>
            </a:r>
          </a:p>
          <a:p>
            <a:endParaRPr lang="en-US" sz="1050" b="1"/>
          </a:p>
          <a:p>
            <a:r>
              <a:rPr lang="en-US" sz="1050" b="1"/>
              <a:t>Automated Policies</a:t>
            </a:r>
            <a:endParaRPr lang="en-US" sz="1050"/>
          </a:p>
          <a:p>
            <a:r>
              <a:rPr lang="en-US" sz="1050" b="1"/>
              <a:t>	Limit Forwarding</a:t>
            </a:r>
          </a:p>
          <a:p>
            <a:r>
              <a:rPr lang="en-US" sz="1050" b="1"/>
              <a:t>	Limit Data Retention</a:t>
            </a:r>
          </a:p>
          <a:p>
            <a:r>
              <a:rPr lang="en-US" sz="1050" b="1"/>
              <a:t>	Mobile device restrictions</a:t>
            </a:r>
          </a:p>
          <a:p>
            <a:r>
              <a:rPr lang="en-US" sz="1050" b="1"/>
              <a:t> </a:t>
            </a:r>
            <a:endParaRPr lang="en-US" sz="1050"/>
          </a:p>
          <a:p>
            <a:r>
              <a:rPr lang="en-US" sz="1050" b="1"/>
              <a:t>Multi Factor Authentication and Mobile device Security</a:t>
            </a:r>
            <a:endParaRPr lang="en-US" sz="1050"/>
          </a:p>
          <a:p>
            <a:r>
              <a:rPr lang="en-US" sz="1050" b="1"/>
              <a:t>	How can we meet this need?</a:t>
            </a:r>
            <a:endParaRPr lang="en-US" sz="1050"/>
          </a:p>
          <a:p>
            <a:r>
              <a:rPr lang="en-US" sz="1050" b="1"/>
              <a:t>		Both Office 365 and the G suite offer this functionality</a:t>
            </a:r>
            <a:endParaRPr lang="en-US" sz="1050"/>
          </a:p>
          <a:p>
            <a:r>
              <a:rPr lang="en-US" sz="1050" b="1"/>
              <a:t> </a:t>
            </a:r>
            <a:endParaRPr lang="en-US" sz="1050"/>
          </a:p>
          <a:p>
            <a:r>
              <a:rPr lang="en-US" sz="1050" b="1"/>
              <a:t>Password Managers?</a:t>
            </a:r>
            <a:endParaRPr lang="en-US" sz="1050"/>
          </a:p>
          <a:p>
            <a:endParaRPr lang="en-US" sz="1050"/>
          </a:p>
          <a:p>
            <a:pPr lvl="0"/>
            <a:r>
              <a:rPr lang="en-US" sz="1050" b="1"/>
              <a:t>Consider a specialized Cyber Insurance policy.</a:t>
            </a:r>
            <a:endParaRPr lang="en-US" sz="1050"/>
          </a:p>
          <a:p>
            <a:r>
              <a:rPr lang="en-US" sz="1050" b="1"/>
              <a:t>Cyber insurance, also referred to as cyber risk insurance or cyber liability insurance, is a specialized insurance product designed to help an organization mitigate risk exposure by offsetting costs involved with recovery after a cyber-related security breach or similar event such as malware, ransomware, distributed denial-of-service (DDoS) attacks, or any other method used to compromise a network and sensitive data. These policies are designed to cover specialized losses. As churches increasingly are handling sensitive personal and financial data of members, it is prudent for church administrators or officers to consult regularly with their insurance broker or carrier to determine whether the church’s coverage levels are appropriate for their given risk.</a:t>
            </a:r>
            <a:endParaRPr lang="en-US" sz="1050"/>
          </a:p>
          <a:p>
            <a:endParaRPr lang="en-US" sz="1050"/>
          </a:p>
        </p:txBody>
      </p:sp>
      <p:sp>
        <p:nvSpPr>
          <p:cNvPr id="4" name="Slide Number Placeholder 3"/>
          <p:cNvSpPr>
            <a:spLocks noGrp="1"/>
          </p:cNvSpPr>
          <p:nvPr>
            <p:ph type="sldNum" sz="quarter" idx="5"/>
          </p:nvPr>
        </p:nvSpPr>
        <p:spPr/>
        <p:txBody>
          <a:bodyPr/>
          <a:lstStyle/>
          <a:p>
            <a:fld id="{2E7D2F9E-D167-4ED3-83EC-AE46EA34BEC3}" type="slidenum">
              <a:rPr lang="en-US" smtClean="0"/>
              <a:pPr/>
              <a:t>6</a:t>
            </a:fld>
            <a:endParaRPr lang="en-US"/>
          </a:p>
        </p:txBody>
      </p:sp>
    </p:spTree>
    <p:extLst>
      <p:ext uri="{BB962C8B-B14F-4D97-AF65-F5344CB8AC3E}">
        <p14:creationId xmlns:p14="http://schemas.microsoft.com/office/powerpoint/2010/main" val="154297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7</a:t>
            </a:fld>
            <a:endParaRPr lang="en-US"/>
          </a:p>
        </p:txBody>
      </p:sp>
    </p:spTree>
    <p:extLst>
      <p:ext uri="{BB962C8B-B14F-4D97-AF65-F5344CB8AC3E}">
        <p14:creationId xmlns:p14="http://schemas.microsoft.com/office/powerpoint/2010/main" val="248411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Risks</a:t>
            </a:r>
          </a:p>
          <a:p>
            <a:endParaRPr lang="en-US"/>
          </a:p>
          <a:p>
            <a:r>
              <a:rPr lang="en-US" b="1"/>
              <a:t>91% of successful data breaches started with a spear phishing attack</a:t>
            </a:r>
          </a:p>
          <a:p>
            <a:endParaRPr lang="en-US"/>
          </a:p>
          <a:p>
            <a:r>
              <a:rPr lang="en-US"/>
              <a:t>In 2017 66% of malware is installed via malicious email attachments</a:t>
            </a:r>
          </a:p>
          <a:p>
            <a:endParaRPr lang="en-US"/>
          </a:p>
          <a:p>
            <a:r>
              <a:rPr lang="en-US"/>
              <a:t>Story about my CEO and his assistant and </a:t>
            </a:r>
            <a:r>
              <a:rPr lang="en-US" err="1"/>
              <a:t>iphone</a:t>
            </a:r>
            <a:r>
              <a:rPr lang="en-US"/>
              <a:t> gift cards</a:t>
            </a:r>
          </a:p>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8</a:t>
            </a:fld>
            <a:endParaRPr lang="en-US"/>
          </a:p>
        </p:txBody>
      </p:sp>
    </p:spTree>
    <p:extLst>
      <p:ext uri="{BB962C8B-B14F-4D97-AF65-F5344CB8AC3E}">
        <p14:creationId xmlns:p14="http://schemas.microsoft.com/office/powerpoint/2010/main" val="66873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9</a:t>
            </a:fld>
            <a:endParaRPr lang="en-US"/>
          </a:p>
        </p:txBody>
      </p:sp>
    </p:spTree>
    <p:extLst>
      <p:ext uri="{BB962C8B-B14F-4D97-AF65-F5344CB8AC3E}">
        <p14:creationId xmlns:p14="http://schemas.microsoft.com/office/powerpoint/2010/main" val="351359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10</a:t>
            </a:fld>
            <a:endParaRPr lang="en-US"/>
          </a:p>
        </p:txBody>
      </p:sp>
    </p:spTree>
    <p:extLst>
      <p:ext uri="{BB962C8B-B14F-4D97-AF65-F5344CB8AC3E}">
        <p14:creationId xmlns:p14="http://schemas.microsoft.com/office/powerpoint/2010/main" val="924092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BAA7D4D0-7B10-8843-8732-AF00173D2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6350"/>
            <a:ext cx="9144000" cy="5130800"/>
          </a:xfrm>
          <a:prstGeom prst="rect">
            <a:avLst/>
          </a:prstGeom>
        </p:spPr>
      </p:pic>
      <p:sp>
        <p:nvSpPr>
          <p:cNvPr id="3" name="Rectangle 2">
            <a:extLst>
              <a:ext uri="{FF2B5EF4-FFF2-40B4-BE49-F238E27FC236}">
                <a16:creationId xmlns:a16="http://schemas.microsoft.com/office/drawing/2014/main" id="{9C970559-1A96-5D49-8718-D97871DDAD98}"/>
              </a:ext>
            </a:extLst>
          </p:cNvPr>
          <p:cNvSpPr/>
          <p:nvPr userDrawn="1"/>
        </p:nvSpPr>
        <p:spPr bwMode="auto">
          <a:xfrm>
            <a:off x="0" y="4171950"/>
            <a:ext cx="9144000" cy="971550"/>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 name="Rectangle 3">
            <a:extLst>
              <a:ext uri="{FF2B5EF4-FFF2-40B4-BE49-F238E27FC236}">
                <a16:creationId xmlns:a16="http://schemas.microsoft.com/office/drawing/2014/main" id="{E25D3B39-465B-A947-BBD0-72C2884FDD48}"/>
              </a:ext>
            </a:extLst>
          </p:cNvPr>
          <p:cNvSpPr/>
          <p:nvPr userDrawn="1"/>
        </p:nvSpPr>
        <p:spPr bwMode="auto">
          <a:xfrm>
            <a:off x="0" y="1"/>
            <a:ext cx="9144000" cy="4171950"/>
          </a:xfrm>
          <a:prstGeom prst="rect">
            <a:avLst/>
          </a:prstGeom>
          <a:gradFill flip="none" rotWithShape="1">
            <a:gsLst>
              <a:gs pos="0">
                <a:schemeClr val="accent1">
                  <a:alpha val="80000"/>
                </a:schemeClr>
              </a:gs>
              <a:gs pos="100000">
                <a:schemeClr val="accent2">
                  <a:alpha val="80000"/>
                </a:schemeClr>
              </a:gs>
            </a:gsLst>
            <a:lin ang="5400000" scaled="0"/>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7" name="Picture 6">
            <a:extLst>
              <a:ext uri="{FF2B5EF4-FFF2-40B4-BE49-F238E27FC236}">
                <a16:creationId xmlns:a16="http://schemas.microsoft.com/office/drawing/2014/main" id="{C9C5C4EB-CE8A-2147-8F03-01E1E28271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337012"/>
            <a:ext cx="1910316" cy="680550"/>
          </a:xfrm>
          <a:prstGeom prst="rect">
            <a:avLst/>
          </a:prstGeom>
        </p:spPr>
      </p:pic>
      <p:sp>
        <p:nvSpPr>
          <p:cNvPr id="23" name="Text Placeholder 22">
            <a:extLst>
              <a:ext uri="{FF2B5EF4-FFF2-40B4-BE49-F238E27FC236}">
                <a16:creationId xmlns:a16="http://schemas.microsoft.com/office/drawing/2014/main" id="{C917F034-34D2-9C42-B81D-14870336D0F7}"/>
              </a:ext>
            </a:extLst>
          </p:cNvPr>
          <p:cNvSpPr>
            <a:spLocks noGrp="1"/>
          </p:cNvSpPr>
          <p:nvPr>
            <p:ph type="body" sz="quarter" idx="10" hasCustomPrompt="1"/>
          </p:nvPr>
        </p:nvSpPr>
        <p:spPr>
          <a:xfrm>
            <a:off x="381000" y="1581150"/>
            <a:ext cx="7772400" cy="1066800"/>
          </a:xfrm>
          <a:prstGeom prst="rect">
            <a:avLst/>
          </a:prstGeom>
        </p:spPr>
        <p:txBody>
          <a:bodyPr/>
          <a:lstStyle>
            <a:lvl1pPr marL="0" indent="0">
              <a:buFontTx/>
              <a:buNone/>
              <a:defRPr sz="4400">
                <a:solidFill>
                  <a:schemeClr val="bg1"/>
                </a:solidFill>
                <a:latin typeface="+mj-lt"/>
              </a:defRPr>
            </a:lvl1pPr>
          </a:lstStyle>
          <a:p>
            <a:pPr lvl="0"/>
            <a:r>
              <a:rPr lang="en-US"/>
              <a:t>PRESENTATION TITLE</a:t>
            </a:r>
          </a:p>
        </p:txBody>
      </p:sp>
      <p:sp>
        <p:nvSpPr>
          <p:cNvPr id="27" name="Text Placeholder 26">
            <a:extLst>
              <a:ext uri="{FF2B5EF4-FFF2-40B4-BE49-F238E27FC236}">
                <a16:creationId xmlns:a16="http://schemas.microsoft.com/office/drawing/2014/main" id="{44828F55-088E-4A44-A1D1-64D6CF6148E7}"/>
              </a:ext>
            </a:extLst>
          </p:cNvPr>
          <p:cNvSpPr>
            <a:spLocks noGrp="1"/>
          </p:cNvSpPr>
          <p:nvPr>
            <p:ph type="body" sz="quarter" idx="11" hasCustomPrompt="1"/>
          </p:nvPr>
        </p:nvSpPr>
        <p:spPr>
          <a:xfrm>
            <a:off x="381000" y="2800350"/>
            <a:ext cx="7391400" cy="762000"/>
          </a:xfrm>
          <a:prstGeom prst="rect">
            <a:avLst/>
          </a:prstGeom>
        </p:spPr>
        <p:txBody>
          <a:bodyPr/>
          <a:lstStyle>
            <a:lvl1pPr marL="0" indent="0">
              <a:buFontTx/>
              <a:buNone/>
              <a:defRPr sz="2200">
                <a:solidFill>
                  <a:schemeClr val="bg1"/>
                </a:solidFill>
              </a:defRPr>
            </a:lvl1pPr>
          </a:lstStyle>
          <a:p>
            <a:pPr lvl="0"/>
            <a:r>
              <a:rPr lang="en-US"/>
              <a:t>Sub Title/Author/Presenter</a:t>
            </a:r>
          </a:p>
        </p:txBody>
      </p:sp>
    </p:spTree>
    <p:extLst>
      <p:ext uri="{BB962C8B-B14F-4D97-AF65-F5344CB8AC3E}">
        <p14:creationId xmlns:p14="http://schemas.microsoft.com/office/powerpoint/2010/main" val="158256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57A9C-DB25-424D-98F7-9AE88BAC1CC5}"/>
              </a:ext>
            </a:extLst>
          </p:cNvPr>
          <p:cNvSpPr/>
          <p:nvPr userDrawn="1"/>
        </p:nvSpPr>
        <p:spPr bwMode="auto">
          <a:xfrm>
            <a:off x="0" y="0"/>
            <a:ext cx="9144000" cy="5143499"/>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5" name="Group 4">
            <a:extLst>
              <a:ext uri="{FF2B5EF4-FFF2-40B4-BE49-F238E27FC236}">
                <a16:creationId xmlns:a16="http://schemas.microsoft.com/office/drawing/2014/main" id="{21B42A57-7E9B-5C4F-A5C1-5DA9C9108D06}"/>
              </a:ext>
            </a:extLst>
          </p:cNvPr>
          <p:cNvGrpSpPr/>
          <p:nvPr userDrawn="1"/>
        </p:nvGrpSpPr>
        <p:grpSpPr>
          <a:xfrm>
            <a:off x="174324" y="355600"/>
            <a:ext cx="4363052" cy="4432300"/>
            <a:chOff x="-647700" y="1546225"/>
            <a:chExt cx="600075" cy="609600"/>
          </a:xfrm>
          <a:solidFill>
            <a:schemeClr val="bg1">
              <a:alpha val="10000"/>
            </a:schemeClr>
          </a:solidFill>
        </p:grpSpPr>
        <p:sp>
          <p:nvSpPr>
            <p:cNvPr id="6" name="Freeform 6">
              <a:extLst>
                <a:ext uri="{FF2B5EF4-FFF2-40B4-BE49-F238E27FC236}">
                  <a16:creationId xmlns:a16="http://schemas.microsoft.com/office/drawing/2014/main" id="{813A800D-E168-234A-A011-BDF75071149B}"/>
                </a:ext>
              </a:extLst>
            </p:cNvPr>
            <p:cNvSpPr>
              <a:spLocks/>
            </p:cNvSpPr>
            <p:nvPr/>
          </p:nvSpPr>
          <p:spPr bwMode="auto">
            <a:xfrm>
              <a:off x="-546100" y="1770063"/>
              <a:ext cx="274638" cy="20638"/>
            </a:xfrm>
            <a:custGeom>
              <a:avLst/>
              <a:gdLst>
                <a:gd name="T0" fmla="*/ 58 w 1555"/>
                <a:gd name="T1" fmla="*/ 0 h 115"/>
                <a:gd name="T2" fmla="*/ 1498 w 1555"/>
                <a:gd name="T3" fmla="*/ 0 h 115"/>
                <a:gd name="T4" fmla="*/ 1515 w 1555"/>
                <a:gd name="T5" fmla="*/ 3 h 115"/>
                <a:gd name="T6" fmla="*/ 1532 w 1555"/>
                <a:gd name="T7" fmla="*/ 12 h 115"/>
                <a:gd name="T8" fmla="*/ 1544 w 1555"/>
                <a:gd name="T9" fmla="*/ 24 h 115"/>
                <a:gd name="T10" fmla="*/ 1552 w 1555"/>
                <a:gd name="T11" fmla="*/ 40 h 115"/>
                <a:gd name="T12" fmla="*/ 1555 w 1555"/>
                <a:gd name="T13" fmla="*/ 58 h 115"/>
                <a:gd name="T14" fmla="*/ 1552 w 1555"/>
                <a:gd name="T15" fmla="*/ 76 h 115"/>
                <a:gd name="T16" fmla="*/ 1544 w 1555"/>
                <a:gd name="T17" fmla="*/ 91 h 115"/>
                <a:gd name="T18" fmla="*/ 1532 w 1555"/>
                <a:gd name="T19" fmla="*/ 104 h 115"/>
                <a:gd name="T20" fmla="*/ 1515 w 1555"/>
                <a:gd name="T21" fmla="*/ 112 h 115"/>
                <a:gd name="T22" fmla="*/ 1498 w 1555"/>
                <a:gd name="T23" fmla="*/ 115 h 115"/>
                <a:gd name="T24" fmla="*/ 58 w 1555"/>
                <a:gd name="T25" fmla="*/ 115 h 115"/>
                <a:gd name="T26" fmla="*/ 40 w 1555"/>
                <a:gd name="T27" fmla="*/ 112 h 115"/>
                <a:gd name="T28" fmla="*/ 24 w 1555"/>
                <a:gd name="T29" fmla="*/ 104 h 115"/>
                <a:gd name="T30" fmla="*/ 12 w 1555"/>
                <a:gd name="T31" fmla="*/ 91 h 115"/>
                <a:gd name="T32" fmla="*/ 3 w 1555"/>
                <a:gd name="T33" fmla="*/ 76 h 115"/>
                <a:gd name="T34" fmla="*/ 0 w 1555"/>
                <a:gd name="T35" fmla="*/ 58 h 115"/>
                <a:gd name="T36" fmla="*/ 3 w 1555"/>
                <a:gd name="T37" fmla="*/ 40 h 115"/>
                <a:gd name="T38" fmla="*/ 12 w 1555"/>
                <a:gd name="T39" fmla="*/ 24 h 115"/>
                <a:gd name="T40" fmla="*/ 24 w 1555"/>
                <a:gd name="T41" fmla="*/ 12 h 115"/>
                <a:gd name="T42" fmla="*/ 40 w 1555"/>
                <a:gd name="T43" fmla="*/ 3 h 115"/>
                <a:gd name="T44" fmla="*/ 58 w 1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5" h="115">
                  <a:moveTo>
                    <a:pt x="58" y="0"/>
                  </a:moveTo>
                  <a:lnTo>
                    <a:pt x="1498" y="0"/>
                  </a:lnTo>
                  <a:lnTo>
                    <a:pt x="1515" y="3"/>
                  </a:lnTo>
                  <a:lnTo>
                    <a:pt x="1532" y="12"/>
                  </a:lnTo>
                  <a:lnTo>
                    <a:pt x="1544" y="24"/>
                  </a:lnTo>
                  <a:lnTo>
                    <a:pt x="1552" y="40"/>
                  </a:lnTo>
                  <a:lnTo>
                    <a:pt x="1555" y="58"/>
                  </a:lnTo>
                  <a:lnTo>
                    <a:pt x="1552" y="76"/>
                  </a:lnTo>
                  <a:lnTo>
                    <a:pt x="1544" y="91"/>
                  </a:lnTo>
                  <a:lnTo>
                    <a:pt x="1532" y="104"/>
                  </a:lnTo>
                  <a:lnTo>
                    <a:pt x="1515" y="112"/>
                  </a:lnTo>
                  <a:lnTo>
                    <a:pt x="1498" y="115"/>
                  </a:lnTo>
                  <a:lnTo>
                    <a:pt x="58" y="115"/>
                  </a:lnTo>
                  <a:lnTo>
                    <a:pt x="40" y="112"/>
                  </a:lnTo>
                  <a:lnTo>
                    <a:pt x="24" y="104"/>
                  </a:lnTo>
                  <a:lnTo>
                    <a:pt x="12" y="91"/>
                  </a:lnTo>
                  <a:lnTo>
                    <a:pt x="3" y="76"/>
                  </a:lnTo>
                  <a:lnTo>
                    <a:pt x="0" y="58"/>
                  </a:lnTo>
                  <a:lnTo>
                    <a:pt x="3" y="40"/>
                  </a:lnTo>
                  <a:lnTo>
                    <a:pt x="12" y="24"/>
                  </a:lnTo>
                  <a:lnTo>
                    <a:pt x="24" y="12"/>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2B497710-894E-9B44-86FB-2C928BCBF408}"/>
                </a:ext>
              </a:extLst>
            </p:cNvPr>
            <p:cNvSpPr>
              <a:spLocks/>
            </p:cNvSpPr>
            <p:nvPr/>
          </p:nvSpPr>
          <p:spPr bwMode="auto">
            <a:xfrm>
              <a:off x="-546100" y="1689100"/>
              <a:ext cx="122238" cy="19050"/>
            </a:xfrm>
            <a:custGeom>
              <a:avLst/>
              <a:gdLst>
                <a:gd name="T0" fmla="*/ 58 w 691"/>
                <a:gd name="T1" fmla="*/ 0 h 116"/>
                <a:gd name="T2" fmla="*/ 634 w 691"/>
                <a:gd name="T3" fmla="*/ 0 h 116"/>
                <a:gd name="T4" fmla="*/ 651 w 691"/>
                <a:gd name="T5" fmla="*/ 4 h 116"/>
                <a:gd name="T6" fmla="*/ 668 w 691"/>
                <a:gd name="T7" fmla="*/ 12 h 116"/>
                <a:gd name="T8" fmla="*/ 680 w 691"/>
                <a:gd name="T9" fmla="*/ 24 h 116"/>
                <a:gd name="T10" fmla="*/ 688 w 691"/>
                <a:gd name="T11" fmla="*/ 40 h 116"/>
                <a:gd name="T12" fmla="*/ 691 w 691"/>
                <a:gd name="T13" fmla="*/ 58 h 116"/>
                <a:gd name="T14" fmla="*/ 688 w 691"/>
                <a:gd name="T15" fmla="*/ 76 h 116"/>
                <a:gd name="T16" fmla="*/ 680 w 691"/>
                <a:gd name="T17" fmla="*/ 92 h 116"/>
                <a:gd name="T18" fmla="*/ 668 w 691"/>
                <a:gd name="T19" fmla="*/ 104 h 116"/>
                <a:gd name="T20" fmla="*/ 651 w 691"/>
                <a:gd name="T21" fmla="*/ 112 h 116"/>
                <a:gd name="T22" fmla="*/ 634 w 691"/>
                <a:gd name="T23" fmla="*/ 116 h 116"/>
                <a:gd name="T24" fmla="*/ 58 w 691"/>
                <a:gd name="T25" fmla="*/ 116 h 116"/>
                <a:gd name="T26" fmla="*/ 40 w 691"/>
                <a:gd name="T27" fmla="*/ 112 h 116"/>
                <a:gd name="T28" fmla="*/ 24 w 691"/>
                <a:gd name="T29" fmla="*/ 104 h 116"/>
                <a:gd name="T30" fmla="*/ 12 w 691"/>
                <a:gd name="T31" fmla="*/ 92 h 116"/>
                <a:gd name="T32" fmla="*/ 3 w 691"/>
                <a:gd name="T33" fmla="*/ 76 h 116"/>
                <a:gd name="T34" fmla="*/ 0 w 691"/>
                <a:gd name="T35" fmla="*/ 58 h 116"/>
                <a:gd name="T36" fmla="*/ 3 w 691"/>
                <a:gd name="T37" fmla="*/ 40 h 116"/>
                <a:gd name="T38" fmla="*/ 12 w 691"/>
                <a:gd name="T39" fmla="*/ 24 h 116"/>
                <a:gd name="T40" fmla="*/ 24 w 691"/>
                <a:gd name="T41" fmla="*/ 12 h 116"/>
                <a:gd name="T42" fmla="*/ 40 w 691"/>
                <a:gd name="T43" fmla="*/ 4 h 116"/>
                <a:gd name="T44" fmla="*/ 58 w 691"/>
                <a:gd name="T4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1" h="116">
                  <a:moveTo>
                    <a:pt x="58" y="0"/>
                  </a:moveTo>
                  <a:lnTo>
                    <a:pt x="634" y="0"/>
                  </a:lnTo>
                  <a:lnTo>
                    <a:pt x="651" y="4"/>
                  </a:lnTo>
                  <a:lnTo>
                    <a:pt x="668" y="12"/>
                  </a:lnTo>
                  <a:lnTo>
                    <a:pt x="680" y="24"/>
                  </a:lnTo>
                  <a:lnTo>
                    <a:pt x="688" y="40"/>
                  </a:lnTo>
                  <a:lnTo>
                    <a:pt x="691" y="58"/>
                  </a:lnTo>
                  <a:lnTo>
                    <a:pt x="688" y="76"/>
                  </a:lnTo>
                  <a:lnTo>
                    <a:pt x="680" y="92"/>
                  </a:lnTo>
                  <a:lnTo>
                    <a:pt x="668" y="104"/>
                  </a:lnTo>
                  <a:lnTo>
                    <a:pt x="651" y="112"/>
                  </a:lnTo>
                  <a:lnTo>
                    <a:pt x="634" y="116"/>
                  </a:lnTo>
                  <a:lnTo>
                    <a:pt x="58" y="116"/>
                  </a:lnTo>
                  <a:lnTo>
                    <a:pt x="40" y="112"/>
                  </a:lnTo>
                  <a:lnTo>
                    <a:pt x="24" y="104"/>
                  </a:lnTo>
                  <a:lnTo>
                    <a:pt x="12" y="92"/>
                  </a:lnTo>
                  <a:lnTo>
                    <a:pt x="3" y="76"/>
                  </a:lnTo>
                  <a:lnTo>
                    <a:pt x="0" y="58"/>
                  </a:lnTo>
                  <a:lnTo>
                    <a:pt x="3" y="40"/>
                  </a:lnTo>
                  <a:lnTo>
                    <a:pt x="12" y="24"/>
                  </a:lnTo>
                  <a:lnTo>
                    <a:pt x="24" y="12"/>
                  </a:lnTo>
                  <a:lnTo>
                    <a:pt x="40" y="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DF9F5951-B9AD-9849-B3CF-D1984A7AC59F}"/>
                </a:ext>
              </a:extLst>
            </p:cNvPr>
            <p:cNvSpPr>
              <a:spLocks/>
            </p:cNvSpPr>
            <p:nvPr/>
          </p:nvSpPr>
          <p:spPr bwMode="auto">
            <a:xfrm>
              <a:off x="-546100" y="1851025"/>
              <a:ext cx="274638" cy="20638"/>
            </a:xfrm>
            <a:custGeom>
              <a:avLst/>
              <a:gdLst>
                <a:gd name="T0" fmla="*/ 58 w 1555"/>
                <a:gd name="T1" fmla="*/ 0 h 115"/>
                <a:gd name="T2" fmla="*/ 1498 w 1555"/>
                <a:gd name="T3" fmla="*/ 0 h 115"/>
                <a:gd name="T4" fmla="*/ 1515 w 1555"/>
                <a:gd name="T5" fmla="*/ 3 h 115"/>
                <a:gd name="T6" fmla="*/ 1532 w 1555"/>
                <a:gd name="T7" fmla="*/ 12 h 115"/>
                <a:gd name="T8" fmla="*/ 1544 w 1555"/>
                <a:gd name="T9" fmla="*/ 24 h 115"/>
                <a:gd name="T10" fmla="*/ 1552 w 1555"/>
                <a:gd name="T11" fmla="*/ 40 h 115"/>
                <a:gd name="T12" fmla="*/ 1555 w 1555"/>
                <a:gd name="T13" fmla="*/ 58 h 115"/>
                <a:gd name="T14" fmla="*/ 1552 w 1555"/>
                <a:gd name="T15" fmla="*/ 75 h 115"/>
                <a:gd name="T16" fmla="*/ 1544 w 1555"/>
                <a:gd name="T17" fmla="*/ 92 h 115"/>
                <a:gd name="T18" fmla="*/ 1532 w 1555"/>
                <a:gd name="T19" fmla="*/ 104 h 115"/>
                <a:gd name="T20" fmla="*/ 1515 w 1555"/>
                <a:gd name="T21" fmla="*/ 112 h 115"/>
                <a:gd name="T22" fmla="*/ 1498 w 1555"/>
                <a:gd name="T23" fmla="*/ 115 h 115"/>
                <a:gd name="T24" fmla="*/ 58 w 1555"/>
                <a:gd name="T25" fmla="*/ 115 h 115"/>
                <a:gd name="T26" fmla="*/ 40 w 1555"/>
                <a:gd name="T27" fmla="*/ 112 h 115"/>
                <a:gd name="T28" fmla="*/ 24 w 1555"/>
                <a:gd name="T29" fmla="*/ 104 h 115"/>
                <a:gd name="T30" fmla="*/ 12 w 1555"/>
                <a:gd name="T31" fmla="*/ 92 h 115"/>
                <a:gd name="T32" fmla="*/ 3 w 1555"/>
                <a:gd name="T33" fmla="*/ 75 h 115"/>
                <a:gd name="T34" fmla="*/ 0 w 1555"/>
                <a:gd name="T35" fmla="*/ 58 h 115"/>
                <a:gd name="T36" fmla="*/ 3 w 1555"/>
                <a:gd name="T37" fmla="*/ 40 h 115"/>
                <a:gd name="T38" fmla="*/ 12 w 1555"/>
                <a:gd name="T39" fmla="*/ 24 h 115"/>
                <a:gd name="T40" fmla="*/ 24 w 1555"/>
                <a:gd name="T41" fmla="*/ 12 h 115"/>
                <a:gd name="T42" fmla="*/ 40 w 1555"/>
                <a:gd name="T43" fmla="*/ 3 h 115"/>
                <a:gd name="T44" fmla="*/ 58 w 1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5" h="115">
                  <a:moveTo>
                    <a:pt x="58" y="0"/>
                  </a:moveTo>
                  <a:lnTo>
                    <a:pt x="1498" y="0"/>
                  </a:lnTo>
                  <a:lnTo>
                    <a:pt x="1515" y="3"/>
                  </a:lnTo>
                  <a:lnTo>
                    <a:pt x="1532" y="12"/>
                  </a:lnTo>
                  <a:lnTo>
                    <a:pt x="1544" y="24"/>
                  </a:lnTo>
                  <a:lnTo>
                    <a:pt x="1552" y="40"/>
                  </a:lnTo>
                  <a:lnTo>
                    <a:pt x="1555" y="58"/>
                  </a:lnTo>
                  <a:lnTo>
                    <a:pt x="1552" y="75"/>
                  </a:lnTo>
                  <a:lnTo>
                    <a:pt x="1544" y="92"/>
                  </a:lnTo>
                  <a:lnTo>
                    <a:pt x="1532" y="104"/>
                  </a:lnTo>
                  <a:lnTo>
                    <a:pt x="1515" y="112"/>
                  </a:lnTo>
                  <a:lnTo>
                    <a:pt x="1498" y="115"/>
                  </a:lnTo>
                  <a:lnTo>
                    <a:pt x="58" y="115"/>
                  </a:lnTo>
                  <a:lnTo>
                    <a:pt x="40" y="112"/>
                  </a:lnTo>
                  <a:lnTo>
                    <a:pt x="24" y="104"/>
                  </a:lnTo>
                  <a:lnTo>
                    <a:pt x="12" y="92"/>
                  </a:lnTo>
                  <a:lnTo>
                    <a:pt x="3" y="75"/>
                  </a:lnTo>
                  <a:lnTo>
                    <a:pt x="0" y="58"/>
                  </a:lnTo>
                  <a:lnTo>
                    <a:pt x="3" y="40"/>
                  </a:lnTo>
                  <a:lnTo>
                    <a:pt x="12" y="24"/>
                  </a:lnTo>
                  <a:lnTo>
                    <a:pt x="24" y="12"/>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5B7B85DA-A8D4-6E4C-B65B-F6F31DC259C7}"/>
                </a:ext>
              </a:extLst>
            </p:cNvPr>
            <p:cNvSpPr>
              <a:spLocks/>
            </p:cNvSpPr>
            <p:nvPr/>
          </p:nvSpPr>
          <p:spPr bwMode="auto">
            <a:xfrm>
              <a:off x="-546100" y="1931988"/>
              <a:ext cx="193675" cy="20638"/>
            </a:xfrm>
            <a:custGeom>
              <a:avLst/>
              <a:gdLst>
                <a:gd name="T0" fmla="*/ 58 w 1094"/>
                <a:gd name="T1" fmla="*/ 0 h 115"/>
                <a:gd name="T2" fmla="*/ 1037 w 1094"/>
                <a:gd name="T3" fmla="*/ 0 h 115"/>
                <a:gd name="T4" fmla="*/ 1055 w 1094"/>
                <a:gd name="T5" fmla="*/ 3 h 115"/>
                <a:gd name="T6" fmla="*/ 1070 w 1094"/>
                <a:gd name="T7" fmla="*/ 11 h 115"/>
                <a:gd name="T8" fmla="*/ 1083 w 1094"/>
                <a:gd name="T9" fmla="*/ 23 h 115"/>
                <a:gd name="T10" fmla="*/ 1091 w 1094"/>
                <a:gd name="T11" fmla="*/ 40 h 115"/>
                <a:gd name="T12" fmla="*/ 1094 w 1094"/>
                <a:gd name="T13" fmla="*/ 57 h 115"/>
                <a:gd name="T14" fmla="*/ 1091 w 1094"/>
                <a:gd name="T15" fmla="*/ 75 h 115"/>
                <a:gd name="T16" fmla="*/ 1083 w 1094"/>
                <a:gd name="T17" fmla="*/ 91 h 115"/>
                <a:gd name="T18" fmla="*/ 1070 w 1094"/>
                <a:gd name="T19" fmla="*/ 103 h 115"/>
                <a:gd name="T20" fmla="*/ 1055 w 1094"/>
                <a:gd name="T21" fmla="*/ 112 h 115"/>
                <a:gd name="T22" fmla="*/ 1037 w 1094"/>
                <a:gd name="T23" fmla="*/ 115 h 115"/>
                <a:gd name="T24" fmla="*/ 58 w 1094"/>
                <a:gd name="T25" fmla="*/ 115 h 115"/>
                <a:gd name="T26" fmla="*/ 40 w 1094"/>
                <a:gd name="T27" fmla="*/ 112 h 115"/>
                <a:gd name="T28" fmla="*/ 24 w 1094"/>
                <a:gd name="T29" fmla="*/ 103 h 115"/>
                <a:gd name="T30" fmla="*/ 12 w 1094"/>
                <a:gd name="T31" fmla="*/ 91 h 115"/>
                <a:gd name="T32" fmla="*/ 3 w 1094"/>
                <a:gd name="T33" fmla="*/ 75 h 115"/>
                <a:gd name="T34" fmla="*/ 0 w 1094"/>
                <a:gd name="T35" fmla="*/ 57 h 115"/>
                <a:gd name="T36" fmla="*/ 3 w 1094"/>
                <a:gd name="T37" fmla="*/ 40 h 115"/>
                <a:gd name="T38" fmla="*/ 12 w 1094"/>
                <a:gd name="T39" fmla="*/ 23 h 115"/>
                <a:gd name="T40" fmla="*/ 24 w 1094"/>
                <a:gd name="T41" fmla="*/ 11 h 115"/>
                <a:gd name="T42" fmla="*/ 40 w 1094"/>
                <a:gd name="T43" fmla="*/ 3 h 115"/>
                <a:gd name="T44" fmla="*/ 58 w 1094"/>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4" h="115">
                  <a:moveTo>
                    <a:pt x="58" y="0"/>
                  </a:moveTo>
                  <a:lnTo>
                    <a:pt x="1037" y="0"/>
                  </a:lnTo>
                  <a:lnTo>
                    <a:pt x="1055" y="3"/>
                  </a:lnTo>
                  <a:lnTo>
                    <a:pt x="1070" y="11"/>
                  </a:lnTo>
                  <a:lnTo>
                    <a:pt x="1083" y="23"/>
                  </a:lnTo>
                  <a:lnTo>
                    <a:pt x="1091" y="40"/>
                  </a:lnTo>
                  <a:lnTo>
                    <a:pt x="1094" y="57"/>
                  </a:lnTo>
                  <a:lnTo>
                    <a:pt x="1091" y="75"/>
                  </a:lnTo>
                  <a:lnTo>
                    <a:pt x="1083" y="91"/>
                  </a:lnTo>
                  <a:lnTo>
                    <a:pt x="1070" y="103"/>
                  </a:lnTo>
                  <a:lnTo>
                    <a:pt x="1055" y="112"/>
                  </a:lnTo>
                  <a:lnTo>
                    <a:pt x="1037" y="115"/>
                  </a:lnTo>
                  <a:lnTo>
                    <a:pt x="58" y="115"/>
                  </a:lnTo>
                  <a:lnTo>
                    <a:pt x="40" y="112"/>
                  </a:lnTo>
                  <a:lnTo>
                    <a:pt x="24" y="103"/>
                  </a:lnTo>
                  <a:lnTo>
                    <a:pt x="12" y="91"/>
                  </a:lnTo>
                  <a:lnTo>
                    <a:pt x="3" y="75"/>
                  </a:lnTo>
                  <a:lnTo>
                    <a:pt x="0" y="57"/>
                  </a:lnTo>
                  <a:lnTo>
                    <a:pt x="3" y="40"/>
                  </a:lnTo>
                  <a:lnTo>
                    <a:pt x="12" y="23"/>
                  </a:lnTo>
                  <a:lnTo>
                    <a:pt x="24" y="11"/>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4AB45FE-7066-4148-B488-AF4921ABC71C}"/>
                </a:ext>
              </a:extLst>
            </p:cNvPr>
            <p:cNvSpPr>
              <a:spLocks/>
            </p:cNvSpPr>
            <p:nvPr/>
          </p:nvSpPr>
          <p:spPr bwMode="auto">
            <a:xfrm>
              <a:off x="-546100" y="2012950"/>
              <a:ext cx="161925" cy="20638"/>
            </a:xfrm>
            <a:custGeom>
              <a:avLst/>
              <a:gdLst>
                <a:gd name="T0" fmla="*/ 58 w 922"/>
                <a:gd name="T1" fmla="*/ 0 h 115"/>
                <a:gd name="T2" fmla="*/ 864 w 922"/>
                <a:gd name="T3" fmla="*/ 0 h 115"/>
                <a:gd name="T4" fmla="*/ 882 w 922"/>
                <a:gd name="T5" fmla="*/ 3 h 115"/>
                <a:gd name="T6" fmla="*/ 898 w 922"/>
                <a:gd name="T7" fmla="*/ 11 h 115"/>
                <a:gd name="T8" fmla="*/ 910 w 922"/>
                <a:gd name="T9" fmla="*/ 24 h 115"/>
                <a:gd name="T10" fmla="*/ 918 w 922"/>
                <a:gd name="T11" fmla="*/ 39 h 115"/>
                <a:gd name="T12" fmla="*/ 922 w 922"/>
                <a:gd name="T13" fmla="*/ 57 h 115"/>
                <a:gd name="T14" fmla="*/ 918 w 922"/>
                <a:gd name="T15" fmla="*/ 75 h 115"/>
                <a:gd name="T16" fmla="*/ 910 w 922"/>
                <a:gd name="T17" fmla="*/ 91 h 115"/>
                <a:gd name="T18" fmla="*/ 898 w 922"/>
                <a:gd name="T19" fmla="*/ 103 h 115"/>
                <a:gd name="T20" fmla="*/ 882 w 922"/>
                <a:gd name="T21" fmla="*/ 112 h 115"/>
                <a:gd name="T22" fmla="*/ 864 w 922"/>
                <a:gd name="T23" fmla="*/ 115 h 115"/>
                <a:gd name="T24" fmla="*/ 58 w 922"/>
                <a:gd name="T25" fmla="*/ 115 h 115"/>
                <a:gd name="T26" fmla="*/ 40 w 922"/>
                <a:gd name="T27" fmla="*/ 112 h 115"/>
                <a:gd name="T28" fmla="*/ 24 w 922"/>
                <a:gd name="T29" fmla="*/ 103 h 115"/>
                <a:gd name="T30" fmla="*/ 12 w 922"/>
                <a:gd name="T31" fmla="*/ 91 h 115"/>
                <a:gd name="T32" fmla="*/ 3 w 922"/>
                <a:gd name="T33" fmla="*/ 75 h 115"/>
                <a:gd name="T34" fmla="*/ 0 w 922"/>
                <a:gd name="T35" fmla="*/ 57 h 115"/>
                <a:gd name="T36" fmla="*/ 3 w 922"/>
                <a:gd name="T37" fmla="*/ 39 h 115"/>
                <a:gd name="T38" fmla="*/ 12 w 922"/>
                <a:gd name="T39" fmla="*/ 24 h 115"/>
                <a:gd name="T40" fmla="*/ 24 w 922"/>
                <a:gd name="T41" fmla="*/ 11 h 115"/>
                <a:gd name="T42" fmla="*/ 40 w 922"/>
                <a:gd name="T43" fmla="*/ 3 h 115"/>
                <a:gd name="T44" fmla="*/ 58 w 92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2" h="115">
                  <a:moveTo>
                    <a:pt x="58" y="0"/>
                  </a:moveTo>
                  <a:lnTo>
                    <a:pt x="864" y="0"/>
                  </a:lnTo>
                  <a:lnTo>
                    <a:pt x="882" y="3"/>
                  </a:lnTo>
                  <a:lnTo>
                    <a:pt x="898" y="11"/>
                  </a:lnTo>
                  <a:lnTo>
                    <a:pt x="910" y="24"/>
                  </a:lnTo>
                  <a:lnTo>
                    <a:pt x="918" y="39"/>
                  </a:lnTo>
                  <a:lnTo>
                    <a:pt x="922" y="57"/>
                  </a:lnTo>
                  <a:lnTo>
                    <a:pt x="918" y="75"/>
                  </a:lnTo>
                  <a:lnTo>
                    <a:pt x="910" y="91"/>
                  </a:lnTo>
                  <a:lnTo>
                    <a:pt x="898" y="103"/>
                  </a:lnTo>
                  <a:lnTo>
                    <a:pt x="882" y="112"/>
                  </a:lnTo>
                  <a:lnTo>
                    <a:pt x="864" y="115"/>
                  </a:lnTo>
                  <a:lnTo>
                    <a:pt x="58" y="115"/>
                  </a:lnTo>
                  <a:lnTo>
                    <a:pt x="40" y="112"/>
                  </a:lnTo>
                  <a:lnTo>
                    <a:pt x="24" y="103"/>
                  </a:lnTo>
                  <a:lnTo>
                    <a:pt x="12" y="91"/>
                  </a:lnTo>
                  <a:lnTo>
                    <a:pt x="3" y="75"/>
                  </a:lnTo>
                  <a:lnTo>
                    <a:pt x="0" y="57"/>
                  </a:lnTo>
                  <a:lnTo>
                    <a:pt x="3" y="39"/>
                  </a:lnTo>
                  <a:lnTo>
                    <a:pt x="12" y="24"/>
                  </a:lnTo>
                  <a:lnTo>
                    <a:pt x="24" y="11"/>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9FC06B88-C835-F64A-A154-E925FEC048D3}"/>
                </a:ext>
              </a:extLst>
            </p:cNvPr>
            <p:cNvSpPr>
              <a:spLocks noEditPoints="1"/>
            </p:cNvSpPr>
            <p:nvPr/>
          </p:nvSpPr>
          <p:spPr bwMode="auto">
            <a:xfrm>
              <a:off x="-647700" y="1546225"/>
              <a:ext cx="477838" cy="609600"/>
            </a:xfrm>
            <a:custGeom>
              <a:avLst/>
              <a:gdLst>
                <a:gd name="T0" fmla="*/ 1901 w 2707"/>
                <a:gd name="T1" fmla="*/ 197 h 3456"/>
                <a:gd name="T2" fmla="*/ 1901 w 2707"/>
                <a:gd name="T3" fmla="*/ 806 h 3456"/>
                <a:gd name="T4" fmla="*/ 2510 w 2707"/>
                <a:gd name="T5" fmla="*/ 806 h 3456"/>
                <a:gd name="T6" fmla="*/ 1901 w 2707"/>
                <a:gd name="T7" fmla="*/ 197 h 3456"/>
                <a:gd name="T8" fmla="*/ 0 w 2707"/>
                <a:gd name="T9" fmla="*/ 0 h 3456"/>
                <a:gd name="T10" fmla="*/ 1867 w 2707"/>
                <a:gd name="T11" fmla="*/ 0 h 3456"/>
                <a:gd name="T12" fmla="*/ 2707 w 2707"/>
                <a:gd name="T13" fmla="*/ 840 h 3456"/>
                <a:gd name="T14" fmla="*/ 2707 w 2707"/>
                <a:gd name="T15" fmla="*/ 1786 h 3456"/>
                <a:gd name="T16" fmla="*/ 2592 w 2707"/>
                <a:gd name="T17" fmla="*/ 1786 h 3456"/>
                <a:gd name="T18" fmla="*/ 2592 w 2707"/>
                <a:gd name="T19" fmla="*/ 922 h 3456"/>
                <a:gd name="T20" fmla="*/ 1786 w 2707"/>
                <a:gd name="T21" fmla="*/ 922 h 3456"/>
                <a:gd name="T22" fmla="*/ 1786 w 2707"/>
                <a:gd name="T23" fmla="*/ 115 h 3456"/>
                <a:gd name="T24" fmla="*/ 115 w 2707"/>
                <a:gd name="T25" fmla="*/ 115 h 3456"/>
                <a:gd name="T26" fmla="*/ 115 w 2707"/>
                <a:gd name="T27" fmla="*/ 3341 h 3456"/>
                <a:gd name="T28" fmla="*/ 2131 w 2707"/>
                <a:gd name="T29" fmla="*/ 3341 h 3456"/>
                <a:gd name="T30" fmla="*/ 2131 w 2707"/>
                <a:gd name="T31" fmla="*/ 3456 h 3456"/>
                <a:gd name="T32" fmla="*/ 0 w 2707"/>
                <a:gd name="T33" fmla="*/ 3456 h 3456"/>
                <a:gd name="T34" fmla="*/ 0 w 2707"/>
                <a:gd name="T35"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7" h="3456">
                  <a:moveTo>
                    <a:pt x="1901" y="197"/>
                  </a:moveTo>
                  <a:lnTo>
                    <a:pt x="1901" y="806"/>
                  </a:lnTo>
                  <a:lnTo>
                    <a:pt x="2510" y="806"/>
                  </a:lnTo>
                  <a:lnTo>
                    <a:pt x="1901" y="197"/>
                  </a:lnTo>
                  <a:close/>
                  <a:moveTo>
                    <a:pt x="0" y="0"/>
                  </a:moveTo>
                  <a:lnTo>
                    <a:pt x="1867" y="0"/>
                  </a:lnTo>
                  <a:lnTo>
                    <a:pt x="2707" y="840"/>
                  </a:lnTo>
                  <a:lnTo>
                    <a:pt x="2707" y="1786"/>
                  </a:lnTo>
                  <a:lnTo>
                    <a:pt x="2592" y="1786"/>
                  </a:lnTo>
                  <a:lnTo>
                    <a:pt x="2592" y="922"/>
                  </a:lnTo>
                  <a:lnTo>
                    <a:pt x="1786" y="922"/>
                  </a:lnTo>
                  <a:lnTo>
                    <a:pt x="1786" y="115"/>
                  </a:lnTo>
                  <a:lnTo>
                    <a:pt x="115" y="115"/>
                  </a:lnTo>
                  <a:lnTo>
                    <a:pt x="115" y="3341"/>
                  </a:lnTo>
                  <a:lnTo>
                    <a:pt x="2131" y="3341"/>
                  </a:lnTo>
                  <a:lnTo>
                    <a:pt x="2131" y="3456"/>
                  </a:lnTo>
                  <a:lnTo>
                    <a:pt x="0" y="345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08AC8A9D-43A6-8346-83BA-315B246360B8}"/>
                </a:ext>
              </a:extLst>
            </p:cNvPr>
            <p:cNvSpPr>
              <a:spLocks noEditPoints="1"/>
            </p:cNvSpPr>
            <p:nvPr/>
          </p:nvSpPr>
          <p:spPr bwMode="auto">
            <a:xfrm>
              <a:off x="-301625" y="1892300"/>
              <a:ext cx="254000" cy="263525"/>
            </a:xfrm>
            <a:custGeom>
              <a:avLst/>
              <a:gdLst>
                <a:gd name="T0" fmla="*/ 514 w 1441"/>
                <a:gd name="T1" fmla="*/ 127 h 1497"/>
                <a:gd name="T2" fmla="*/ 367 w 1441"/>
                <a:gd name="T3" fmla="*/ 185 h 1497"/>
                <a:gd name="T4" fmla="*/ 247 w 1441"/>
                <a:gd name="T5" fmla="*/ 283 h 1497"/>
                <a:gd name="T6" fmla="*/ 161 w 1441"/>
                <a:gd name="T7" fmla="*/ 413 h 1497"/>
                <a:gd name="T8" fmla="*/ 119 w 1441"/>
                <a:gd name="T9" fmla="*/ 567 h 1497"/>
                <a:gd name="T10" fmla="*/ 127 w 1441"/>
                <a:gd name="T11" fmla="*/ 730 h 1497"/>
                <a:gd name="T12" fmla="*/ 185 w 1441"/>
                <a:gd name="T13" fmla="*/ 878 h 1497"/>
                <a:gd name="T14" fmla="*/ 283 w 1441"/>
                <a:gd name="T15" fmla="*/ 998 h 1497"/>
                <a:gd name="T16" fmla="*/ 413 w 1441"/>
                <a:gd name="T17" fmla="*/ 1084 h 1497"/>
                <a:gd name="T18" fmla="*/ 567 w 1441"/>
                <a:gd name="T19" fmla="*/ 1126 h 1497"/>
                <a:gd name="T20" fmla="*/ 730 w 1441"/>
                <a:gd name="T21" fmla="*/ 1117 h 1497"/>
                <a:gd name="T22" fmla="*/ 878 w 1441"/>
                <a:gd name="T23" fmla="*/ 1060 h 1497"/>
                <a:gd name="T24" fmla="*/ 998 w 1441"/>
                <a:gd name="T25" fmla="*/ 962 h 1497"/>
                <a:gd name="T26" fmla="*/ 1084 w 1441"/>
                <a:gd name="T27" fmla="*/ 831 h 1497"/>
                <a:gd name="T28" fmla="*/ 1126 w 1441"/>
                <a:gd name="T29" fmla="*/ 677 h 1497"/>
                <a:gd name="T30" fmla="*/ 1117 w 1441"/>
                <a:gd name="T31" fmla="*/ 514 h 1497"/>
                <a:gd name="T32" fmla="*/ 1060 w 1441"/>
                <a:gd name="T33" fmla="*/ 367 h 1497"/>
                <a:gd name="T34" fmla="*/ 962 w 1441"/>
                <a:gd name="T35" fmla="*/ 247 h 1497"/>
                <a:gd name="T36" fmla="*/ 831 w 1441"/>
                <a:gd name="T37" fmla="*/ 161 h 1497"/>
                <a:gd name="T38" fmla="*/ 677 w 1441"/>
                <a:gd name="T39" fmla="*/ 119 h 1497"/>
                <a:gd name="T40" fmla="*/ 685 w 1441"/>
                <a:gd name="T41" fmla="*/ 4 h 1497"/>
                <a:gd name="T42" fmla="*/ 864 w 1441"/>
                <a:gd name="T43" fmla="*/ 50 h 1497"/>
                <a:gd name="T44" fmla="*/ 1017 w 1441"/>
                <a:gd name="T45" fmla="*/ 143 h 1497"/>
                <a:gd name="T46" fmla="*/ 1138 w 1441"/>
                <a:gd name="T47" fmla="*/ 275 h 1497"/>
                <a:gd name="T48" fmla="*/ 1216 w 1441"/>
                <a:gd name="T49" fmla="*/ 437 h 1497"/>
                <a:gd name="T50" fmla="*/ 1245 w 1441"/>
                <a:gd name="T51" fmla="*/ 622 h 1497"/>
                <a:gd name="T52" fmla="*/ 1219 w 1441"/>
                <a:gd name="T53" fmla="*/ 796 h 1497"/>
                <a:gd name="T54" fmla="*/ 1149 w 1441"/>
                <a:gd name="T55" fmla="*/ 950 h 1497"/>
                <a:gd name="T56" fmla="*/ 1426 w 1441"/>
                <a:gd name="T57" fmla="*/ 1400 h 1497"/>
                <a:gd name="T58" fmla="*/ 1441 w 1441"/>
                <a:gd name="T59" fmla="*/ 1440 h 1497"/>
                <a:gd name="T60" fmla="*/ 1424 w 1441"/>
                <a:gd name="T61" fmla="*/ 1481 h 1497"/>
                <a:gd name="T62" fmla="*/ 1384 w 1441"/>
                <a:gd name="T63" fmla="*/ 1497 h 1497"/>
                <a:gd name="T64" fmla="*/ 1342 w 1441"/>
                <a:gd name="T65" fmla="*/ 1479 h 1497"/>
                <a:gd name="T66" fmla="*/ 901 w 1441"/>
                <a:gd name="T67" fmla="*/ 1178 h 1497"/>
                <a:gd name="T68" fmla="*/ 740 w 1441"/>
                <a:gd name="T69" fmla="*/ 1233 h 1497"/>
                <a:gd name="T70" fmla="*/ 559 w 1441"/>
                <a:gd name="T71" fmla="*/ 1240 h 1497"/>
                <a:gd name="T72" fmla="*/ 381 w 1441"/>
                <a:gd name="T73" fmla="*/ 1195 h 1497"/>
                <a:gd name="T74" fmla="*/ 227 w 1441"/>
                <a:gd name="T75" fmla="*/ 1102 h 1497"/>
                <a:gd name="T76" fmla="*/ 106 w 1441"/>
                <a:gd name="T77" fmla="*/ 969 h 1497"/>
                <a:gd name="T78" fmla="*/ 29 w 1441"/>
                <a:gd name="T79" fmla="*/ 807 h 1497"/>
                <a:gd name="T80" fmla="*/ 0 w 1441"/>
                <a:gd name="T81" fmla="*/ 622 h 1497"/>
                <a:gd name="T82" fmla="*/ 29 w 1441"/>
                <a:gd name="T83" fmla="*/ 437 h 1497"/>
                <a:gd name="T84" fmla="*/ 106 w 1441"/>
                <a:gd name="T85" fmla="*/ 275 h 1497"/>
                <a:gd name="T86" fmla="*/ 227 w 1441"/>
                <a:gd name="T87" fmla="*/ 143 h 1497"/>
                <a:gd name="T88" fmla="*/ 381 w 1441"/>
                <a:gd name="T89" fmla="*/ 50 h 1497"/>
                <a:gd name="T90" fmla="*/ 559 w 1441"/>
                <a:gd name="T91" fmla="*/ 4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1" h="1497">
                  <a:moveTo>
                    <a:pt x="622" y="116"/>
                  </a:moveTo>
                  <a:lnTo>
                    <a:pt x="567" y="119"/>
                  </a:lnTo>
                  <a:lnTo>
                    <a:pt x="514" y="127"/>
                  </a:lnTo>
                  <a:lnTo>
                    <a:pt x="462" y="142"/>
                  </a:lnTo>
                  <a:lnTo>
                    <a:pt x="413" y="161"/>
                  </a:lnTo>
                  <a:lnTo>
                    <a:pt x="367" y="185"/>
                  </a:lnTo>
                  <a:lnTo>
                    <a:pt x="323" y="214"/>
                  </a:lnTo>
                  <a:lnTo>
                    <a:pt x="283" y="247"/>
                  </a:lnTo>
                  <a:lnTo>
                    <a:pt x="247" y="283"/>
                  </a:lnTo>
                  <a:lnTo>
                    <a:pt x="214" y="323"/>
                  </a:lnTo>
                  <a:lnTo>
                    <a:pt x="185" y="367"/>
                  </a:lnTo>
                  <a:lnTo>
                    <a:pt x="161" y="413"/>
                  </a:lnTo>
                  <a:lnTo>
                    <a:pt x="142" y="462"/>
                  </a:lnTo>
                  <a:lnTo>
                    <a:pt x="127" y="514"/>
                  </a:lnTo>
                  <a:lnTo>
                    <a:pt x="119" y="567"/>
                  </a:lnTo>
                  <a:lnTo>
                    <a:pt x="116" y="622"/>
                  </a:lnTo>
                  <a:lnTo>
                    <a:pt x="119" y="677"/>
                  </a:lnTo>
                  <a:lnTo>
                    <a:pt x="127" y="730"/>
                  </a:lnTo>
                  <a:lnTo>
                    <a:pt x="142" y="783"/>
                  </a:lnTo>
                  <a:lnTo>
                    <a:pt x="161" y="831"/>
                  </a:lnTo>
                  <a:lnTo>
                    <a:pt x="185" y="878"/>
                  </a:lnTo>
                  <a:lnTo>
                    <a:pt x="214" y="921"/>
                  </a:lnTo>
                  <a:lnTo>
                    <a:pt x="247" y="962"/>
                  </a:lnTo>
                  <a:lnTo>
                    <a:pt x="283" y="998"/>
                  </a:lnTo>
                  <a:lnTo>
                    <a:pt x="323" y="1031"/>
                  </a:lnTo>
                  <a:lnTo>
                    <a:pt x="367" y="1060"/>
                  </a:lnTo>
                  <a:lnTo>
                    <a:pt x="413" y="1084"/>
                  </a:lnTo>
                  <a:lnTo>
                    <a:pt x="462" y="1103"/>
                  </a:lnTo>
                  <a:lnTo>
                    <a:pt x="514" y="1117"/>
                  </a:lnTo>
                  <a:lnTo>
                    <a:pt x="567" y="1126"/>
                  </a:lnTo>
                  <a:lnTo>
                    <a:pt x="622" y="1129"/>
                  </a:lnTo>
                  <a:lnTo>
                    <a:pt x="677" y="1126"/>
                  </a:lnTo>
                  <a:lnTo>
                    <a:pt x="730" y="1117"/>
                  </a:lnTo>
                  <a:lnTo>
                    <a:pt x="783" y="1103"/>
                  </a:lnTo>
                  <a:lnTo>
                    <a:pt x="831" y="1084"/>
                  </a:lnTo>
                  <a:lnTo>
                    <a:pt x="878" y="1060"/>
                  </a:lnTo>
                  <a:lnTo>
                    <a:pt x="921" y="1031"/>
                  </a:lnTo>
                  <a:lnTo>
                    <a:pt x="962" y="998"/>
                  </a:lnTo>
                  <a:lnTo>
                    <a:pt x="998" y="962"/>
                  </a:lnTo>
                  <a:lnTo>
                    <a:pt x="1031" y="921"/>
                  </a:lnTo>
                  <a:lnTo>
                    <a:pt x="1060" y="878"/>
                  </a:lnTo>
                  <a:lnTo>
                    <a:pt x="1084" y="831"/>
                  </a:lnTo>
                  <a:lnTo>
                    <a:pt x="1103" y="783"/>
                  </a:lnTo>
                  <a:lnTo>
                    <a:pt x="1117" y="730"/>
                  </a:lnTo>
                  <a:lnTo>
                    <a:pt x="1126" y="677"/>
                  </a:lnTo>
                  <a:lnTo>
                    <a:pt x="1129" y="622"/>
                  </a:lnTo>
                  <a:lnTo>
                    <a:pt x="1126" y="567"/>
                  </a:lnTo>
                  <a:lnTo>
                    <a:pt x="1117" y="514"/>
                  </a:lnTo>
                  <a:lnTo>
                    <a:pt x="1103" y="462"/>
                  </a:lnTo>
                  <a:lnTo>
                    <a:pt x="1084" y="413"/>
                  </a:lnTo>
                  <a:lnTo>
                    <a:pt x="1060" y="367"/>
                  </a:lnTo>
                  <a:lnTo>
                    <a:pt x="1031" y="323"/>
                  </a:lnTo>
                  <a:lnTo>
                    <a:pt x="998" y="283"/>
                  </a:lnTo>
                  <a:lnTo>
                    <a:pt x="962" y="247"/>
                  </a:lnTo>
                  <a:lnTo>
                    <a:pt x="921" y="214"/>
                  </a:lnTo>
                  <a:lnTo>
                    <a:pt x="878" y="185"/>
                  </a:lnTo>
                  <a:lnTo>
                    <a:pt x="831" y="161"/>
                  </a:lnTo>
                  <a:lnTo>
                    <a:pt x="783" y="142"/>
                  </a:lnTo>
                  <a:lnTo>
                    <a:pt x="730" y="127"/>
                  </a:lnTo>
                  <a:lnTo>
                    <a:pt x="677" y="119"/>
                  </a:lnTo>
                  <a:lnTo>
                    <a:pt x="622" y="116"/>
                  </a:lnTo>
                  <a:close/>
                  <a:moveTo>
                    <a:pt x="622" y="0"/>
                  </a:moveTo>
                  <a:lnTo>
                    <a:pt x="685" y="4"/>
                  </a:lnTo>
                  <a:lnTo>
                    <a:pt x="747" y="13"/>
                  </a:lnTo>
                  <a:lnTo>
                    <a:pt x="807" y="29"/>
                  </a:lnTo>
                  <a:lnTo>
                    <a:pt x="864" y="50"/>
                  </a:lnTo>
                  <a:lnTo>
                    <a:pt x="919" y="76"/>
                  </a:lnTo>
                  <a:lnTo>
                    <a:pt x="969" y="106"/>
                  </a:lnTo>
                  <a:lnTo>
                    <a:pt x="1017" y="143"/>
                  </a:lnTo>
                  <a:lnTo>
                    <a:pt x="1061" y="183"/>
                  </a:lnTo>
                  <a:lnTo>
                    <a:pt x="1102" y="227"/>
                  </a:lnTo>
                  <a:lnTo>
                    <a:pt x="1138" y="275"/>
                  </a:lnTo>
                  <a:lnTo>
                    <a:pt x="1169" y="326"/>
                  </a:lnTo>
                  <a:lnTo>
                    <a:pt x="1195" y="381"/>
                  </a:lnTo>
                  <a:lnTo>
                    <a:pt x="1216" y="437"/>
                  </a:lnTo>
                  <a:lnTo>
                    <a:pt x="1231" y="497"/>
                  </a:lnTo>
                  <a:lnTo>
                    <a:pt x="1240" y="559"/>
                  </a:lnTo>
                  <a:lnTo>
                    <a:pt x="1245" y="622"/>
                  </a:lnTo>
                  <a:lnTo>
                    <a:pt x="1241" y="682"/>
                  </a:lnTo>
                  <a:lnTo>
                    <a:pt x="1233" y="740"/>
                  </a:lnTo>
                  <a:lnTo>
                    <a:pt x="1219" y="796"/>
                  </a:lnTo>
                  <a:lnTo>
                    <a:pt x="1201" y="850"/>
                  </a:lnTo>
                  <a:lnTo>
                    <a:pt x="1178" y="901"/>
                  </a:lnTo>
                  <a:lnTo>
                    <a:pt x="1149" y="950"/>
                  </a:lnTo>
                  <a:lnTo>
                    <a:pt x="1118" y="996"/>
                  </a:lnTo>
                  <a:lnTo>
                    <a:pt x="1082" y="1040"/>
                  </a:lnTo>
                  <a:lnTo>
                    <a:pt x="1426" y="1400"/>
                  </a:lnTo>
                  <a:lnTo>
                    <a:pt x="1434" y="1412"/>
                  </a:lnTo>
                  <a:lnTo>
                    <a:pt x="1439" y="1426"/>
                  </a:lnTo>
                  <a:lnTo>
                    <a:pt x="1441" y="1440"/>
                  </a:lnTo>
                  <a:lnTo>
                    <a:pt x="1439" y="1455"/>
                  </a:lnTo>
                  <a:lnTo>
                    <a:pt x="1433" y="1469"/>
                  </a:lnTo>
                  <a:lnTo>
                    <a:pt x="1424" y="1481"/>
                  </a:lnTo>
                  <a:lnTo>
                    <a:pt x="1411" y="1490"/>
                  </a:lnTo>
                  <a:lnTo>
                    <a:pt x="1399" y="1495"/>
                  </a:lnTo>
                  <a:lnTo>
                    <a:pt x="1384" y="1497"/>
                  </a:lnTo>
                  <a:lnTo>
                    <a:pt x="1369" y="1495"/>
                  </a:lnTo>
                  <a:lnTo>
                    <a:pt x="1355" y="1489"/>
                  </a:lnTo>
                  <a:lnTo>
                    <a:pt x="1342" y="1479"/>
                  </a:lnTo>
                  <a:lnTo>
                    <a:pt x="996" y="1118"/>
                  </a:lnTo>
                  <a:lnTo>
                    <a:pt x="950" y="1149"/>
                  </a:lnTo>
                  <a:lnTo>
                    <a:pt x="901" y="1178"/>
                  </a:lnTo>
                  <a:lnTo>
                    <a:pt x="850" y="1201"/>
                  </a:lnTo>
                  <a:lnTo>
                    <a:pt x="795" y="1219"/>
                  </a:lnTo>
                  <a:lnTo>
                    <a:pt x="740" y="1233"/>
                  </a:lnTo>
                  <a:lnTo>
                    <a:pt x="682" y="1241"/>
                  </a:lnTo>
                  <a:lnTo>
                    <a:pt x="622" y="1245"/>
                  </a:lnTo>
                  <a:lnTo>
                    <a:pt x="559" y="1240"/>
                  </a:lnTo>
                  <a:lnTo>
                    <a:pt x="497" y="1231"/>
                  </a:lnTo>
                  <a:lnTo>
                    <a:pt x="437" y="1216"/>
                  </a:lnTo>
                  <a:lnTo>
                    <a:pt x="381" y="1195"/>
                  </a:lnTo>
                  <a:lnTo>
                    <a:pt x="326" y="1169"/>
                  </a:lnTo>
                  <a:lnTo>
                    <a:pt x="275" y="1138"/>
                  </a:lnTo>
                  <a:lnTo>
                    <a:pt x="227" y="1102"/>
                  </a:lnTo>
                  <a:lnTo>
                    <a:pt x="183" y="1061"/>
                  </a:lnTo>
                  <a:lnTo>
                    <a:pt x="143" y="1017"/>
                  </a:lnTo>
                  <a:lnTo>
                    <a:pt x="106" y="969"/>
                  </a:lnTo>
                  <a:lnTo>
                    <a:pt x="76" y="919"/>
                  </a:lnTo>
                  <a:lnTo>
                    <a:pt x="50" y="864"/>
                  </a:lnTo>
                  <a:lnTo>
                    <a:pt x="29" y="807"/>
                  </a:lnTo>
                  <a:lnTo>
                    <a:pt x="13" y="747"/>
                  </a:lnTo>
                  <a:lnTo>
                    <a:pt x="4" y="685"/>
                  </a:lnTo>
                  <a:lnTo>
                    <a:pt x="0" y="622"/>
                  </a:lnTo>
                  <a:lnTo>
                    <a:pt x="4" y="559"/>
                  </a:lnTo>
                  <a:lnTo>
                    <a:pt x="13" y="497"/>
                  </a:lnTo>
                  <a:lnTo>
                    <a:pt x="29" y="437"/>
                  </a:lnTo>
                  <a:lnTo>
                    <a:pt x="50" y="381"/>
                  </a:lnTo>
                  <a:lnTo>
                    <a:pt x="76" y="326"/>
                  </a:lnTo>
                  <a:lnTo>
                    <a:pt x="106" y="275"/>
                  </a:lnTo>
                  <a:lnTo>
                    <a:pt x="143" y="227"/>
                  </a:lnTo>
                  <a:lnTo>
                    <a:pt x="183" y="183"/>
                  </a:lnTo>
                  <a:lnTo>
                    <a:pt x="227" y="143"/>
                  </a:lnTo>
                  <a:lnTo>
                    <a:pt x="275" y="106"/>
                  </a:lnTo>
                  <a:lnTo>
                    <a:pt x="326" y="76"/>
                  </a:lnTo>
                  <a:lnTo>
                    <a:pt x="381" y="50"/>
                  </a:lnTo>
                  <a:lnTo>
                    <a:pt x="437" y="29"/>
                  </a:lnTo>
                  <a:lnTo>
                    <a:pt x="497" y="13"/>
                  </a:lnTo>
                  <a:lnTo>
                    <a:pt x="559" y="4"/>
                  </a:lnTo>
                  <a:lnTo>
                    <a:pt x="6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a:extLst>
              <a:ext uri="{FF2B5EF4-FFF2-40B4-BE49-F238E27FC236}">
                <a16:creationId xmlns:a16="http://schemas.microsoft.com/office/drawing/2014/main" id="{C780B532-ECD2-E94F-AAD0-4379858BE772}"/>
              </a:ext>
            </a:extLst>
          </p:cNvPr>
          <p:cNvSpPr>
            <a:spLocks noGrp="1"/>
          </p:cNvSpPr>
          <p:nvPr>
            <p:ph type="body" sz="quarter" idx="10" hasCustomPrompt="1"/>
          </p:nvPr>
        </p:nvSpPr>
        <p:spPr>
          <a:xfrm>
            <a:off x="2019300" y="1948821"/>
            <a:ext cx="5105400" cy="772984"/>
          </a:xfrm>
          <a:prstGeom prst="rect">
            <a:avLst/>
          </a:prstGeom>
        </p:spPr>
        <p:txBody>
          <a:bodyPr/>
          <a:lstStyle>
            <a:lvl1pPr marL="0" indent="0" algn="ctr">
              <a:buFontTx/>
              <a:buNone/>
              <a:defRPr sz="4400">
                <a:solidFill>
                  <a:schemeClr val="bg1"/>
                </a:solidFill>
                <a:latin typeface="+mj-lt"/>
              </a:defRPr>
            </a:lvl1pPr>
          </a:lstStyle>
          <a:p>
            <a:pPr lvl="0"/>
            <a:r>
              <a:rPr lang="en-US"/>
              <a:t>CHAPTER/SECTION</a:t>
            </a:r>
          </a:p>
        </p:txBody>
      </p:sp>
    </p:spTree>
    <p:extLst>
      <p:ext uri="{BB962C8B-B14F-4D97-AF65-F5344CB8AC3E}">
        <p14:creationId xmlns:p14="http://schemas.microsoft.com/office/powerpoint/2010/main" val="121034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BE00E2-BBD8-F546-A543-AE0284845CC4}"/>
              </a:ext>
            </a:extLst>
          </p:cNvPr>
          <p:cNvSpPr/>
          <p:nvPr userDrawn="1"/>
        </p:nvSpPr>
        <p:spPr bwMode="auto">
          <a:xfrm>
            <a:off x="304800" y="209550"/>
            <a:ext cx="7696200" cy="6858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Triangle 14">
            <a:extLst>
              <a:ext uri="{FF2B5EF4-FFF2-40B4-BE49-F238E27FC236}">
                <a16:creationId xmlns:a16="http://schemas.microsoft.com/office/drawing/2014/main" id="{675B5178-C91A-3A49-B815-D6E2F5C48186}"/>
              </a:ext>
            </a:extLst>
          </p:cNvPr>
          <p:cNvSpPr/>
          <p:nvPr userDrawn="1"/>
        </p:nvSpPr>
        <p:spPr bwMode="auto">
          <a:xfrm rot="5400000">
            <a:off x="7886700" y="323850"/>
            <a:ext cx="685800" cy="457200"/>
          </a:xfrm>
          <a:prstGeom prst="triangl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ext Placeholder 2">
            <a:extLst>
              <a:ext uri="{FF2B5EF4-FFF2-40B4-BE49-F238E27FC236}">
                <a16:creationId xmlns:a16="http://schemas.microsoft.com/office/drawing/2014/main" id="{2F087AF5-099A-C74A-A77D-159208F45351}"/>
              </a:ext>
            </a:extLst>
          </p:cNvPr>
          <p:cNvSpPr>
            <a:spLocks noGrp="1"/>
          </p:cNvSpPr>
          <p:nvPr>
            <p:ph type="body" sz="quarter" idx="10" hasCustomPrompt="1"/>
          </p:nvPr>
        </p:nvSpPr>
        <p:spPr>
          <a:xfrm>
            <a:off x="304800" y="209550"/>
            <a:ext cx="7239000" cy="685800"/>
          </a:xfrm>
          <a:prstGeom prst="rect">
            <a:avLst/>
          </a:prstGeom>
        </p:spPr>
        <p:txBody>
          <a:bodyPr/>
          <a:lstStyle>
            <a:lvl1pPr marL="0" indent="0">
              <a:buFontTx/>
              <a:buNone/>
              <a:defRPr sz="3600">
                <a:solidFill>
                  <a:schemeClr val="bg1"/>
                </a:solidFill>
                <a:latin typeface="+mj-lt"/>
              </a:defRPr>
            </a:lvl1pPr>
          </a:lstStyle>
          <a:p>
            <a:pPr lvl="0"/>
            <a:r>
              <a:rPr lang="en-US"/>
              <a:t>Chapter 1 Internal Slide</a:t>
            </a:r>
          </a:p>
        </p:txBody>
      </p:sp>
      <p:sp>
        <p:nvSpPr>
          <p:cNvPr id="5" name="Content Placeholder 4">
            <a:extLst>
              <a:ext uri="{FF2B5EF4-FFF2-40B4-BE49-F238E27FC236}">
                <a16:creationId xmlns:a16="http://schemas.microsoft.com/office/drawing/2014/main" id="{22E6885C-FEA1-AD4F-9ED6-F63E61869783}"/>
              </a:ext>
            </a:extLst>
          </p:cNvPr>
          <p:cNvSpPr>
            <a:spLocks noGrp="1"/>
          </p:cNvSpPr>
          <p:nvPr>
            <p:ph sz="quarter" idx="11" hasCustomPrompt="1"/>
          </p:nvPr>
        </p:nvSpPr>
        <p:spPr>
          <a:xfrm>
            <a:off x="304800" y="971550"/>
            <a:ext cx="5486400" cy="381000"/>
          </a:xfrm>
          <a:prstGeom prst="rect">
            <a:avLst/>
          </a:prstGeom>
        </p:spPr>
        <p:txBody>
          <a:bodyPr/>
          <a:lstStyle>
            <a:lvl1pPr marL="0" indent="0">
              <a:buFontTx/>
              <a:buNone/>
              <a:defRPr sz="1400">
                <a:solidFill>
                  <a:schemeClr val="tx2"/>
                </a:solidFill>
              </a:defRPr>
            </a:lvl1pPr>
          </a:lstStyle>
          <a:p>
            <a:pPr lvl="0"/>
            <a:r>
              <a:rPr lang="en-US"/>
              <a:t>Subtext goes here in sentence form</a:t>
            </a:r>
          </a:p>
        </p:txBody>
      </p:sp>
      <p:sp>
        <p:nvSpPr>
          <p:cNvPr id="12" name="Text Placeholder 11">
            <a:extLst>
              <a:ext uri="{FF2B5EF4-FFF2-40B4-BE49-F238E27FC236}">
                <a16:creationId xmlns:a16="http://schemas.microsoft.com/office/drawing/2014/main" id="{B6FF3D60-D57A-B145-BCEE-ADA3CB52E8C7}"/>
              </a:ext>
            </a:extLst>
          </p:cNvPr>
          <p:cNvSpPr>
            <a:spLocks noGrp="1"/>
          </p:cNvSpPr>
          <p:nvPr>
            <p:ph type="body" sz="quarter" idx="12" hasCustomPrompt="1"/>
          </p:nvPr>
        </p:nvSpPr>
        <p:spPr>
          <a:xfrm>
            <a:off x="228600" y="1593965"/>
            <a:ext cx="4267200" cy="3429000"/>
          </a:xfrm>
          <a:prstGeom prst="rect">
            <a:avLst/>
          </a:prstGeom>
        </p:spPr>
        <p:txBody>
          <a:bodyPr/>
          <a:lstStyle>
            <a:lvl1pPr marL="171450" indent="-171450">
              <a:lnSpc>
                <a:spcPct val="150000"/>
              </a:lnSpc>
              <a:buFont typeface="Arial" panose="020B0604020202020204" pitchFamily="34" charset="0"/>
              <a:buChar char="•"/>
              <a:defRPr sz="1200">
                <a:solidFill>
                  <a:schemeClr val="tx2"/>
                </a:solidFill>
              </a:defRPr>
            </a:lvl1pPr>
            <a:lvl2pPr marL="457200" indent="0">
              <a:buFontTx/>
              <a:buNone/>
              <a:defRPr sz="1200">
                <a:solidFill>
                  <a:schemeClr val="accent1"/>
                </a:solidFill>
              </a:defRPr>
            </a:lvl2pPr>
            <a:lvl3pPr marL="914400" indent="0">
              <a:buFontTx/>
              <a:buNone/>
              <a:defRPr sz="1200">
                <a:solidFill>
                  <a:schemeClr val="accent1"/>
                </a:solidFill>
              </a:defRPr>
            </a:lvl3pPr>
            <a:lvl4pPr marL="1371600" indent="0">
              <a:buFontTx/>
              <a:buNone/>
              <a:defRPr sz="1200">
                <a:solidFill>
                  <a:schemeClr val="accent1"/>
                </a:solidFill>
              </a:defRPr>
            </a:lvl4pPr>
            <a:lvl5pPr marL="1828800" indent="0">
              <a:buFontTx/>
              <a:buNone/>
              <a:defRPr sz="1200">
                <a:solidFill>
                  <a:schemeClr val="accent1"/>
                </a:solidFill>
              </a:defRPr>
            </a:lvl5pPr>
          </a:lstStyle>
          <a:p>
            <a:pPr lvl="0"/>
            <a:r>
              <a:rPr lang="en-US"/>
              <a:t>Briefly describe your business, outlining the different product(s) and/or service(s) you offer</a:t>
            </a:r>
          </a:p>
          <a:p>
            <a:pPr lvl="0"/>
            <a:r>
              <a:rPr lang="en-US"/>
              <a:t>How many potential customers do you estimate are in your target regions for this financial year?</a:t>
            </a:r>
          </a:p>
          <a:p>
            <a:pPr lvl="0"/>
            <a:r>
              <a:rPr lang="en-US"/>
              <a:t>Briefly describe your target customers and any other distinguishing features, expanding on any of the areas you have already highlighted What customer need or problem does your product(s) and/or service(s) address?</a:t>
            </a:r>
          </a:p>
          <a:p>
            <a:pPr lvl="0"/>
            <a:r>
              <a:rPr lang="en-US"/>
              <a:t>Explain your approach to pricing your product(s) and/or service(s)</a:t>
            </a:r>
          </a:p>
        </p:txBody>
      </p:sp>
      <p:sp>
        <p:nvSpPr>
          <p:cNvPr id="13" name="Text Placeholder 11">
            <a:extLst>
              <a:ext uri="{FF2B5EF4-FFF2-40B4-BE49-F238E27FC236}">
                <a16:creationId xmlns:a16="http://schemas.microsoft.com/office/drawing/2014/main" id="{4098980F-2F5A-4341-9D3D-4E3C0A36974E}"/>
              </a:ext>
            </a:extLst>
          </p:cNvPr>
          <p:cNvSpPr>
            <a:spLocks noGrp="1"/>
          </p:cNvSpPr>
          <p:nvPr>
            <p:ph type="body" sz="quarter" idx="13" hasCustomPrompt="1"/>
          </p:nvPr>
        </p:nvSpPr>
        <p:spPr>
          <a:xfrm>
            <a:off x="4648200" y="1593965"/>
            <a:ext cx="4267200" cy="3429000"/>
          </a:xfrm>
          <a:prstGeom prst="rect">
            <a:avLst/>
          </a:prstGeom>
        </p:spPr>
        <p:txBody>
          <a:bodyPr/>
          <a:lstStyle>
            <a:lvl1pPr marL="171450" indent="-171450">
              <a:lnSpc>
                <a:spcPct val="150000"/>
              </a:lnSpc>
              <a:buFont typeface="Arial" panose="020B0604020202020204" pitchFamily="34" charset="0"/>
              <a:buChar char="•"/>
              <a:defRPr sz="1200">
                <a:solidFill>
                  <a:schemeClr val="tx2"/>
                </a:solidFill>
              </a:defRPr>
            </a:lvl1pPr>
            <a:lvl2pPr marL="457200" indent="0">
              <a:buFontTx/>
              <a:buNone/>
              <a:defRPr sz="1200">
                <a:solidFill>
                  <a:schemeClr val="accent1"/>
                </a:solidFill>
              </a:defRPr>
            </a:lvl2pPr>
            <a:lvl3pPr marL="914400" indent="0">
              <a:buFontTx/>
              <a:buNone/>
              <a:defRPr sz="1200">
                <a:solidFill>
                  <a:schemeClr val="accent1"/>
                </a:solidFill>
              </a:defRPr>
            </a:lvl3pPr>
            <a:lvl4pPr marL="1371600" indent="0">
              <a:buFontTx/>
              <a:buNone/>
              <a:defRPr sz="1200">
                <a:solidFill>
                  <a:schemeClr val="accent1"/>
                </a:solidFill>
              </a:defRPr>
            </a:lvl4pPr>
            <a:lvl5pPr marL="1828800" indent="0">
              <a:buFontTx/>
              <a:buNone/>
              <a:defRPr sz="1200">
                <a:solidFill>
                  <a:schemeClr val="accent1"/>
                </a:solidFill>
              </a:defRPr>
            </a:lvl5pPr>
          </a:lstStyle>
          <a:p>
            <a:pPr lvl="0"/>
            <a:r>
              <a:rPr lang="en-US"/>
              <a:t>Briefly describe your business, outlining the different product(s) and/or service(s) you offer</a:t>
            </a:r>
          </a:p>
          <a:p>
            <a:pPr lvl="0"/>
            <a:r>
              <a:rPr lang="en-US"/>
              <a:t>How many potential customers do you estimate are in your target regions for this financial year?</a:t>
            </a:r>
          </a:p>
          <a:p>
            <a:pPr lvl="0"/>
            <a:r>
              <a:rPr lang="en-US"/>
              <a:t>Briefly describe your target customers and any other distinguishing features, expanding on any of the areas you have already highlighted What customer need or problem does your product(s) and/or service(s) address?</a:t>
            </a:r>
          </a:p>
          <a:p>
            <a:pPr lvl="0"/>
            <a:r>
              <a:rPr lang="en-US"/>
              <a:t>Explain your approach to pricing your product(s) and/or service(s)</a:t>
            </a:r>
          </a:p>
        </p:txBody>
      </p:sp>
    </p:spTree>
    <p:extLst>
      <p:ext uri="{BB962C8B-B14F-4D97-AF65-F5344CB8AC3E}">
        <p14:creationId xmlns:p14="http://schemas.microsoft.com/office/powerpoint/2010/main" val="39666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Blank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AB0ABB-E322-AC4F-B2C1-E83A7933C249}"/>
              </a:ext>
            </a:extLst>
          </p:cNvPr>
          <p:cNvSpPr/>
          <p:nvPr userDrawn="1"/>
        </p:nvSpPr>
        <p:spPr bwMode="auto">
          <a:xfrm>
            <a:off x="304800" y="209550"/>
            <a:ext cx="7696200" cy="6858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Triangle 10">
            <a:extLst>
              <a:ext uri="{FF2B5EF4-FFF2-40B4-BE49-F238E27FC236}">
                <a16:creationId xmlns:a16="http://schemas.microsoft.com/office/drawing/2014/main" id="{72095A3B-EBF8-244A-8E82-41C8A6809BED}"/>
              </a:ext>
            </a:extLst>
          </p:cNvPr>
          <p:cNvSpPr/>
          <p:nvPr userDrawn="1"/>
        </p:nvSpPr>
        <p:spPr bwMode="auto">
          <a:xfrm rot="5400000">
            <a:off x="7886700" y="323850"/>
            <a:ext cx="685800" cy="457200"/>
          </a:xfrm>
          <a:prstGeom prst="triangl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Text Placeholder 3"/>
          <p:cNvSpPr>
            <a:spLocks noGrp="1"/>
          </p:cNvSpPr>
          <p:nvPr>
            <p:ph type="body" sz="half" idx="2" hasCustomPrompt="1"/>
          </p:nvPr>
        </p:nvSpPr>
        <p:spPr>
          <a:xfrm>
            <a:off x="318437" y="1026895"/>
            <a:ext cx="8368363" cy="173255"/>
          </a:xfrm>
          <a:prstGeom prst="rect">
            <a:avLst/>
          </a:prstGeom>
        </p:spPr>
        <p:txBody>
          <a:bodyPr wrap="none" lIns="0" tIns="0" rIns="0" bIns="0" anchor="ctr">
            <a:noAutofit/>
          </a:bodyPr>
          <a:lstStyle>
            <a:lvl1pPr marL="0" indent="0" algn="l">
              <a:buNone/>
              <a:defRPr sz="1400" b="0" baseline="0">
                <a:solidFill>
                  <a:schemeClr val="tx2"/>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subtitle</a:t>
            </a:r>
          </a:p>
        </p:txBody>
      </p:sp>
      <p:sp>
        <p:nvSpPr>
          <p:cNvPr id="9" name="Title 2"/>
          <p:cNvSpPr>
            <a:spLocks noGrp="1"/>
          </p:cNvSpPr>
          <p:nvPr>
            <p:ph type="title" hasCustomPrompt="1"/>
          </p:nvPr>
        </p:nvSpPr>
        <p:spPr>
          <a:xfrm>
            <a:off x="381000" y="285750"/>
            <a:ext cx="8368363" cy="495383"/>
          </a:xfrm>
          <a:prstGeom prst="rect">
            <a:avLst/>
          </a:prstGeom>
        </p:spPr>
        <p:txBody>
          <a:bodyPr lIns="0" tIns="0" rIns="0" bIns="0" anchor="ctr"/>
          <a:lstStyle>
            <a:lvl1pPr algn="l">
              <a:defRPr sz="3600">
                <a:solidFill>
                  <a:schemeClr val="bg1"/>
                </a:solidFill>
              </a:defRPr>
            </a:lvl1pPr>
          </a:lstStyle>
          <a:p>
            <a:r>
              <a:rPr lang="en-US"/>
              <a:t>Chapter Blank Internal Slide</a:t>
            </a:r>
          </a:p>
        </p:txBody>
      </p:sp>
    </p:spTree>
    <p:extLst>
      <p:ext uri="{BB962C8B-B14F-4D97-AF65-F5344CB8AC3E}">
        <p14:creationId xmlns:p14="http://schemas.microsoft.com/office/powerpoint/2010/main" val="206547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Imag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926001-541D-4C4F-8679-960A6A812FAD}"/>
              </a:ext>
            </a:extLst>
          </p:cNvPr>
          <p:cNvSpPr/>
          <p:nvPr userDrawn="1"/>
        </p:nvSpPr>
        <p:spPr bwMode="auto">
          <a:xfrm>
            <a:off x="304800" y="209550"/>
            <a:ext cx="7696200" cy="6858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Triangle 7">
            <a:extLst>
              <a:ext uri="{FF2B5EF4-FFF2-40B4-BE49-F238E27FC236}">
                <a16:creationId xmlns:a16="http://schemas.microsoft.com/office/drawing/2014/main" id="{C38808A6-2ADF-A442-AD53-B9DC0F6FA481}"/>
              </a:ext>
            </a:extLst>
          </p:cNvPr>
          <p:cNvSpPr/>
          <p:nvPr userDrawn="1"/>
        </p:nvSpPr>
        <p:spPr bwMode="auto">
          <a:xfrm rot="5400000">
            <a:off x="7886700" y="323850"/>
            <a:ext cx="685800" cy="457200"/>
          </a:xfrm>
          <a:prstGeom prst="triangl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Picture Placeholder 5"/>
          <p:cNvSpPr>
            <a:spLocks noGrp="1"/>
          </p:cNvSpPr>
          <p:nvPr>
            <p:ph type="pic" sz="quarter" idx="11" hasCustomPrompt="1"/>
          </p:nvPr>
        </p:nvSpPr>
        <p:spPr>
          <a:xfrm>
            <a:off x="381000" y="1401003"/>
            <a:ext cx="4191000" cy="3380547"/>
          </a:xfrm>
          <a:prstGeom prst="roundRect">
            <a:avLst>
              <a:gd name="adj" fmla="val 1007"/>
            </a:avLst>
          </a:pr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
        <p:nvSpPr>
          <p:cNvPr id="5" name="Text Placeholder 3"/>
          <p:cNvSpPr>
            <a:spLocks noGrp="1"/>
          </p:cNvSpPr>
          <p:nvPr>
            <p:ph type="body" sz="half" idx="2" hasCustomPrompt="1"/>
          </p:nvPr>
        </p:nvSpPr>
        <p:spPr>
          <a:xfrm>
            <a:off x="381000" y="950695"/>
            <a:ext cx="8368363" cy="173255"/>
          </a:xfrm>
          <a:prstGeom prst="rect">
            <a:avLst/>
          </a:prstGeom>
        </p:spPr>
        <p:txBody>
          <a:bodyPr wrap="none" lIns="0" tIns="0" rIns="0" bIns="0" anchor="ctr">
            <a:noAutofit/>
          </a:bodyPr>
          <a:lstStyle>
            <a:lvl1pPr marL="0" indent="0" algn="l">
              <a:buNone/>
              <a:defRPr sz="1400" b="0" baseline="0">
                <a:solidFill>
                  <a:schemeClr val="tx2"/>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Subtitle</a:t>
            </a:r>
          </a:p>
        </p:txBody>
      </p:sp>
      <p:sp>
        <p:nvSpPr>
          <p:cNvPr id="9" name="Title 2"/>
          <p:cNvSpPr>
            <a:spLocks noGrp="1"/>
          </p:cNvSpPr>
          <p:nvPr>
            <p:ph type="title" hasCustomPrompt="1"/>
          </p:nvPr>
        </p:nvSpPr>
        <p:spPr>
          <a:xfrm>
            <a:off x="381000" y="285750"/>
            <a:ext cx="8368363" cy="495383"/>
          </a:xfrm>
          <a:prstGeom prst="rect">
            <a:avLst/>
          </a:prstGeom>
        </p:spPr>
        <p:txBody>
          <a:bodyPr lIns="0" tIns="0" rIns="0" bIns="0" anchor="ctr"/>
          <a:lstStyle>
            <a:lvl1pPr algn="l">
              <a:defRPr sz="3600">
                <a:solidFill>
                  <a:schemeClr val="bg1"/>
                </a:solidFill>
              </a:defRPr>
            </a:lvl1pPr>
          </a:lstStyle>
          <a:p>
            <a:r>
              <a:rPr lang="en-US"/>
              <a:t>Chapter Image Slide</a:t>
            </a:r>
          </a:p>
        </p:txBody>
      </p:sp>
      <p:sp>
        <p:nvSpPr>
          <p:cNvPr id="4" name="Text Placeholder 3">
            <a:extLst>
              <a:ext uri="{FF2B5EF4-FFF2-40B4-BE49-F238E27FC236}">
                <a16:creationId xmlns:a16="http://schemas.microsoft.com/office/drawing/2014/main" id="{CA6241D4-4FFB-2842-8E76-C03C45B5D32F}"/>
              </a:ext>
            </a:extLst>
          </p:cNvPr>
          <p:cNvSpPr>
            <a:spLocks noGrp="1"/>
          </p:cNvSpPr>
          <p:nvPr>
            <p:ph type="body" sz="quarter" idx="12" hasCustomPrompt="1"/>
          </p:nvPr>
        </p:nvSpPr>
        <p:spPr>
          <a:xfrm>
            <a:off x="4724400" y="1401763"/>
            <a:ext cx="4024313" cy="3379787"/>
          </a:xfrm>
          <a:prstGeom prst="rect">
            <a:avLst/>
          </a:prstGeom>
        </p:spPr>
        <p:txBody>
          <a:bodyPr/>
          <a:lstStyle>
            <a:lvl1pPr marL="171450" indent="-171450">
              <a:lnSpc>
                <a:spcPct val="150000"/>
              </a:lnSpc>
              <a:buFont typeface="Arial" panose="020B0604020202020204" pitchFamily="34" charset="0"/>
              <a:buChar char="•"/>
              <a:defRPr sz="12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a:t>Briefly describe your business, outlining the different product(s) and/or service(s) you offer</a:t>
            </a:r>
          </a:p>
          <a:p>
            <a:pPr lvl="0"/>
            <a:r>
              <a:rPr lang="en-US"/>
              <a:t>How many potential customers do you estimate are in your target regions for this financial year?</a:t>
            </a:r>
          </a:p>
          <a:p>
            <a:pPr lvl="0"/>
            <a:r>
              <a:rPr lang="en-US"/>
              <a:t>Briefly describe your target customers and any other distinguishing features, expanding on any of the areas you have already highlighted What customer need or problem does your product(s) and/or service(s) address?</a:t>
            </a:r>
          </a:p>
          <a:p>
            <a:pPr lvl="0"/>
            <a:r>
              <a:rPr lang="en-US"/>
              <a:t>Explain your approach to pricing your product(s) and/or service(s)</a:t>
            </a:r>
          </a:p>
        </p:txBody>
      </p:sp>
    </p:spTree>
    <p:extLst>
      <p:ext uri="{BB962C8B-B14F-4D97-AF65-F5344CB8AC3E}">
        <p14:creationId xmlns:p14="http://schemas.microsoft.com/office/powerpoint/2010/main" val="3178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9D6739-B881-524F-B8CD-A187881B4CEA}"/>
              </a:ext>
            </a:extLst>
          </p:cNvPr>
          <p:cNvSpPr/>
          <p:nvPr userDrawn="1"/>
        </p:nvSpPr>
        <p:spPr bwMode="auto">
          <a:xfrm>
            <a:off x="4565182" y="0"/>
            <a:ext cx="4578818"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6" name="Picture 5">
            <a:extLst>
              <a:ext uri="{FF2B5EF4-FFF2-40B4-BE49-F238E27FC236}">
                <a16:creationId xmlns:a16="http://schemas.microsoft.com/office/drawing/2014/main" id="{B865A69A-BFC0-BC43-A865-52F55BC05F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943" y="1505207"/>
            <a:ext cx="4060432" cy="1446529"/>
          </a:xfrm>
          <a:prstGeom prst="rect">
            <a:avLst/>
          </a:prstGeom>
        </p:spPr>
      </p:pic>
      <p:pic>
        <p:nvPicPr>
          <p:cNvPr id="7" name="Picture 6">
            <a:extLst>
              <a:ext uri="{FF2B5EF4-FFF2-40B4-BE49-F238E27FC236}">
                <a16:creationId xmlns:a16="http://schemas.microsoft.com/office/drawing/2014/main" id="{3EE2E649-EAEB-9045-8915-BDB7CC66BD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959" y="4193888"/>
            <a:ext cx="2438400" cy="571500"/>
          </a:xfrm>
          <a:prstGeom prst="rect">
            <a:avLst/>
          </a:prstGeom>
        </p:spPr>
      </p:pic>
      <p:sp>
        <p:nvSpPr>
          <p:cNvPr id="9" name="Freeform 8">
            <a:extLst>
              <a:ext uri="{FF2B5EF4-FFF2-40B4-BE49-F238E27FC236}">
                <a16:creationId xmlns:a16="http://schemas.microsoft.com/office/drawing/2014/main" id="{8E12B962-C6CB-464C-AF3B-80D6F7AB4DE8}"/>
              </a:ext>
            </a:extLst>
          </p:cNvPr>
          <p:cNvSpPr>
            <a:spLocks noEditPoints="1"/>
          </p:cNvSpPr>
          <p:nvPr userDrawn="1"/>
        </p:nvSpPr>
        <p:spPr bwMode="auto">
          <a:xfrm>
            <a:off x="4957751" y="2514220"/>
            <a:ext cx="242413" cy="365824"/>
          </a:xfrm>
          <a:custGeom>
            <a:avLst/>
            <a:gdLst/>
            <a:ahLst/>
            <a:cxnLst>
              <a:cxn ang="0">
                <a:pos x="89" y="0"/>
              </a:cxn>
              <a:cxn ang="0">
                <a:pos x="0" y="89"/>
              </a:cxn>
              <a:cxn ang="0">
                <a:pos x="38" y="188"/>
              </a:cxn>
              <a:cxn ang="0">
                <a:pos x="76" y="249"/>
              </a:cxn>
              <a:cxn ang="0">
                <a:pos x="89" y="269"/>
              </a:cxn>
              <a:cxn ang="0">
                <a:pos x="102" y="249"/>
              </a:cxn>
              <a:cxn ang="0">
                <a:pos x="139" y="188"/>
              </a:cxn>
              <a:cxn ang="0">
                <a:pos x="178" y="89"/>
              </a:cxn>
              <a:cxn ang="0">
                <a:pos x="89" y="0"/>
              </a:cxn>
              <a:cxn ang="0">
                <a:pos x="89" y="135"/>
              </a:cxn>
              <a:cxn ang="0">
                <a:pos x="43" y="89"/>
              </a:cxn>
              <a:cxn ang="0">
                <a:pos x="89" y="43"/>
              </a:cxn>
              <a:cxn ang="0">
                <a:pos x="135" y="89"/>
              </a:cxn>
              <a:cxn ang="0">
                <a:pos x="89" y="135"/>
              </a:cxn>
              <a:cxn ang="0">
                <a:pos x="89" y="135"/>
              </a:cxn>
              <a:cxn ang="0">
                <a:pos x="89" y="135"/>
              </a:cxn>
            </a:cxnLst>
            <a:rect l="0" t="0" r="r" b="b"/>
            <a:pathLst>
              <a:path w="178" h="269">
                <a:moveTo>
                  <a:pt x="89" y="0"/>
                </a:moveTo>
                <a:cubicBezTo>
                  <a:pt x="40" y="0"/>
                  <a:pt x="0" y="40"/>
                  <a:pt x="0" y="89"/>
                </a:cubicBezTo>
                <a:cubicBezTo>
                  <a:pt x="0" y="109"/>
                  <a:pt x="13" y="141"/>
                  <a:pt x="38" y="188"/>
                </a:cubicBezTo>
                <a:cubicBezTo>
                  <a:pt x="57" y="220"/>
                  <a:pt x="75" y="248"/>
                  <a:pt x="76" y="249"/>
                </a:cubicBezTo>
                <a:cubicBezTo>
                  <a:pt x="89" y="269"/>
                  <a:pt x="89" y="269"/>
                  <a:pt x="89" y="269"/>
                </a:cubicBezTo>
                <a:cubicBezTo>
                  <a:pt x="102" y="249"/>
                  <a:pt x="102" y="249"/>
                  <a:pt x="102" y="249"/>
                </a:cubicBezTo>
                <a:cubicBezTo>
                  <a:pt x="103" y="248"/>
                  <a:pt x="121" y="220"/>
                  <a:pt x="139" y="188"/>
                </a:cubicBezTo>
                <a:cubicBezTo>
                  <a:pt x="165" y="141"/>
                  <a:pt x="178" y="109"/>
                  <a:pt x="178" y="89"/>
                </a:cubicBezTo>
                <a:cubicBezTo>
                  <a:pt x="178" y="40"/>
                  <a:pt x="138" y="0"/>
                  <a:pt x="89" y="0"/>
                </a:cubicBezTo>
                <a:close/>
                <a:moveTo>
                  <a:pt x="89" y="135"/>
                </a:moveTo>
                <a:cubicBezTo>
                  <a:pt x="63" y="135"/>
                  <a:pt x="43" y="114"/>
                  <a:pt x="43" y="89"/>
                </a:cubicBezTo>
                <a:cubicBezTo>
                  <a:pt x="43" y="63"/>
                  <a:pt x="63" y="43"/>
                  <a:pt x="89" y="43"/>
                </a:cubicBezTo>
                <a:cubicBezTo>
                  <a:pt x="114" y="43"/>
                  <a:pt x="135" y="63"/>
                  <a:pt x="135" y="89"/>
                </a:cubicBezTo>
                <a:cubicBezTo>
                  <a:pt x="135" y="114"/>
                  <a:pt x="114" y="135"/>
                  <a:pt x="89" y="135"/>
                </a:cubicBezTo>
                <a:close/>
                <a:moveTo>
                  <a:pt x="89" y="135"/>
                </a:moveTo>
                <a:cubicBezTo>
                  <a:pt x="89" y="135"/>
                  <a:pt x="89" y="135"/>
                  <a:pt x="89" y="135"/>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43">
            <a:extLst>
              <a:ext uri="{FF2B5EF4-FFF2-40B4-BE49-F238E27FC236}">
                <a16:creationId xmlns:a16="http://schemas.microsoft.com/office/drawing/2014/main" id="{5A49E9B1-70FA-C14D-B12B-566DB48E243B}"/>
              </a:ext>
            </a:extLst>
          </p:cNvPr>
          <p:cNvSpPr>
            <a:spLocks noEditPoints="1"/>
          </p:cNvSpPr>
          <p:nvPr userDrawn="1"/>
        </p:nvSpPr>
        <p:spPr bwMode="auto">
          <a:xfrm>
            <a:off x="4908923" y="3649587"/>
            <a:ext cx="340068" cy="224205"/>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225098DC-28A5-A746-88BF-E574C14ED03E}"/>
              </a:ext>
            </a:extLst>
          </p:cNvPr>
          <p:cNvGrpSpPr/>
          <p:nvPr userDrawn="1"/>
        </p:nvGrpSpPr>
        <p:grpSpPr>
          <a:xfrm>
            <a:off x="4919548" y="4081731"/>
            <a:ext cx="318819" cy="318819"/>
            <a:chOff x="3721100" y="6330951"/>
            <a:chExt cx="530225" cy="530225"/>
          </a:xfrm>
          <a:solidFill>
            <a:schemeClr val="bg1"/>
          </a:solidFill>
        </p:grpSpPr>
        <p:sp>
          <p:nvSpPr>
            <p:cNvPr id="12" name="Freeform 11">
              <a:extLst>
                <a:ext uri="{FF2B5EF4-FFF2-40B4-BE49-F238E27FC236}">
                  <a16:creationId xmlns:a16="http://schemas.microsoft.com/office/drawing/2014/main" id="{CF6DC2B1-44FC-0444-87BA-033C027D4E42}"/>
                </a:ext>
              </a:extLst>
            </p:cNvPr>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a:extLst>
                <a:ext uri="{FF2B5EF4-FFF2-40B4-BE49-F238E27FC236}">
                  <a16:creationId xmlns:a16="http://schemas.microsoft.com/office/drawing/2014/main" id="{82A253D9-9F8C-1842-9202-2EBC3DBD67BC}"/>
                </a:ext>
              </a:extLst>
            </p:cNvPr>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a:extLst>
                <a:ext uri="{FF2B5EF4-FFF2-40B4-BE49-F238E27FC236}">
                  <a16:creationId xmlns:a16="http://schemas.microsoft.com/office/drawing/2014/main" id="{38DE89CB-18B3-2247-B754-E18D09C96214}"/>
                </a:ext>
              </a:extLst>
            </p:cNvPr>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5" name="Freeform 14">
            <a:extLst>
              <a:ext uri="{FF2B5EF4-FFF2-40B4-BE49-F238E27FC236}">
                <a16:creationId xmlns:a16="http://schemas.microsoft.com/office/drawing/2014/main" id="{78BFB831-992F-7A4B-B6E7-7D1C48209EF4}"/>
              </a:ext>
            </a:extLst>
          </p:cNvPr>
          <p:cNvSpPr>
            <a:spLocks noEditPoints="1"/>
          </p:cNvSpPr>
          <p:nvPr userDrawn="1"/>
        </p:nvSpPr>
        <p:spPr bwMode="auto">
          <a:xfrm>
            <a:off x="4919061" y="3040393"/>
            <a:ext cx="319793" cy="360867"/>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itle 2">
            <a:extLst>
              <a:ext uri="{FF2B5EF4-FFF2-40B4-BE49-F238E27FC236}">
                <a16:creationId xmlns:a16="http://schemas.microsoft.com/office/drawing/2014/main" id="{513EA5BE-AD54-234B-8498-37B12DDD8F53}"/>
              </a:ext>
            </a:extLst>
          </p:cNvPr>
          <p:cNvSpPr txBox="1">
            <a:spLocks/>
          </p:cNvSpPr>
          <p:nvPr userDrawn="1"/>
        </p:nvSpPr>
        <p:spPr>
          <a:xfrm>
            <a:off x="4876800" y="1779398"/>
            <a:ext cx="3872563" cy="495383"/>
          </a:xfrm>
          <a:prstGeom prst="rect">
            <a:avLst/>
          </a:prstGeom>
        </p:spPr>
        <p:txBody>
          <a:bodyPr lIns="0" tIns="0" rIns="0" bIns="0" anchor="ct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400"/>
              <a:t>CONTACT</a:t>
            </a:r>
          </a:p>
        </p:txBody>
      </p:sp>
      <p:sp>
        <p:nvSpPr>
          <p:cNvPr id="18" name="Text Placeholder 17">
            <a:extLst>
              <a:ext uri="{FF2B5EF4-FFF2-40B4-BE49-F238E27FC236}">
                <a16:creationId xmlns:a16="http://schemas.microsoft.com/office/drawing/2014/main" id="{3A48045B-B0FB-1F4E-8E68-668995FC4437}"/>
              </a:ext>
            </a:extLst>
          </p:cNvPr>
          <p:cNvSpPr>
            <a:spLocks noGrp="1"/>
          </p:cNvSpPr>
          <p:nvPr>
            <p:ph type="body" sz="quarter" idx="10" hasCustomPrompt="1"/>
          </p:nvPr>
        </p:nvSpPr>
        <p:spPr>
          <a:xfrm>
            <a:off x="4800600" y="438150"/>
            <a:ext cx="3948113" cy="609600"/>
          </a:xfrm>
          <a:prstGeom prst="rect">
            <a:avLst/>
          </a:prstGeom>
        </p:spPr>
        <p:txBody>
          <a:bodyPr/>
          <a:lstStyle>
            <a:lvl1pPr marL="0" indent="0">
              <a:buFontTx/>
              <a:buNone/>
              <a:defRPr>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THANK YOU</a:t>
            </a:r>
          </a:p>
        </p:txBody>
      </p:sp>
      <p:sp>
        <p:nvSpPr>
          <p:cNvPr id="20" name="Text Placeholder 19">
            <a:extLst>
              <a:ext uri="{FF2B5EF4-FFF2-40B4-BE49-F238E27FC236}">
                <a16:creationId xmlns:a16="http://schemas.microsoft.com/office/drawing/2014/main" id="{CE4ECAAC-8464-0740-BAB8-5BC8E28BEA65}"/>
              </a:ext>
            </a:extLst>
          </p:cNvPr>
          <p:cNvSpPr>
            <a:spLocks noGrp="1"/>
          </p:cNvSpPr>
          <p:nvPr>
            <p:ph type="body" sz="quarter" idx="11" hasCustomPrompt="1"/>
          </p:nvPr>
        </p:nvSpPr>
        <p:spPr>
          <a:xfrm>
            <a:off x="5474971" y="2507425"/>
            <a:ext cx="2590800" cy="379413"/>
          </a:xfrm>
          <a:prstGeom prst="rect">
            <a:avLst/>
          </a:prstGeom>
        </p:spPr>
        <p:txBody>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ADDRESS</a:t>
            </a:r>
          </a:p>
        </p:txBody>
      </p:sp>
      <p:sp>
        <p:nvSpPr>
          <p:cNvPr id="21" name="Text Placeholder 19">
            <a:extLst>
              <a:ext uri="{FF2B5EF4-FFF2-40B4-BE49-F238E27FC236}">
                <a16:creationId xmlns:a16="http://schemas.microsoft.com/office/drawing/2014/main" id="{E94DA6EA-7608-5648-A615-5716518B44BA}"/>
              </a:ext>
            </a:extLst>
          </p:cNvPr>
          <p:cNvSpPr>
            <a:spLocks noGrp="1"/>
          </p:cNvSpPr>
          <p:nvPr>
            <p:ph type="body" sz="quarter" idx="12" hasCustomPrompt="1"/>
          </p:nvPr>
        </p:nvSpPr>
        <p:spPr>
          <a:xfrm>
            <a:off x="5474971" y="3023698"/>
            <a:ext cx="2590800" cy="379413"/>
          </a:xfrm>
          <a:prstGeom prst="rect">
            <a:avLst/>
          </a:prstGeom>
        </p:spPr>
        <p:txBody>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PHONE</a:t>
            </a:r>
          </a:p>
        </p:txBody>
      </p:sp>
      <p:sp>
        <p:nvSpPr>
          <p:cNvPr id="22" name="Text Placeholder 19">
            <a:extLst>
              <a:ext uri="{FF2B5EF4-FFF2-40B4-BE49-F238E27FC236}">
                <a16:creationId xmlns:a16="http://schemas.microsoft.com/office/drawing/2014/main" id="{BBE81641-AD44-C14A-B350-4768997F3485}"/>
              </a:ext>
            </a:extLst>
          </p:cNvPr>
          <p:cNvSpPr>
            <a:spLocks noGrp="1"/>
          </p:cNvSpPr>
          <p:nvPr>
            <p:ph type="body" sz="quarter" idx="13" hasCustomPrompt="1"/>
          </p:nvPr>
        </p:nvSpPr>
        <p:spPr>
          <a:xfrm>
            <a:off x="5474971" y="3539971"/>
            <a:ext cx="2590800" cy="379413"/>
          </a:xfrm>
          <a:prstGeom prst="rect">
            <a:avLst/>
          </a:prstGeom>
        </p:spPr>
        <p:txBody>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EMAIL</a:t>
            </a:r>
          </a:p>
        </p:txBody>
      </p:sp>
      <p:sp>
        <p:nvSpPr>
          <p:cNvPr id="23" name="Text Placeholder 19">
            <a:extLst>
              <a:ext uri="{FF2B5EF4-FFF2-40B4-BE49-F238E27FC236}">
                <a16:creationId xmlns:a16="http://schemas.microsoft.com/office/drawing/2014/main" id="{5086914E-D905-FE43-95DD-64CD39261155}"/>
              </a:ext>
            </a:extLst>
          </p:cNvPr>
          <p:cNvSpPr>
            <a:spLocks noGrp="1"/>
          </p:cNvSpPr>
          <p:nvPr>
            <p:ph type="body" sz="quarter" idx="14" hasCustomPrompt="1"/>
          </p:nvPr>
        </p:nvSpPr>
        <p:spPr>
          <a:xfrm>
            <a:off x="5474971" y="4056969"/>
            <a:ext cx="2590800" cy="379413"/>
          </a:xfrm>
          <a:prstGeom prst="rect">
            <a:avLst/>
          </a:prstGeom>
        </p:spPr>
        <p:txBody>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WEBSITE</a:t>
            </a:r>
          </a:p>
        </p:txBody>
      </p:sp>
    </p:spTree>
    <p:extLst>
      <p:ext uri="{BB962C8B-B14F-4D97-AF65-F5344CB8AC3E}">
        <p14:creationId xmlns:p14="http://schemas.microsoft.com/office/powerpoint/2010/main" val="3873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decel="82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18000" decel="82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18000" decel="82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8000" decel="82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5" r:id="rId1"/>
    <p:sldLayoutId id="2147483975" r:id="rId2"/>
    <p:sldLayoutId id="2147483959" r:id="rId3"/>
    <p:sldLayoutId id="2147484217" r:id="rId4"/>
    <p:sldLayoutId id="2147484168" r:id="rId5"/>
    <p:sldLayoutId id="2147484204"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A5B97-F88E-7D41-B345-35ABD5F81392}"/>
              </a:ext>
            </a:extLst>
          </p:cNvPr>
          <p:cNvSpPr>
            <a:spLocks noGrp="1"/>
          </p:cNvSpPr>
          <p:nvPr>
            <p:ph type="body" sz="quarter" idx="10"/>
          </p:nvPr>
        </p:nvSpPr>
        <p:spPr/>
        <p:txBody>
          <a:bodyPr lIns="91440" tIns="45720" rIns="91440" bIns="45720" anchor="t"/>
          <a:lstStyle/>
          <a:p>
            <a:r>
              <a:rPr lang="en-US"/>
              <a:t>Information Technology</a:t>
            </a:r>
          </a:p>
        </p:txBody>
      </p:sp>
      <p:sp>
        <p:nvSpPr>
          <p:cNvPr id="3" name="Text Placeholder 2">
            <a:extLst>
              <a:ext uri="{FF2B5EF4-FFF2-40B4-BE49-F238E27FC236}">
                <a16:creationId xmlns:a16="http://schemas.microsoft.com/office/drawing/2014/main" id="{C1637B29-4686-AD4F-9940-53EBF269A502}"/>
              </a:ext>
            </a:extLst>
          </p:cNvPr>
          <p:cNvSpPr>
            <a:spLocks noGrp="1"/>
          </p:cNvSpPr>
          <p:nvPr>
            <p:ph type="body" sz="quarter" idx="11"/>
          </p:nvPr>
        </p:nvSpPr>
        <p:spPr/>
        <p:txBody>
          <a:bodyPr lIns="91440" tIns="45720" rIns="91440" bIns="45720" anchor="t"/>
          <a:lstStyle/>
          <a:p>
            <a:r>
              <a:rPr lang="en-US"/>
              <a:t>IT Shared Services – New Treasurer Training</a:t>
            </a:r>
          </a:p>
        </p:txBody>
      </p:sp>
    </p:spTree>
    <p:extLst>
      <p:ext uri="{BB962C8B-B14F-4D97-AF65-F5344CB8AC3E}">
        <p14:creationId xmlns:p14="http://schemas.microsoft.com/office/powerpoint/2010/main" val="293362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4815293-0823-9A41-9896-2415C8BED0F4}"/>
              </a:ext>
            </a:extLst>
          </p:cNvPr>
          <p:cNvSpPr>
            <a:spLocks noGrp="1"/>
          </p:cNvSpPr>
          <p:nvPr>
            <p:ph type="body" sz="half" idx="2"/>
          </p:nvPr>
        </p:nvSpPr>
        <p:spPr>
          <a:xfrm>
            <a:off x="381000" y="950695"/>
            <a:ext cx="8368363" cy="382559"/>
          </a:xfrm>
        </p:spPr>
        <p:txBody>
          <a:bodyPr/>
          <a:lstStyle/>
          <a:p>
            <a:pPr algn="ctr"/>
            <a:r>
              <a:rPr lang="en-US" sz="2400"/>
              <a:t>Our Team</a:t>
            </a:r>
          </a:p>
        </p:txBody>
      </p:sp>
      <p:sp>
        <p:nvSpPr>
          <p:cNvPr id="6" name="Title 5">
            <a:extLst>
              <a:ext uri="{FF2B5EF4-FFF2-40B4-BE49-F238E27FC236}">
                <a16:creationId xmlns:a16="http://schemas.microsoft.com/office/drawing/2014/main" id="{862CACD6-3B33-D44D-AF18-7015C3FAED06}"/>
              </a:ext>
            </a:extLst>
          </p:cNvPr>
          <p:cNvSpPr>
            <a:spLocks noGrp="1"/>
          </p:cNvSpPr>
          <p:nvPr>
            <p:ph type="title"/>
          </p:nvPr>
        </p:nvSpPr>
        <p:spPr/>
        <p:txBody>
          <a:bodyPr/>
          <a:lstStyle/>
          <a:p>
            <a:r>
              <a:rPr lang="en-US"/>
              <a:t>New Treasurer Training</a:t>
            </a:r>
          </a:p>
        </p:txBody>
      </p:sp>
      <p:sp>
        <p:nvSpPr>
          <p:cNvPr id="9" name="Text Placeholder 8">
            <a:extLst>
              <a:ext uri="{FF2B5EF4-FFF2-40B4-BE49-F238E27FC236}">
                <a16:creationId xmlns:a16="http://schemas.microsoft.com/office/drawing/2014/main" id="{1BABA510-FEA5-7644-84FF-EAE23F33FDEF}"/>
              </a:ext>
            </a:extLst>
          </p:cNvPr>
          <p:cNvSpPr>
            <a:spLocks noGrp="1"/>
          </p:cNvSpPr>
          <p:nvPr>
            <p:ph type="body" sz="quarter" idx="12"/>
          </p:nvPr>
        </p:nvSpPr>
        <p:spPr>
          <a:xfrm>
            <a:off x="428625" y="1333254"/>
            <a:ext cx="4024313" cy="3584575"/>
          </a:xfrm>
        </p:spPr>
        <p:txBody>
          <a:bodyPr lIns="91440" tIns="45720" rIns="91440" bIns="45720" anchor="t"/>
          <a:lstStyle/>
          <a:p>
            <a:r>
              <a:rPr lang="en-US" sz="1400"/>
              <a:t>Support Center</a:t>
            </a:r>
          </a:p>
          <a:p>
            <a:pPr lvl="1"/>
            <a:r>
              <a:rPr lang="en-US" sz="1300"/>
              <a:t>Help Desk Administrators</a:t>
            </a:r>
          </a:p>
          <a:p>
            <a:pPr lvl="1"/>
            <a:r>
              <a:rPr lang="en-US" sz="1300"/>
              <a:t>Senior Help Desk Administrator</a:t>
            </a:r>
          </a:p>
          <a:p>
            <a:pPr lvl="1"/>
            <a:r>
              <a:rPr lang="en-US" sz="1300"/>
              <a:t>Help Desk Lead</a:t>
            </a:r>
          </a:p>
          <a:p>
            <a:r>
              <a:rPr lang="en-US" sz="1400"/>
              <a:t>Engineering</a:t>
            </a:r>
          </a:p>
          <a:p>
            <a:pPr lvl="1"/>
            <a:r>
              <a:rPr lang="en-US" sz="1200"/>
              <a:t>Network Engineer</a:t>
            </a:r>
          </a:p>
          <a:p>
            <a:pPr lvl="1"/>
            <a:r>
              <a:rPr lang="en-US" sz="1300"/>
              <a:t>Systems Engineer</a:t>
            </a:r>
          </a:p>
          <a:p>
            <a:pPr lvl="1"/>
            <a:r>
              <a:rPr lang="en-US" sz="1300"/>
              <a:t>Implementations Engineer</a:t>
            </a:r>
          </a:p>
          <a:p>
            <a:r>
              <a:rPr lang="en-US" sz="1400"/>
              <a:t>Consulting</a:t>
            </a:r>
          </a:p>
          <a:p>
            <a:pPr lvl="1"/>
            <a:r>
              <a:rPr lang="en-US" sz="1300"/>
              <a:t>Audio Video Consultant</a:t>
            </a:r>
          </a:p>
          <a:p>
            <a:pPr lvl="1"/>
            <a:r>
              <a:rPr lang="en-US" sz="1300"/>
              <a:t>Financial ERP Consultant</a:t>
            </a:r>
          </a:p>
          <a:p>
            <a:pPr lvl="1"/>
            <a:r>
              <a:rPr lang="en-US" sz="1300"/>
              <a:t>Report Designer and Data Analyst</a:t>
            </a:r>
          </a:p>
          <a:p>
            <a:pPr lvl="1"/>
            <a:r>
              <a:rPr lang="en-US" sz="1300"/>
              <a:t>Telephony Consulting</a:t>
            </a:r>
          </a:p>
          <a:p>
            <a:pPr lvl="1"/>
            <a:endParaRPr lang="en-US" sz="1400"/>
          </a:p>
        </p:txBody>
      </p:sp>
      <p:pic>
        <p:nvPicPr>
          <p:cNvPr id="5" name="Picture Placeholder 4" descr="A group of people looking at each other&#10;&#10;Description automatically generated">
            <a:extLst>
              <a:ext uri="{FF2B5EF4-FFF2-40B4-BE49-F238E27FC236}">
                <a16:creationId xmlns:a16="http://schemas.microsoft.com/office/drawing/2014/main" id="{231038FF-DF0A-4853-A8F1-1027F79B39D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739" r="8739"/>
          <a:stretch>
            <a:fillRect/>
          </a:stretch>
        </p:blipFill>
        <p:spPr>
          <a:xfrm>
            <a:off x="4558363" y="1445666"/>
            <a:ext cx="4191000" cy="3354934"/>
          </a:xfrm>
        </p:spPr>
      </p:pic>
    </p:spTree>
    <p:extLst>
      <p:ext uri="{BB962C8B-B14F-4D97-AF65-F5344CB8AC3E}">
        <p14:creationId xmlns:p14="http://schemas.microsoft.com/office/powerpoint/2010/main" val="251658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E236B9-64BA-DB40-8080-5992F52D19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006BA38-DA05-2444-A6EE-30ACE7A5EB09}"/>
              </a:ext>
            </a:extLst>
          </p:cNvPr>
          <p:cNvSpPr>
            <a:spLocks noGrp="1"/>
          </p:cNvSpPr>
          <p:nvPr>
            <p:ph type="body" sz="quarter" idx="11"/>
          </p:nvPr>
        </p:nvSpPr>
        <p:spPr/>
        <p:txBody>
          <a:bodyPr/>
          <a:lstStyle/>
          <a:p>
            <a:r>
              <a:rPr lang="en-US"/>
              <a:t>1 Music Circle N, Nashville, TN</a:t>
            </a:r>
          </a:p>
        </p:txBody>
      </p:sp>
      <p:sp>
        <p:nvSpPr>
          <p:cNvPr id="4" name="Text Placeholder 3">
            <a:extLst>
              <a:ext uri="{FF2B5EF4-FFF2-40B4-BE49-F238E27FC236}">
                <a16:creationId xmlns:a16="http://schemas.microsoft.com/office/drawing/2014/main" id="{AC3F1072-4C6D-6748-96C6-CF7331BE4FA6}"/>
              </a:ext>
            </a:extLst>
          </p:cNvPr>
          <p:cNvSpPr>
            <a:spLocks noGrp="1"/>
          </p:cNvSpPr>
          <p:nvPr>
            <p:ph type="body" sz="quarter" idx="12"/>
          </p:nvPr>
        </p:nvSpPr>
        <p:spPr/>
        <p:txBody>
          <a:bodyPr/>
          <a:lstStyle/>
          <a:p>
            <a:r>
              <a:rPr lang="en-US"/>
              <a:t>615-916-2729</a:t>
            </a:r>
          </a:p>
        </p:txBody>
      </p:sp>
      <p:sp>
        <p:nvSpPr>
          <p:cNvPr id="5" name="Text Placeholder 4">
            <a:extLst>
              <a:ext uri="{FF2B5EF4-FFF2-40B4-BE49-F238E27FC236}">
                <a16:creationId xmlns:a16="http://schemas.microsoft.com/office/drawing/2014/main" id="{7188FB26-173D-A442-8859-A00FAF4F1627}"/>
              </a:ext>
            </a:extLst>
          </p:cNvPr>
          <p:cNvSpPr>
            <a:spLocks noGrp="1"/>
          </p:cNvSpPr>
          <p:nvPr>
            <p:ph type="body" sz="quarter" idx="13"/>
          </p:nvPr>
        </p:nvSpPr>
        <p:spPr>
          <a:xfrm>
            <a:off x="5474971" y="3445981"/>
            <a:ext cx="2590800" cy="379413"/>
          </a:xfrm>
        </p:spPr>
        <p:txBody>
          <a:bodyPr/>
          <a:lstStyle/>
          <a:p>
            <a:r>
              <a:rPr lang="en-US"/>
              <a:t>jwinchester@gcfa.org</a:t>
            </a:r>
          </a:p>
          <a:p>
            <a:r>
              <a:rPr lang="en-US"/>
              <a:t>jgivens@gcfa.org</a:t>
            </a:r>
          </a:p>
        </p:txBody>
      </p:sp>
      <p:sp>
        <p:nvSpPr>
          <p:cNvPr id="6" name="Text Placeholder 5">
            <a:extLst>
              <a:ext uri="{FF2B5EF4-FFF2-40B4-BE49-F238E27FC236}">
                <a16:creationId xmlns:a16="http://schemas.microsoft.com/office/drawing/2014/main" id="{59273E36-CEE4-DA44-915F-DE310077B501}"/>
              </a:ext>
            </a:extLst>
          </p:cNvPr>
          <p:cNvSpPr>
            <a:spLocks noGrp="1"/>
          </p:cNvSpPr>
          <p:nvPr>
            <p:ph type="body" sz="quarter" idx="14"/>
          </p:nvPr>
        </p:nvSpPr>
        <p:spPr>
          <a:xfrm>
            <a:off x="5474971" y="3774332"/>
            <a:ext cx="2590800" cy="572181"/>
          </a:xfrm>
        </p:spPr>
        <p:txBody>
          <a:bodyPr/>
          <a:lstStyle/>
          <a:p>
            <a:endParaRPr lang="en-US"/>
          </a:p>
          <a:p>
            <a:r>
              <a:rPr lang="en-US"/>
              <a:t>https://www.gcfa.org/services/technology-and-av-services/</a:t>
            </a:r>
          </a:p>
        </p:txBody>
      </p:sp>
    </p:spTree>
    <p:extLst>
      <p:ext uri="{BB962C8B-B14F-4D97-AF65-F5344CB8AC3E}">
        <p14:creationId xmlns:p14="http://schemas.microsoft.com/office/powerpoint/2010/main" val="377303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4815293-0823-9A41-9896-2415C8BED0F4}"/>
              </a:ext>
            </a:extLst>
          </p:cNvPr>
          <p:cNvSpPr>
            <a:spLocks noGrp="1"/>
          </p:cNvSpPr>
          <p:nvPr>
            <p:ph type="body" sz="half" idx="2"/>
          </p:nvPr>
        </p:nvSpPr>
        <p:spPr>
          <a:xfrm>
            <a:off x="381000" y="950695"/>
            <a:ext cx="8368363" cy="382559"/>
          </a:xfrm>
        </p:spPr>
        <p:txBody>
          <a:bodyPr/>
          <a:lstStyle/>
          <a:p>
            <a:pPr algn="ctr"/>
            <a:r>
              <a:rPr lang="en-US" sz="2400"/>
              <a:t>Our Ministry</a:t>
            </a:r>
          </a:p>
        </p:txBody>
      </p:sp>
      <p:sp>
        <p:nvSpPr>
          <p:cNvPr id="6" name="Title 5">
            <a:extLst>
              <a:ext uri="{FF2B5EF4-FFF2-40B4-BE49-F238E27FC236}">
                <a16:creationId xmlns:a16="http://schemas.microsoft.com/office/drawing/2014/main" id="{862CACD6-3B33-D44D-AF18-7015C3FAED06}"/>
              </a:ext>
            </a:extLst>
          </p:cNvPr>
          <p:cNvSpPr>
            <a:spLocks noGrp="1"/>
          </p:cNvSpPr>
          <p:nvPr>
            <p:ph type="title"/>
          </p:nvPr>
        </p:nvSpPr>
        <p:spPr/>
        <p:txBody>
          <a:bodyPr/>
          <a:lstStyle/>
          <a:p>
            <a:r>
              <a:rPr lang="en-US"/>
              <a:t>New Treasurer Training</a:t>
            </a:r>
          </a:p>
        </p:txBody>
      </p:sp>
      <p:sp>
        <p:nvSpPr>
          <p:cNvPr id="9" name="Text Placeholder 8">
            <a:extLst>
              <a:ext uri="{FF2B5EF4-FFF2-40B4-BE49-F238E27FC236}">
                <a16:creationId xmlns:a16="http://schemas.microsoft.com/office/drawing/2014/main" id="{1BABA510-FEA5-7644-84FF-EAE23F33FDEF}"/>
              </a:ext>
            </a:extLst>
          </p:cNvPr>
          <p:cNvSpPr>
            <a:spLocks noGrp="1"/>
          </p:cNvSpPr>
          <p:nvPr>
            <p:ph type="body" sz="quarter" idx="12"/>
          </p:nvPr>
        </p:nvSpPr>
        <p:spPr/>
        <p:txBody>
          <a:bodyPr lIns="91440" tIns="45720" rIns="91440" bIns="45720" anchor="t"/>
          <a:lstStyle/>
          <a:p>
            <a:r>
              <a:rPr lang="en-US" sz="1400"/>
              <a:t>Provide the technology and support functions of an IT department so organizations within the Church can focus on their core ministry.</a:t>
            </a:r>
          </a:p>
          <a:p>
            <a:r>
              <a:rPr lang="en-US" sz="1400"/>
              <a:t>Leverage economies of scale to pass on volume discounts to organizations in the connection.</a:t>
            </a:r>
          </a:p>
          <a:p>
            <a:r>
              <a:rPr lang="en-US" sz="1400"/>
              <a:t>Combine specific knowledge of the United Methodist Church structure along with enterprise level technical expertise to provide relevant products and services.</a:t>
            </a:r>
          </a:p>
        </p:txBody>
      </p:sp>
      <p:pic>
        <p:nvPicPr>
          <p:cNvPr id="11" name="Picture 10" descr="A picture containing drawing, plate&#10;&#10;Description automatically generated">
            <a:extLst>
              <a:ext uri="{FF2B5EF4-FFF2-40B4-BE49-F238E27FC236}">
                <a16:creationId xmlns:a16="http://schemas.microsoft.com/office/drawing/2014/main" id="{4710C84C-56BE-43BA-877B-41BE492A9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913" y="2144920"/>
            <a:ext cx="3980688" cy="1389888"/>
          </a:xfrm>
          <a:prstGeom prst="rect">
            <a:avLst/>
          </a:prstGeom>
        </p:spPr>
      </p:pic>
    </p:spTree>
    <p:extLst>
      <p:ext uri="{BB962C8B-B14F-4D97-AF65-F5344CB8AC3E}">
        <p14:creationId xmlns:p14="http://schemas.microsoft.com/office/powerpoint/2010/main" val="117186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What is at risk?</a:t>
            </a:r>
          </a:p>
        </p:txBody>
      </p:sp>
      <p:sp>
        <p:nvSpPr>
          <p:cNvPr id="4" name="Text Placeholder 3">
            <a:extLst>
              <a:ext uri="{FF2B5EF4-FFF2-40B4-BE49-F238E27FC236}">
                <a16:creationId xmlns:a16="http://schemas.microsoft.com/office/drawing/2014/main" id="{1C51F7A6-FEB2-408D-87E8-AE7D0644B543}"/>
              </a:ext>
            </a:extLst>
          </p:cNvPr>
          <p:cNvSpPr>
            <a:spLocks noGrp="1"/>
          </p:cNvSpPr>
          <p:nvPr>
            <p:ph type="body" sz="quarter" idx="12"/>
          </p:nvPr>
        </p:nvSpPr>
        <p:spPr>
          <a:xfrm>
            <a:off x="4872624" y="1930524"/>
            <a:ext cx="3686051" cy="2672791"/>
          </a:xfrm>
        </p:spPr>
        <p:txBody>
          <a:bodyPr lIns="91440" tIns="45720" rIns="91440" bIns="45720" anchor="t"/>
          <a:lstStyle/>
          <a:p>
            <a:r>
              <a:rPr lang="en-US" sz="2000"/>
              <a:t>Data Breach/Loss</a:t>
            </a:r>
          </a:p>
          <a:p>
            <a:r>
              <a:rPr lang="en-US" sz="2000"/>
              <a:t>Encryption/Ransomware</a:t>
            </a:r>
          </a:p>
          <a:p>
            <a:r>
              <a:rPr lang="en-US" sz="2000"/>
              <a:t>Conference Reputation</a:t>
            </a:r>
          </a:p>
          <a:p>
            <a:r>
              <a:rPr lang="en-US" sz="2000"/>
              <a:t>Significant Financial Impact</a:t>
            </a:r>
          </a:p>
          <a:p>
            <a:r>
              <a:rPr lang="en-US" sz="2000"/>
              <a:t>Operational Delays</a:t>
            </a:r>
          </a:p>
        </p:txBody>
      </p:sp>
      <p:pic>
        <p:nvPicPr>
          <p:cNvPr id="1026" name="Picture 2" descr="Critical Thinking for Good Decision Making and Productivity">
            <a:extLst>
              <a:ext uri="{FF2B5EF4-FFF2-40B4-BE49-F238E27FC236}">
                <a16:creationId xmlns:a16="http://schemas.microsoft.com/office/drawing/2014/main" id="{63A737E7-A251-4318-B2B8-6C5E6FC350A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7" t="672" r="4764" b="928"/>
          <a:stretch/>
        </p:blipFill>
        <p:spPr bwMode="auto">
          <a:xfrm>
            <a:off x="726509" y="1527864"/>
            <a:ext cx="3197269" cy="335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5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How should you Respond</a:t>
            </a:r>
          </a:p>
        </p:txBody>
      </p:sp>
      <p:sp>
        <p:nvSpPr>
          <p:cNvPr id="10" name="Rectangle 9">
            <a:extLst>
              <a:ext uri="{FF2B5EF4-FFF2-40B4-BE49-F238E27FC236}">
                <a16:creationId xmlns:a16="http://schemas.microsoft.com/office/drawing/2014/main" id="{384F9B12-15CE-46A4-B80A-ED61D8E051D8}"/>
              </a:ext>
            </a:extLst>
          </p:cNvPr>
          <p:cNvSpPr/>
          <p:nvPr/>
        </p:nvSpPr>
        <p:spPr>
          <a:xfrm>
            <a:off x="1057698" y="1648420"/>
            <a:ext cx="590225"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1</a:t>
            </a:r>
          </a:p>
        </p:txBody>
      </p:sp>
      <p:sp>
        <p:nvSpPr>
          <p:cNvPr id="11" name="Rectangle 10">
            <a:extLst>
              <a:ext uri="{FF2B5EF4-FFF2-40B4-BE49-F238E27FC236}">
                <a16:creationId xmlns:a16="http://schemas.microsoft.com/office/drawing/2014/main" id="{39FE2C44-C54D-43ED-A940-CE7FD41C839B}"/>
              </a:ext>
            </a:extLst>
          </p:cNvPr>
          <p:cNvSpPr/>
          <p:nvPr/>
        </p:nvSpPr>
        <p:spPr>
          <a:xfrm>
            <a:off x="4276887" y="1648420"/>
            <a:ext cx="590226" cy="923330"/>
          </a:xfrm>
          <a:prstGeom prst="rect">
            <a:avLst/>
          </a:prstGeom>
          <a:noFill/>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2</a:t>
            </a: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9C5F4329-429D-4C8F-93A4-009BF609A9E1}"/>
              </a:ext>
            </a:extLst>
          </p:cNvPr>
          <p:cNvSpPr/>
          <p:nvPr/>
        </p:nvSpPr>
        <p:spPr>
          <a:xfrm>
            <a:off x="7248687" y="1648420"/>
            <a:ext cx="590226"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3</a:t>
            </a:r>
          </a:p>
        </p:txBody>
      </p:sp>
      <p:sp>
        <p:nvSpPr>
          <p:cNvPr id="13" name="TextBox 12">
            <a:extLst>
              <a:ext uri="{FF2B5EF4-FFF2-40B4-BE49-F238E27FC236}">
                <a16:creationId xmlns:a16="http://schemas.microsoft.com/office/drawing/2014/main" id="{FA30BF35-DE3F-47C3-AE84-4AF84696FF74}"/>
              </a:ext>
            </a:extLst>
          </p:cNvPr>
          <p:cNvSpPr txBox="1"/>
          <p:nvPr/>
        </p:nvSpPr>
        <p:spPr>
          <a:xfrm>
            <a:off x="356991" y="2502074"/>
            <a:ext cx="1991638" cy="646331"/>
          </a:xfrm>
          <a:prstGeom prst="rect">
            <a:avLst/>
          </a:prstGeom>
          <a:noFill/>
        </p:spPr>
        <p:txBody>
          <a:bodyPr wrap="square" rtlCol="0">
            <a:spAutoFit/>
          </a:bodyPr>
          <a:lstStyle/>
          <a:p>
            <a:pPr algn="ctr"/>
            <a:r>
              <a:rPr lang="en-US"/>
              <a:t>Data Backup</a:t>
            </a:r>
          </a:p>
          <a:p>
            <a:pPr algn="ctr"/>
            <a:r>
              <a:rPr lang="en-US"/>
              <a:t>Cost Mitigation</a:t>
            </a:r>
          </a:p>
        </p:txBody>
      </p:sp>
      <p:sp>
        <p:nvSpPr>
          <p:cNvPr id="14" name="TextBox 13">
            <a:extLst>
              <a:ext uri="{FF2B5EF4-FFF2-40B4-BE49-F238E27FC236}">
                <a16:creationId xmlns:a16="http://schemas.microsoft.com/office/drawing/2014/main" id="{633D3FCC-A593-4225-B8F8-7238D05E095B}"/>
              </a:ext>
            </a:extLst>
          </p:cNvPr>
          <p:cNvSpPr txBox="1"/>
          <p:nvPr/>
        </p:nvSpPr>
        <p:spPr>
          <a:xfrm>
            <a:off x="3508853" y="2502074"/>
            <a:ext cx="2126293" cy="646331"/>
          </a:xfrm>
          <a:prstGeom prst="rect">
            <a:avLst/>
          </a:prstGeom>
          <a:noFill/>
        </p:spPr>
        <p:txBody>
          <a:bodyPr wrap="square" rtlCol="0">
            <a:spAutoFit/>
          </a:bodyPr>
          <a:lstStyle/>
          <a:p>
            <a:pPr algn="ctr"/>
            <a:r>
              <a:rPr lang="en-US"/>
              <a:t>Technical</a:t>
            </a:r>
          </a:p>
          <a:p>
            <a:pPr algn="ctr"/>
            <a:r>
              <a:rPr lang="en-US"/>
              <a:t>Protection</a:t>
            </a:r>
          </a:p>
        </p:txBody>
      </p:sp>
      <p:sp>
        <p:nvSpPr>
          <p:cNvPr id="15" name="TextBox 14">
            <a:extLst>
              <a:ext uri="{FF2B5EF4-FFF2-40B4-BE49-F238E27FC236}">
                <a16:creationId xmlns:a16="http://schemas.microsoft.com/office/drawing/2014/main" id="{AA3E51E9-EDBC-4439-92F5-3B2883C56CB8}"/>
              </a:ext>
            </a:extLst>
          </p:cNvPr>
          <p:cNvSpPr txBox="1"/>
          <p:nvPr/>
        </p:nvSpPr>
        <p:spPr>
          <a:xfrm>
            <a:off x="6480653" y="2540901"/>
            <a:ext cx="2126293" cy="646331"/>
          </a:xfrm>
          <a:prstGeom prst="rect">
            <a:avLst/>
          </a:prstGeom>
          <a:noFill/>
        </p:spPr>
        <p:txBody>
          <a:bodyPr wrap="square" rtlCol="0">
            <a:spAutoFit/>
          </a:bodyPr>
          <a:lstStyle/>
          <a:p>
            <a:pPr algn="ctr"/>
            <a:r>
              <a:rPr lang="en-US"/>
              <a:t>End User</a:t>
            </a:r>
          </a:p>
          <a:p>
            <a:pPr algn="ctr"/>
            <a:r>
              <a:rPr lang="en-US"/>
              <a:t>Training</a:t>
            </a:r>
          </a:p>
        </p:txBody>
      </p:sp>
      <p:pic>
        <p:nvPicPr>
          <p:cNvPr id="2050" name="Picture 2" descr="With Lock Research, Another Battle Brews in the War Over Security Holes |  WIRED">
            <a:extLst>
              <a:ext uri="{FF2B5EF4-FFF2-40B4-BE49-F238E27FC236}">
                <a16:creationId xmlns:a16="http://schemas.microsoft.com/office/drawing/2014/main" id="{45398AAF-C4F5-4150-AB83-C2EF278B92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215" y="3283060"/>
            <a:ext cx="2202493" cy="16518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D83BF9C-44E2-4C61-95BB-C1FCECE18C5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89" r="2233" b="12901"/>
          <a:stretch/>
        </p:blipFill>
        <p:spPr bwMode="auto">
          <a:xfrm>
            <a:off x="600725" y="3267245"/>
            <a:ext cx="1636562" cy="16834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6,000+ Free Training &amp; Gym Images">
            <a:extLst>
              <a:ext uri="{FF2B5EF4-FFF2-40B4-BE49-F238E27FC236}">
                <a16:creationId xmlns:a16="http://schemas.microsoft.com/office/drawing/2014/main" id="{321213F6-FBB1-4B59-8B57-EB32BA790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049" y="3298874"/>
            <a:ext cx="1914226" cy="16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0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Business Continuity/Disaster Recovery</a:t>
            </a:r>
          </a:p>
        </p:txBody>
      </p:sp>
      <p:sp>
        <p:nvSpPr>
          <p:cNvPr id="4" name="Text Placeholder 3">
            <a:extLst>
              <a:ext uri="{FF2B5EF4-FFF2-40B4-BE49-F238E27FC236}">
                <a16:creationId xmlns:a16="http://schemas.microsoft.com/office/drawing/2014/main" id="{1C51F7A6-FEB2-408D-87E8-AE7D0644B543}"/>
              </a:ext>
            </a:extLst>
          </p:cNvPr>
          <p:cNvSpPr>
            <a:spLocks noGrp="1"/>
          </p:cNvSpPr>
          <p:nvPr>
            <p:ph type="body" sz="quarter" idx="12"/>
          </p:nvPr>
        </p:nvSpPr>
        <p:spPr>
          <a:xfrm>
            <a:off x="4938902" y="1428750"/>
            <a:ext cx="3215790" cy="3351024"/>
          </a:xfrm>
        </p:spPr>
        <p:txBody>
          <a:bodyPr lIns="91440" tIns="45720" rIns="91440" bIns="45720" anchor="t"/>
          <a:lstStyle/>
          <a:p>
            <a:r>
              <a:rPr lang="en-US" sz="1600"/>
              <a:t>What does this include?</a:t>
            </a:r>
          </a:p>
          <a:p>
            <a:pPr lvl="1"/>
            <a:r>
              <a:rPr lang="en-US" sz="1600"/>
              <a:t>Technology</a:t>
            </a:r>
          </a:p>
          <a:p>
            <a:pPr lvl="1"/>
            <a:r>
              <a:rPr lang="en-US" sz="1600"/>
              <a:t>Daily Business Processes</a:t>
            </a:r>
          </a:p>
          <a:p>
            <a:pPr lvl="1"/>
            <a:r>
              <a:rPr lang="en-US" sz="1600"/>
              <a:t>Effective Communication</a:t>
            </a:r>
          </a:p>
          <a:p>
            <a:r>
              <a:rPr lang="en-US" sz="1600"/>
              <a:t>Solutions</a:t>
            </a:r>
          </a:p>
          <a:p>
            <a:pPr lvl="1"/>
            <a:r>
              <a:rPr lang="en-US" sz="1600"/>
              <a:t>Backups</a:t>
            </a:r>
          </a:p>
          <a:p>
            <a:pPr lvl="1"/>
            <a:r>
              <a:rPr lang="en-US" sz="1600"/>
              <a:t>Work from home capability</a:t>
            </a:r>
          </a:p>
          <a:p>
            <a:pPr lvl="1"/>
            <a:r>
              <a:rPr lang="en-US" sz="1600"/>
              <a:t>Call Trees/Communication Plan</a:t>
            </a:r>
          </a:p>
          <a:p>
            <a:r>
              <a:rPr lang="en-US" sz="1600"/>
              <a:t>Practice</a:t>
            </a:r>
          </a:p>
        </p:txBody>
      </p:sp>
      <p:pic>
        <p:nvPicPr>
          <p:cNvPr id="13" name="Picture 12" descr="Worker holding safety helmet">
            <a:extLst>
              <a:ext uri="{FF2B5EF4-FFF2-40B4-BE49-F238E27FC236}">
                <a16:creationId xmlns:a16="http://schemas.microsoft.com/office/drawing/2014/main" id="{80C90D05-2ACC-401C-A90A-ABDBFF4A6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27" y="1734431"/>
            <a:ext cx="3657172" cy="2437519"/>
          </a:xfrm>
          <a:prstGeom prst="rect">
            <a:avLst/>
          </a:prstGeom>
        </p:spPr>
      </p:pic>
    </p:spTree>
    <p:extLst>
      <p:ext uri="{BB962C8B-B14F-4D97-AF65-F5344CB8AC3E}">
        <p14:creationId xmlns:p14="http://schemas.microsoft.com/office/powerpoint/2010/main" val="404521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Technical Protection Options</a:t>
            </a:r>
          </a:p>
        </p:txBody>
      </p:sp>
      <p:sp>
        <p:nvSpPr>
          <p:cNvPr id="4" name="Text Placeholder 3">
            <a:extLst>
              <a:ext uri="{FF2B5EF4-FFF2-40B4-BE49-F238E27FC236}">
                <a16:creationId xmlns:a16="http://schemas.microsoft.com/office/drawing/2014/main" id="{1C51F7A6-FEB2-408D-87E8-AE7D0644B543}"/>
              </a:ext>
            </a:extLst>
          </p:cNvPr>
          <p:cNvSpPr>
            <a:spLocks noGrp="1"/>
          </p:cNvSpPr>
          <p:nvPr>
            <p:ph type="body" sz="quarter" idx="12"/>
          </p:nvPr>
        </p:nvSpPr>
        <p:spPr>
          <a:xfrm>
            <a:off x="1129260" y="1504950"/>
            <a:ext cx="2927826" cy="3351024"/>
          </a:xfrm>
        </p:spPr>
        <p:txBody>
          <a:bodyPr lIns="91440" tIns="45720" rIns="91440" bIns="45720" anchor="t"/>
          <a:lstStyle/>
          <a:p>
            <a:r>
              <a:rPr lang="en-US" sz="1600"/>
              <a:t>Spam and Phishing Protection </a:t>
            </a:r>
          </a:p>
          <a:p>
            <a:pPr lvl="1"/>
            <a:r>
              <a:rPr lang="en-US" sz="1600"/>
              <a:t>ProofPoint</a:t>
            </a:r>
          </a:p>
          <a:p>
            <a:pPr lvl="1"/>
            <a:r>
              <a:rPr lang="en-US" sz="1600"/>
              <a:t>Office 365</a:t>
            </a:r>
          </a:p>
          <a:p>
            <a:pPr lvl="1"/>
            <a:r>
              <a:rPr lang="en-US" sz="1600"/>
              <a:t>Google Mail</a:t>
            </a:r>
          </a:p>
          <a:p>
            <a:pPr lvl="1"/>
            <a:endParaRPr lang="en-US" sz="1600"/>
          </a:p>
          <a:p>
            <a:r>
              <a:rPr lang="en-US" sz="1600"/>
              <a:t>Web Content Filtering</a:t>
            </a:r>
          </a:p>
          <a:p>
            <a:pPr lvl="1"/>
            <a:r>
              <a:rPr lang="en-US" sz="1600"/>
              <a:t>Firewall options</a:t>
            </a:r>
          </a:p>
          <a:p>
            <a:pPr lvl="1"/>
            <a:r>
              <a:rPr lang="en-US" sz="1600"/>
              <a:t>Cisco Umbrella</a:t>
            </a:r>
          </a:p>
          <a:p>
            <a:pPr lvl="1"/>
            <a:r>
              <a:rPr lang="en-US" sz="1600"/>
              <a:t>Anti Virus</a:t>
            </a:r>
          </a:p>
          <a:p>
            <a:pPr lvl="1"/>
            <a:endParaRPr lang="en-US"/>
          </a:p>
        </p:txBody>
      </p:sp>
      <p:sp>
        <p:nvSpPr>
          <p:cNvPr id="7" name="Text Placeholder 3">
            <a:extLst>
              <a:ext uri="{FF2B5EF4-FFF2-40B4-BE49-F238E27FC236}">
                <a16:creationId xmlns:a16="http://schemas.microsoft.com/office/drawing/2014/main" id="{CCFF3621-0873-4646-8A85-AB065C366D57}"/>
              </a:ext>
            </a:extLst>
          </p:cNvPr>
          <p:cNvSpPr txBox="1">
            <a:spLocks/>
          </p:cNvSpPr>
          <p:nvPr/>
        </p:nvSpPr>
        <p:spPr>
          <a:xfrm>
            <a:off x="5086915" y="1428750"/>
            <a:ext cx="3150180" cy="3351024"/>
          </a:xfrm>
          <a:prstGeom prst="rect">
            <a:avLst/>
          </a:prstGeom>
        </p:spPr>
        <p:txBody>
          <a:bodyPr lIns="91440" tIns="45720" rIns="91440" bIns="45720" anchor="t"/>
          <a:lstStyle>
            <a:lvl1pPr marL="171450" indent="-171450" algn="l" defTabSz="914400" rtl="0" eaLnBrk="1" latinLnBrk="0" hangingPunct="1">
              <a:lnSpc>
                <a:spcPct val="150000"/>
              </a:lnSpc>
              <a:spcBef>
                <a:spcPct val="20000"/>
              </a:spcBef>
              <a:buFont typeface="Arial" panose="020B0604020202020204" pitchFamily="34" charset="0"/>
              <a:buChar char="•"/>
              <a:defRPr sz="1200" kern="1200">
                <a:solidFill>
                  <a:schemeClr val="tx2"/>
                </a:solidFill>
                <a:latin typeface="+mn-lt"/>
                <a:ea typeface="+mn-ea"/>
                <a:cs typeface="+mn-cs"/>
              </a:defRPr>
            </a:lvl1pPr>
            <a:lvl2pPr marL="457200" indent="0" algn="l" defTabSz="914400" rtl="0" eaLnBrk="1" latinLnBrk="0" hangingPunct="1">
              <a:spcBef>
                <a:spcPct val="20000"/>
              </a:spcBef>
              <a:buFontTx/>
              <a:buNone/>
              <a:defRPr sz="1200" kern="1200">
                <a:solidFill>
                  <a:schemeClr val="accent1"/>
                </a:solidFill>
                <a:latin typeface="+mn-lt"/>
                <a:ea typeface="+mn-ea"/>
                <a:cs typeface="+mn-cs"/>
              </a:defRPr>
            </a:lvl2pPr>
            <a:lvl3pPr marL="914400" indent="0" algn="l" defTabSz="914400" rtl="0" eaLnBrk="1" latinLnBrk="0" hangingPunct="1">
              <a:spcBef>
                <a:spcPct val="20000"/>
              </a:spcBef>
              <a:buFontTx/>
              <a:buNone/>
              <a:defRPr sz="1200" kern="1200">
                <a:solidFill>
                  <a:schemeClr val="accent1"/>
                </a:solidFill>
                <a:latin typeface="+mn-lt"/>
                <a:ea typeface="+mn-ea"/>
                <a:cs typeface="+mn-cs"/>
              </a:defRPr>
            </a:lvl3pPr>
            <a:lvl4pPr marL="1371600" indent="0" algn="l" defTabSz="914400" rtl="0" eaLnBrk="1" latinLnBrk="0" hangingPunct="1">
              <a:spcBef>
                <a:spcPct val="20000"/>
              </a:spcBef>
              <a:buFontTx/>
              <a:buNone/>
              <a:defRPr sz="1200" kern="1200">
                <a:solidFill>
                  <a:schemeClr val="accent1"/>
                </a:solidFill>
                <a:latin typeface="+mn-lt"/>
                <a:ea typeface="+mn-ea"/>
                <a:cs typeface="+mn-cs"/>
              </a:defRPr>
            </a:lvl4pPr>
            <a:lvl5pPr marL="1828800" indent="0" algn="l" defTabSz="914400" rtl="0" eaLnBrk="1" latinLnBrk="0" hangingPunct="1">
              <a:spcBef>
                <a:spcPct val="20000"/>
              </a:spcBef>
              <a:buFontTx/>
              <a:buNone/>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t>Automate</a:t>
            </a:r>
          </a:p>
          <a:p>
            <a:pPr lvl="1"/>
            <a:r>
              <a:rPr lang="en-US" sz="1600"/>
              <a:t>Security Policies</a:t>
            </a:r>
          </a:p>
          <a:p>
            <a:pPr lvl="1"/>
            <a:r>
              <a:rPr lang="en-US" sz="1600"/>
              <a:t>Password Policies</a:t>
            </a:r>
          </a:p>
          <a:p>
            <a:pPr lvl="1"/>
            <a:r>
              <a:rPr lang="en-US" sz="1600"/>
              <a:t>Multi-factor Authentication</a:t>
            </a:r>
          </a:p>
          <a:p>
            <a:pPr lvl="1"/>
            <a:r>
              <a:rPr lang="en-US" sz="1600"/>
              <a:t>Mobile Device Security</a:t>
            </a:r>
          </a:p>
          <a:p>
            <a:r>
              <a:rPr lang="en-US" sz="1600"/>
              <a:t>Options</a:t>
            </a:r>
          </a:p>
          <a:p>
            <a:pPr lvl="1"/>
            <a:r>
              <a:rPr lang="en-US" sz="1400"/>
              <a:t>Office 365</a:t>
            </a:r>
          </a:p>
          <a:p>
            <a:pPr lvl="1"/>
            <a:r>
              <a:rPr lang="en-US" sz="1400"/>
              <a:t>Google Mail Suite</a:t>
            </a:r>
            <a:endParaRPr lang="en-US" sz="1050"/>
          </a:p>
          <a:p>
            <a:pPr lvl="1"/>
            <a:endParaRPr lang="en-US"/>
          </a:p>
        </p:txBody>
      </p:sp>
    </p:spTree>
    <p:extLst>
      <p:ext uri="{BB962C8B-B14F-4D97-AF65-F5344CB8AC3E}">
        <p14:creationId xmlns:p14="http://schemas.microsoft.com/office/powerpoint/2010/main" val="343502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Technical Protection Options</a:t>
            </a:r>
          </a:p>
        </p:txBody>
      </p:sp>
      <p:sp>
        <p:nvSpPr>
          <p:cNvPr id="4" name="Text Placeholder 3">
            <a:extLst>
              <a:ext uri="{FF2B5EF4-FFF2-40B4-BE49-F238E27FC236}">
                <a16:creationId xmlns:a16="http://schemas.microsoft.com/office/drawing/2014/main" id="{1C51F7A6-FEB2-408D-87E8-AE7D0644B543}"/>
              </a:ext>
            </a:extLst>
          </p:cNvPr>
          <p:cNvSpPr>
            <a:spLocks noGrp="1"/>
          </p:cNvSpPr>
          <p:nvPr>
            <p:ph type="body" sz="quarter" idx="12"/>
          </p:nvPr>
        </p:nvSpPr>
        <p:spPr>
          <a:xfrm>
            <a:off x="1300523" y="1732662"/>
            <a:ext cx="2726552" cy="2743200"/>
          </a:xfrm>
        </p:spPr>
        <p:txBody>
          <a:bodyPr lIns="91440" tIns="45720" rIns="91440" bIns="45720" anchor="t"/>
          <a:lstStyle/>
          <a:p>
            <a:r>
              <a:rPr lang="en-US" sz="1600"/>
              <a:t>Educate your users</a:t>
            </a:r>
          </a:p>
          <a:p>
            <a:r>
              <a:rPr lang="en-US" sz="1600"/>
              <a:t>Automation Options</a:t>
            </a:r>
          </a:p>
          <a:p>
            <a:pPr lvl="1"/>
            <a:r>
              <a:rPr lang="en-US" sz="1600"/>
              <a:t>Managed Services</a:t>
            </a:r>
          </a:p>
          <a:p>
            <a:pPr lvl="1"/>
            <a:r>
              <a:rPr lang="en-US" sz="1600"/>
              <a:t>Windows Update</a:t>
            </a:r>
          </a:p>
          <a:p>
            <a:pPr lvl="1"/>
            <a:r>
              <a:rPr lang="en-US" sz="1600"/>
              <a:t>Other products</a:t>
            </a:r>
          </a:p>
          <a:p>
            <a:pPr lvl="2"/>
            <a:r>
              <a:rPr lang="en-US" sz="1600"/>
              <a:t>Desktop Central</a:t>
            </a:r>
          </a:p>
          <a:p>
            <a:pPr lvl="2"/>
            <a:r>
              <a:rPr lang="en-US" sz="1600" err="1"/>
              <a:t>InTune</a:t>
            </a:r>
            <a:endParaRPr lang="en-US" sz="1600"/>
          </a:p>
          <a:p>
            <a:pPr lvl="2"/>
            <a:r>
              <a:rPr lang="en-US" sz="1600" err="1"/>
              <a:t>Jamf</a:t>
            </a:r>
            <a:r>
              <a:rPr lang="en-US" sz="1600"/>
              <a:t> – Apple Only</a:t>
            </a:r>
            <a:r>
              <a:rPr lang="en-US" sz="1050"/>
              <a:t>	</a:t>
            </a:r>
          </a:p>
          <a:p>
            <a:pPr lvl="2"/>
            <a:endParaRPr lang="en-US" sz="1100"/>
          </a:p>
          <a:p>
            <a:pPr lvl="1"/>
            <a:endParaRPr lang="en-US"/>
          </a:p>
        </p:txBody>
      </p:sp>
      <p:sp>
        <p:nvSpPr>
          <p:cNvPr id="5" name="Text Placeholder 3">
            <a:extLst>
              <a:ext uri="{FF2B5EF4-FFF2-40B4-BE49-F238E27FC236}">
                <a16:creationId xmlns:a16="http://schemas.microsoft.com/office/drawing/2014/main" id="{D95032BC-43E2-493E-A122-8B36B5D0F249}"/>
              </a:ext>
            </a:extLst>
          </p:cNvPr>
          <p:cNvSpPr txBox="1">
            <a:spLocks/>
          </p:cNvSpPr>
          <p:nvPr/>
        </p:nvSpPr>
        <p:spPr>
          <a:xfrm>
            <a:off x="5116927" y="1428750"/>
            <a:ext cx="2631161" cy="3351024"/>
          </a:xfrm>
          <a:prstGeom prst="rect">
            <a:avLst/>
          </a:prstGeom>
        </p:spPr>
        <p:txBody>
          <a:bodyPr lIns="91440" tIns="45720" rIns="91440" bIns="45720" anchor="t"/>
          <a:lstStyle>
            <a:lvl1pPr marL="171450" indent="-171450" algn="l" defTabSz="914400" rtl="0" eaLnBrk="1" latinLnBrk="0" hangingPunct="1">
              <a:lnSpc>
                <a:spcPct val="150000"/>
              </a:lnSpc>
              <a:spcBef>
                <a:spcPct val="20000"/>
              </a:spcBef>
              <a:buFont typeface="Arial" panose="020B0604020202020204" pitchFamily="34" charset="0"/>
              <a:buChar char="•"/>
              <a:defRPr sz="1200" kern="1200">
                <a:solidFill>
                  <a:schemeClr val="tx2"/>
                </a:solidFill>
                <a:latin typeface="+mn-lt"/>
                <a:ea typeface="+mn-ea"/>
                <a:cs typeface="+mn-cs"/>
              </a:defRPr>
            </a:lvl1pPr>
            <a:lvl2pPr marL="457200" indent="0" algn="l" defTabSz="914400" rtl="0" eaLnBrk="1" latinLnBrk="0" hangingPunct="1">
              <a:spcBef>
                <a:spcPct val="20000"/>
              </a:spcBef>
              <a:buFontTx/>
              <a:buNone/>
              <a:defRPr sz="1200" kern="1200">
                <a:solidFill>
                  <a:schemeClr val="accent1"/>
                </a:solidFill>
                <a:latin typeface="+mn-lt"/>
                <a:ea typeface="+mn-ea"/>
                <a:cs typeface="+mn-cs"/>
              </a:defRPr>
            </a:lvl2pPr>
            <a:lvl3pPr marL="914400" indent="0" algn="l" defTabSz="914400" rtl="0" eaLnBrk="1" latinLnBrk="0" hangingPunct="1">
              <a:spcBef>
                <a:spcPct val="20000"/>
              </a:spcBef>
              <a:buFontTx/>
              <a:buNone/>
              <a:defRPr sz="1200" kern="1200">
                <a:solidFill>
                  <a:schemeClr val="accent1"/>
                </a:solidFill>
                <a:latin typeface="+mn-lt"/>
                <a:ea typeface="+mn-ea"/>
                <a:cs typeface="+mn-cs"/>
              </a:defRPr>
            </a:lvl3pPr>
            <a:lvl4pPr marL="1371600" indent="0" algn="l" defTabSz="914400" rtl="0" eaLnBrk="1" latinLnBrk="0" hangingPunct="1">
              <a:spcBef>
                <a:spcPct val="20000"/>
              </a:spcBef>
              <a:buFontTx/>
              <a:buNone/>
              <a:defRPr sz="1200" kern="1200">
                <a:solidFill>
                  <a:schemeClr val="accent1"/>
                </a:solidFill>
                <a:latin typeface="+mn-lt"/>
                <a:ea typeface="+mn-ea"/>
                <a:cs typeface="+mn-cs"/>
              </a:defRPr>
            </a:lvl4pPr>
            <a:lvl5pPr marL="1828800" indent="0" algn="l" defTabSz="914400" rtl="0" eaLnBrk="1" latinLnBrk="0" hangingPunct="1">
              <a:spcBef>
                <a:spcPct val="20000"/>
              </a:spcBef>
              <a:buFontTx/>
              <a:buNone/>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t>Anti Virus Software</a:t>
            </a:r>
          </a:p>
          <a:p>
            <a:pPr lvl="1"/>
            <a:r>
              <a:rPr lang="en-US" sz="1600"/>
              <a:t>Pattern Based</a:t>
            </a:r>
          </a:p>
          <a:p>
            <a:pPr lvl="1"/>
            <a:r>
              <a:rPr lang="en-US" sz="1600"/>
              <a:t>AI enabled/NextGen</a:t>
            </a:r>
          </a:p>
          <a:p>
            <a:pPr lvl="1"/>
            <a:r>
              <a:rPr lang="en-US" sz="1600"/>
              <a:t>*EDR Services</a:t>
            </a:r>
          </a:p>
          <a:p>
            <a:r>
              <a:rPr lang="en-US" sz="1600"/>
              <a:t>Third Party Patching?</a:t>
            </a:r>
          </a:p>
          <a:p>
            <a:pPr lvl="1"/>
            <a:r>
              <a:rPr lang="en-US" sz="1600"/>
              <a:t>Adobe Reader</a:t>
            </a:r>
          </a:p>
          <a:p>
            <a:pPr lvl="1"/>
            <a:r>
              <a:rPr lang="en-US" sz="1600"/>
              <a:t>Flash</a:t>
            </a:r>
          </a:p>
          <a:p>
            <a:pPr lvl="1"/>
            <a:r>
              <a:rPr lang="en-US" sz="1600"/>
              <a:t>Firefox</a:t>
            </a:r>
          </a:p>
          <a:p>
            <a:pPr lvl="1"/>
            <a:r>
              <a:rPr lang="en-US" sz="1600"/>
              <a:t>Chrome</a:t>
            </a:r>
          </a:p>
          <a:p>
            <a:pPr lvl="1"/>
            <a:r>
              <a:rPr lang="en-US" sz="1600"/>
              <a:t>iTunes</a:t>
            </a:r>
          </a:p>
          <a:p>
            <a:pPr lvl="1"/>
            <a:endParaRPr lang="en-US" sz="1600"/>
          </a:p>
          <a:p>
            <a:pPr lvl="1"/>
            <a:endParaRPr lang="en-US"/>
          </a:p>
        </p:txBody>
      </p:sp>
    </p:spTree>
    <p:extLst>
      <p:ext uri="{BB962C8B-B14F-4D97-AF65-F5344CB8AC3E}">
        <p14:creationId xmlns:p14="http://schemas.microsoft.com/office/powerpoint/2010/main" val="884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End User Training – Email Security</a:t>
            </a:r>
          </a:p>
        </p:txBody>
      </p:sp>
      <p:sp>
        <p:nvSpPr>
          <p:cNvPr id="4" name="Text Placeholder 3">
            <a:extLst>
              <a:ext uri="{FF2B5EF4-FFF2-40B4-BE49-F238E27FC236}">
                <a16:creationId xmlns:a16="http://schemas.microsoft.com/office/drawing/2014/main" id="{1C51F7A6-FEB2-408D-87E8-AE7D0644B543}"/>
              </a:ext>
            </a:extLst>
          </p:cNvPr>
          <p:cNvSpPr>
            <a:spLocks noGrp="1"/>
          </p:cNvSpPr>
          <p:nvPr>
            <p:ph type="body" sz="quarter" idx="12"/>
          </p:nvPr>
        </p:nvSpPr>
        <p:spPr>
          <a:xfrm>
            <a:off x="265077" y="1613509"/>
            <a:ext cx="3827237" cy="3351024"/>
          </a:xfrm>
        </p:spPr>
        <p:txBody>
          <a:bodyPr lIns="91440" tIns="45720" rIns="91440" bIns="45720" anchor="t"/>
          <a:lstStyle/>
          <a:p>
            <a:r>
              <a:rPr lang="en-US" sz="2000"/>
              <a:t>Proactive method of prevention</a:t>
            </a:r>
          </a:p>
          <a:p>
            <a:r>
              <a:rPr lang="en-US" sz="2000"/>
              <a:t>Solutions</a:t>
            </a:r>
          </a:p>
          <a:p>
            <a:pPr lvl="1"/>
            <a:r>
              <a:rPr lang="en-US" sz="2000"/>
              <a:t>KnowBe4</a:t>
            </a:r>
          </a:p>
          <a:p>
            <a:pPr lvl="1"/>
            <a:r>
              <a:rPr lang="en-US" sz="2000"/>
              <a:t>Global Learning Systems</a:t>
            </a:r>
          </a:p>
          <a:p>
            <a:pPr lvl="1"/>
            <a:r>
              <a:rPr lang="en-US" sz="2000"/>
              <a:t>Barracuda </a:t>
            </a:r>
            <a:r>
              <a:rPr lang="en-US" sz="2000" err="1"/>
              <a:t>PhishLine</a:t>
            </a:r>
            <a:endParaRPr lang="en-US" sz="2000"/>
          </a:p>
          <a:p>
            <a:pPr lvl="1"/>
            <a:r>
              <a:rPr lang="en-US" sz="2000" err="1"/>
              <a:t>TerraNova</a:t>
            </a:r>
            <a:r>
              <a:rPr lang="en-US" sz="2000"/>
              <a:t> Security</a:t>
            </a:r>
          </a:p>
        </p:txBody>
      </p:sp>
      <p:pic>
        <p:nvPicPr>
          <p:cNvPr id="8" name="Picture 7" descr="Glasses on top of a book">
            <a:extLst>
              <a:ext uri="{FF2B5EF4-FFF2-40B4-BE49-F238E27FC236}">
                <a16:creationId xmlns:a16="http://schemas.microsoft.com/office/drawing/2014/main" id="{ADF2B005-AC62-45E3-A737-7E1F349BF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687" y="1900939"/>
            <a:ext cx="3470221" cy="2297665"/>
          </a:xfrm>
          <a:prstGeom prst="rect">
            <a:avLst/>
          </a:prstGeom>
        </p:spPr>
      </p:pic>
    </p:spTree>
    <p:extLst>
      <p:ext uri="{BB962C8B-B14F-4D97-AF65-F5344CB8AC3E}">
        <p14:creationId xmlns:p14="http://schemas.microsoft.com/office/powerpoint/2010/main" val="391587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E6A8-6346-49CB-A881-C7C837292933}"/>
              </a:ext>
            </a:extLst>
          </p:cNvPr>
          <p:cNvSpPr>
            <a:spLocks noGrp="1"/>
          </p:cNvSpPr>
          <p:nvPr>
            <p:ph type="body" sz="quarter" idx="10"/>
          </p:nvPr>
        </p:nvSpPr>
        <p:spPr/>
        <p:txBody>
          <a:bodyPr/>
          <a:lstStyle/>
          <a:p>
            <a:r>
              <a:rPr lang="en-US"/>
              <a:t>New Treasurer Training</a:t>
            </a:r>
          </a:p>
        </p:txBody>
      </p:sp>
      <p:sp>
        <p:nvSpPr>
          <p:cNvPr id="3" name="Content Placeholder 2">
            <a:extLst>
              <a:ext uri="{FF2B5EF4-FFF2-40B4-BE49-F238E27FC236}">
                <a16:creationId xmlns:a16="http://schemas.microsoft.com/office/drawing/2014/main" id="{776FFB22-CA65-4117-B516-43DAE11A5DF1}"/>
              </a:ext>
            </a:extLst>
          </p:cNvPr>
          <p:cNvSpPr>
            <a:spLocks noGrp="1"/>
          </p:cNvSpPr>
          <p:nvPr>
            <p:ph sz="quarter" idx="11"/>
          </p:nvPr>
        </p:nvSpPr>
        <p:spPr>
          <a:xfrm>
            <a:off x="304800" y="971550"/>
            <a:ext cx="8597325" cy="457200"/>
          </a:xfrm>
        </p:spPr>
        <p:txBody>
          <a:bodyPr lIns="91440" tIns="45720" rIns="91440" bIns="45720" anchor="t"/>
          <a:lstStyle/>
          <a:p>
            <a:pPr algn="ctr"/>
            <a:r>
              <a:rPr lang="en-US" sz="2400"/>
              <a:t>How can we help?</a:t>
            </a:r>
          </a:p>
        </p:txBody>
      </p:sp>
      <p:sp>
        <p:nvSpPr>
          <p:cNvPr id="4" name="Text Placeholder 3">
            <a:extLst>
              <a:ext uri="{FF2B5EF4-FFF2-40B4-BE49-F238E27FC236}">
                <a16:creationId xmlns:a16="http://schemas.microsoft.com/office/drawing/2014/main" id="{1C51F7A6-FEB2-408D-87E8-AE7D0644B543}"/>
              </a:ext>
            </a:extLst>
          </p:cNvPr>
          <p:cNvSpPr>
            <a:spLocks noGrp="1"/>
          </p:cNvSpPr>
          <p:nvPr>
            <p:ph type="body" sz="quarter" idx="12"/>
          </p:nvPr>
        </p:nvSpPr>
        <p:spPr>
          <a:xfrm>
            <a:off x="265078" y="1428750"/>
            <a:ext cx="8637047" cy="3351024"/>
          </a:xfrm>
        </p:spPr>
        <p:txBody>
          <a:bodyPr lIns="91440" tIns="45720" rIns="91440" bIns="45720" anchor="t"/>
          <a:lstStyle/>
          <a:p>
            <a:r>
              <a:rPr lang="en-US"/>
              <a:t>Computer, Server, and Network Support/Automation</a:t>
            </a:r>
          </a:p>
          <a:p>
            <a:r>
              <a:rPr lang="en-US"/>
              <a:t>Email System Migration and Management</a:t>
            </a:r>
          </a:p>
          <a:p>
            <a:r>
              <a:rPr lang="en-US"/>
              <a:t>Backup for Servers, Workstations, and Cloud Resources</a:t>
            </a:r>
          </a:p>
          <a:p>
            <a:r>
              <a:rPr lang="en-US"/>
              <a:t>Hosted Phone System</a:t>
            </a:r>
          </a:p>
          <a:p>
            <a:r>
              <a:rPr lang="en-US"/>
              <a:t>Security Services</a:t>
            </a:r>
          </a:p>
          <a:p>
            <a:r>
              <a:rPr lang="en-US"/>
              <a:t>Hardware and Software Sales</a:t>
            </a:r>
          </a:p>
          <a:p>
            <a:r>
              <a:rPr lang="en-US"/>
              <a:t>Audio/Video Consulting, Design and Sales</a:t>
            </a:r>
          </a:p>
          <a:p>
            <a:r>
              <a:rPr lang="en-US"/>
              <a:t>Microsoft Dynamics Great Plains – Hosting and Consulting</a:t>
            </a:r>
          </a:p>
          <a:p>
            <a:r>
              <a:rPr lang="en-US"/>
              <a:t>Financial Reporting Services</a:t>
            </a:r>
          </a:p>
          <a:p>
            <a:r>
              <a:rPr lang="en-US"/>
              <a:t>Cloud/IAAS – Server or Application Hosting – Migration Assistance</a:t>
            </a:r>
          </a:p>
        </p:txBody>
      </p:sp>
    </p:spTree>
    <p:extLst>
      <p:ext uri="{BB962C8B-B14F-4D97-AF65-F5344CB8AC3E}">
        <p14:creationId xmlns:p14="http://schemas.microsoft.com/office/powerpoint/2010/main" val="3872075074"/>
      </p:ext>
    </p:extLst>
  </p:cSld>
  <p:clrMapOvr>
    <a:masterClrMapping/>
  </p:clrMapOvr>
</p:sld>
</file>

<file path=ppt/theme/theme1.xml><?xml version="1.0" encoding="utf-8"?>
<a:theme xmlns:a="http://schemas.openxmlformats.org/drawingml/2006/main" name="Default Theme">
  <a:themeElements>
    <a:clrScheme name="Custom 1">
      <a:dk1>
        <a:srgbClr val="173456"/>
      </a:dk1>
      <a:lt1>
        <a:srgbClr val="FFFFFF"/>
      </a:lt1>
      <a:dk2>
        <a:srgbClr val="173456"/>
      </a:dk2>
      <a:lt2>
        <a:srgbClr val="FFFFFF"/>
      </a:lt2>
      <a:accent1>
        <a:srgbClr val="00688B"/>
      </a:accent1>
      <a:accent2>
        <a:srgbClr val="027FA0"/>
      </a:accent2>
      <a:accent3>
        <a:srgbClr val="029BC3"/>
      </a:accent3>
      <a:accent4>
        <a:srgbClr val="A3D3D8"/>
      </a:accent4>
      <a:accent5>
        <a:srgbClr val="C3E8EA"/>
      </a:accent5>
      <a:accent6>
        <a:srgbClr val="B7B7B7"/>
      </a:accent6>
      <a:hlink>
        <a:srgbClr val="08986D"/>
      </a:hlink>
      <a:folHlink>
        <a:srgbClr val="2DC7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257E589355CB49A558347F742497BF" ma:contentTypeVersion="13" ma:contentTypeDescription="Create a new document." ma:contentTypeScope="" ma:versionID="9a2d36f0040f199543b80091ed00b2b3">
  <xsd:schema xmlns:xsd="http://www.w3.org/2001/XMLSchema" xmlns:xs="http://www.w3.org/2001/XMLSchema" xmlns:p="http://schemas.microsoft.com/office/2006/metadata/properties" xmlns:ns3="f2bd2625-c644-4f57-bfec-a5fd0a481eee" xmlns:ns4="b429d241-e59a-419e-9d7e-f293a4799e60" targetNamespace="http://schemas.microsoft.com/office/2006/metadata/properties" ma:root="true" ma:fieldsID="4e0ad2fd1d25ef79df1abe4bb2eaef74" ns3:_="" ns4:_="">
    <xsd:import namespace="f2bd2625-c644-4f57-bfec-a5fd0a481eee"/>
    <xsd:import namespace="b429d241-e59a-419e-9d7e-f293a4799e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d2625-c644-4f57-bfec-a5fd0a481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9d241-e59a-419e-9d7e-f293a4799e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9E62C-A7F0-4A75-A648-E6388A3B58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A63FFB-E17F-4D9F-A25D-C692F322AA0F}">
  <ds:schemaRefs>
    <ds:schemaRef ds:uri="http://schemas.microsoft.com/sharepoint/v3/contenttype/forms"/>
  </ds:schemaRefs>
</ds:datastoreItem>
</file>

<file path=customXml/itemProps3.xml><?xml version="1.0" encoding="utf-8"?>
<ds:datastoreItem xmlns:ds="http://schemas.openxmlformats.org/officeDocument/2006/customXml" ds:itemID="{456452E3-8E7E-45D4-A936-399BFFC6D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d2625-c644-4f57-bfec-a5fd0a481eee"/>
    <ds:schemaRef ds:uri="b429d241-e59a-419e-9d7e-f293a479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On-screen Show (16:9)</PresentationFormat>
  <Paragraphs>160</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Franklin Gothic Medium</vt:lpstr>
      <vt:lpstr>Default Theme</vt:lpstr>
      <vt:lpstr>PowerPoint Presentation</vt:lpstr>
      <vt:lpstr>New Treasurer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Treasurer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Kellie Schmeal</cp:lastModifiedBy>
  <cp:revision>2</cp:revision>
  <dcterms:created xsi:type="dcterms:W3CDTF">2015-09-08T18:46:55Z</dcterms:created>
  <dcterms:modified xsi:type="dcterms:W3CDTF">2022-05-18T15:44:08Z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0x01010039257E589355CB49A558347F742497BF</vt:lpwstr>
  </property>
</Properties>
</file>