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1957" r:id="rId5"/>
    <p:sldId id="1968" r:id="rId6"/>
    <p:sldId id="1969" r:id="rId7"/>
    <p:sldId id="1965" r:id="rId8"/>
    <p:sldId id="196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2929"/>
    <a:srgbClr val="223638"/>
    <a:srgbClr val="9DC75A"/>
    <a:srgbClr val="FFD248"/>
    <a:srgbClr val="E2E2E2"/>
    <a:srgbClr val="D56363"/>
    <a:srgbClr val="2E3841"/>
    <a:srgbClr val="2D2D2D"/>
    <a:srgbClr val="F3F3F3"/>
    <a:srgbClr val="DB4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21" autoAdjust="0"/>
    <p:restoredTop sz="94434" autoAdjust="0"/>
  </p:normalViewPr>
  <p:slideViewPr>
    <p:cSldViewPr>
      <p:cViewPr varScale="1">
        <p:scale>
          <a:sx n="150" d="100"/>
          <a:sy n="150" d="100"/>
        </p:scale>
        <p:origin x="108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0CDCF-B072-4CC6-B2A3-B1C4F4AE3FFA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A0187-CA69-4ACB-9811-75164F281D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8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3E9E0-D922-418E-8BFA-E41C87CB1E68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D2F9E-D167-4ED3-83EC-AE46EA34BE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2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3">
            <a:extLst>
              <a:ext uri="{FF2B5EF4-FFF2-40B4-BE49-F238E27FC236}">
                <a16:creationId xmlns:a16="http://schemas.microsoft.com/office/drawing/2014/main" id="{BAA7D4D0-7B10-8843-8732-AF00173D2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350"/>
            <a:ext cx="9144000" cy="5130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C970559-1A96-5D49-8718-D97871DDAD98}"/>
              </a:ext>
            </a:extLst>
          </p:cNvPr>
          <p:cNvSpPr/>
          <p:nvPr userDrawn="1"/>
        </p:nvSpPr>
        <p:spPr bwMode="auto">
          <a:xfrm>
            <a:off x="0" y="4171950"/>
            <a:ext cx="9144000" cy="9715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5D3B39-465B-A947-BBD0-72C2884FDD48}"/>
              </a:ext>
            </a:extLst>
          </p:cNvPr>
          <p:cNvSpPr/>
          <p:nvPr userDrawn="1"/>
        </p:nvSpPr>
        <p:spPr bwMode="auto">
          <a:xfrm>
            <a:off x="0" y="1"/>
            <a:ext cx="9144000" cy="417195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80000"/>
                </a:schemeClr>
              </a:gs>
              <a:gs pos="100000">
                <a:schemeClr val="accent2">
                  <a:alpha val="80000"/>
                </a:schemeClr>
              </a:gs>
            </a:gsLst>
            <a:lin ang="54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C5C4EB-CE8A-2147-8F03-01E1E28271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337012"/>
            <a:ext cx="1910316" cy="680550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917F034-34D2-9C42-B81D-14870336D0F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581150"/>
            <a:ext cx="7772400" cy="1066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4828F55-088E-4A44-A1D1-64D6CF6148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2800350"/>
            <a:ext cx="7391400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 Title/Author/Presenter</a:t>
            </a:r>
          </a:p>
        </p:txBody>
      </p:sp>
    </p:spTree>
    <p:extLst>
      <p:ext uri="{BB962C8B-B14F-4D97-AF65-F5344CB8AC3E}">
        <p14:creationId xmlns:p14="http://schemas.microsoft.com/office/powerpoint/2010/main" val="158256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57A9C-DB25-424D-98F7-9AE88BAC1CC5}"/>
              </a:ext>
            </a:extLst>
          </p:cNvPr>
          <p:cNvSpPr/>
          <p:nvPr userDrawn="1"/>
        </p:nvSpPr>
        <p:spPr bwMode="auto">
          <a:xfrm>
            <a:off x="0" y="0"/>
            <a:ext cx="9144000" cy="5143499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1B42A57-7E9B-5C4F-A5C1-5DA9C9108D06}"/>
              </a:ext>
            </a:extLst>
          </p:cNvPr>
          <p:cNvGrpSpPr/>
          <p:nvPr userDrawn="1"/>
        </p:nvGrpSpPr>
        <p:grpSpPr>
          <a:xfrm>
            <a:off x="174324" y="355600"/>
            <a:ext cx="4363052" cy="4432300"/>
            <a:chOff x="-647700" y="1546225"/>
            <a:chExt cx="600075" cy="609600"/>
          </a:xfrm>
          <a:solidFill>
            <a:schemeClr val="bg1">
              <a:alpha val="10000"/>
            </a:schemeClr>
          </a:solidFill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813A800D-E168-234A-A011-BDF750711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770063"/>
              <a:ext cx="274638" cy="20638"/>
            </a:xfrm>
            <a:custGeom>
              <a:avLst/>
              <a:gdLst>
                <a:gd name="T0" fmla="*/ 58 w 1555"/>
                <a:gd name="T1" fmla="*/ 0 h 115"/>
                <a:gd name="T2" fmla="*/ 1498 w 1555"/>
                <a:gd name="T3" fmla="*/ 0 h 115"/>
                <a:gd name="T4" fmla="*/ 1515 w 1555"/>
                <a:gd name="T5" fmla="*/ 3 h 115"/>
                <a:gd name="T6" fmla="*/ 1532 w 1555"/>
                <a:gd name="T7" fmla="*/ 12 h 115"/>
                <a:gd name="T8" fmla="*/ 1544 w 1555"/>
                <a:gd name="T9" fmla="*/ 24 h 115"/>
                <a:gd name="T10" fmla="*/ 1552 w 1555"/>
                <a:gd name="T11" fmla="*/ 40 h 115"/>
                <a:gd name="T12" fmla="*/ 1555 w 1555"/>
                <a:gd name="T13" fmla="*/ 58 h 115"/>
                <a:gd name="T14" fmla="*/ 1552 w 1555"/>
                <a:gd name="T15" fmla="*/ 76 h 115"/>
                <a:gd name="T16" fmla="*/ 1544 w 1555"/>
                <a:gd name="T17" fmla="*/ 91 h 115"/>
                <a:gd name="T18" fmla="*/ 1532 w 1555"/>
                <a:gd name="T19" fmla="*/ 104 h 115"/>
                <a:gd name="T20" fmla="*/ 1515 w 1555"/>
                <a:gd name="T21" fmla="*/ 112 h 115"/>
                <a:gd name="T22" fmla="*/ 1498 w 1555"/>
                <a:gd name="T23" fmla="*/ 115 h 115"/>
                <a:gd name="T24" fmla="*/ 58 w 1555"/>
                <a:gd name="T25" fmla="*/ 115 h 115"/>
                <a:gd name="T26" fmla="*/ 40 w 1555"/>
                <a:gd name="T27" fmla="*/ 112 h 115"/>
                <a:gd name="T28" fmla="*/ 24 w 1555"/>
                <a:gd name="T29" fmla="*/ 104 h 115"/>
                <a:gd name="T30" fmla="*/ 12 w 1555"/>
                <a:gd name="T31" fmla="*/ 91 h 115"/>
                <a:gd name="T32" fmla="*/ 3 w 1555"/>
                <a:gd name="T33" fmla="*/ 76 h 115"/>
                <a:gd name="T34" fmla="*/ 0 w 1555"/>
                <a:gd name="T35" fmla="*/ 58 h 115"/>
                <a:gd name="T36" fmla="*/ 3 w 1555"/>
                <a:gd name="T37" fmla="*/ 40 h 115"/>
                <a:gd name="T38" fmla="*/ 12 w 1555"/>
                <a:gd name="T39" fmla="*/ 24 h 115"/>
                <a:gd name="T40" fmla="*/ 24 w 1555"/>
                <a:gd name="T41" fmla="*/ 12 h 115"/>
                <a:gd name="T42" fmla="*/ 40 w 1555"/>
                <a:gd name="T43" fmla="*/ 3 h 115"/>
                <a:gd name="T44" fmla="*/ 58 w 1555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55" h="115">
                  <a:moveTo>
                    <a:pt x="58" y="0"/>
                  </a:moveTo>
                  <a:lnTo>
                    <a:pt x="1498" y="0"/>
                  </a:lnTo>
                  <a:lnTo>
                    <a:pt x="1515" y="3"/>
                  </a:lnTo>
                  <a:lnTo>
                    <a:pt x="1532" y="12"/>
                  </a:lnTo>
                  <a:lnTo>
                    <a:pt x="1544" y="24"/>
                  </a:lnTo>
                  <a:lnTo>
                    <a:pt x="1552" y="40"/>
                  </a:lnTo>
                  <a:lnTo>
                    <a:pt x="1555" y="58"/>
                  </a:lnTo>
                  <a:lnTo>
                    <a:pt x="1552" y="76"/>
                  </a:lnTo>
                  <a:lnTo>
                    <a:pt x="1544" y="91"/>
                  </a:lnTo>
                  <a:lnTo>
                    <a:pt x="1532" y="104"/>
                  </a:lnTo>
                  <a:lnTo>
                    <a:pt x="1515" y="112"/>
                  </a:lnTo>
                  <a:lnTo>
                    <a:pt x="1498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1"/>
                  </a:lnTo>
                  <a:lnTo>
                    <a:pt x="3" y="76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B497710-894E-9B44-86FB-2C928BCBF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689100"/>
              <a:ext cx="122238" cy="19050"/>
            </a:xfrm>
            <a:custGeom>
              <a:avLst/>
              <a:gdLst>
                <a:gd name="T0" fmla="*/ 58 w 691"/>
                <a:gd name="T1" fmla="*/ 0 h 116"/>
                <a:gd name="T2" fmla="*/ 634 w 691"/>
                <a:gd name="T3" fmla="*/ 0 h 116"/>
                <a:gd name="T4" fmla="*/ 651 w 691"/>
                <a:gd name="T5" fmla="*/ 4 h 116"/>
                <a:gd name="T6" fmla="*/ 668 w 691"/>
                <a:gd name="T7" fmla="*/ 12 h 116"/>
                <a:gd name="T8" fmla="*/ 680 w 691"/>
                <a:gd name="T9" fmla="*/ 24 h 116"/>
                <a:gd name="T10" fmla="*/ 688 w 691"/>
                <a:gd name="T11" fmla="*/ 40 h 116"/>
                <a:gd name="T12" fmla="*/ 691 w 691"/>
                <a:gd name="T13" fmla="*/ 58 h 116"/>
                <a:gd name="T14" fmla="*/ 688 w 691"/>
                <a:gd name="T15" fmla="*/ 76 h 116"/>
                <a:gd name="T16" fmla="*/ 680 w 691"/>
                <a:gd name="T17" fmla="*/ 92 h 116"/>
                <a:gd name="T18" fmla="*/ 668 w 691"/>
                <a:gd name="T19" fmla="*/ 104 h 116"/>
                <a:gd name="T20" fmla="*/ 651 w 691"/>
                <a:gd name="T21" fmla="*/ 112 h 116"/>
                <a:gd name="T22" fmla="*/ 634 w 691"/>
                <a:gd name="T23" fmla="*/ 116 h 116"/>
                <a:gd name="T24" fmla="*/ 58 w 691"/>
                <a:gd name="T25" fmla="*/ 116 h 116"/>
                <a:gd name="T26" fmla="*/ 40 w 691"/>
                <a:gd name="T27" fmla="*/ 112 h 116"/>
                <a:gd name="T28" fmla="*/ 24 w 691"/>
                <a:gd name="T29" fmla="*/ 104 h 116"/>
                <a:gd name="T30" fmla="*/ 12 w 691"/>
                <a:gd name="T31" fmla="*/ 92 h 116"/>
                <a:gd name="T32" fmla="*/ 3 w 691"/>
                <a:gd name="T33" fmla="*/ 76 h 116"/>
                <a:gd name="T34" fmla="*/ 0 w 691"/>
                <a:gd name="T35" fmla="*/ 58 h 116"/>
                <a:gd name="T36" fmla="*/ 3 w 691"/>
                <a:gd name="T37" fmla="*/ 40 h 116"/>
                <a:gd name="T38" fmla="*/ 12 w 691"/>
                <a:gd name="T39" fmla="*/ 24 h 116"/>
                <a:gd name="T40" fmla="*/ 24 w 691"/>
                <a:gd name="T41" fmla="*/ 12 h 116"/>
                <a:gd name="T42" fmla="*/ 40 w 691"/>
                <a:gd name="T43" fmla="*/ 4 h 116"/>
                <a:gd name="T44" fmla="*/ 58 w 691"/>
                <a:gd name="T4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91" h="116">
                  <a:moveTo>
                    <a:pt x="58" y="0"/>
                  </a:moveTo>
                  <a:lnTo>
                    <a:pt x="634" y="0"/>
                  </a:lnTo>
                  <a:lnTo>
                    <a:pt x="651" y="4"/>
                  </a:lnTo>
                  <a:lnTo>
                    <a:pt x="668" y="12"/>
                  </a:lnTo>
                  <a:lnTo>
                    <a:pt x="680" y="24"/>
                  </a:lnTo>
                  <a:lnTo>
                    <a:pt x="688" y="40"/>
                  </a:lnTo>
                  <a:lnTo>
                    <a:pt x="691" y="58"/>
                  </a:lnTo>
                  <a:lnTo>
                    <a:pt x="688" y="76"/>
                  </a:lnTo>
                  <a:lnTo>
                    <a:pt x="680" y="92"/>
                  </a:lnTo>
                  <a:lnTo>
                    <a:pt x="668" y="104"/>
                  </a:lnTo>
                  <a:lnTo>
                    <a:pt x="651" y="112"/>
                  </a:lnTo>
                  <a:lnTo>
                    <a:pt x="634" y="116"/>
                  </a:lnTo>
                  <a:lnTo>
                    <a:pt x="58" y="116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2"/>
                  </a:lnTo>
                  <a:lnTo>
                    <a:pt x="3" y="76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DF9F5951-B9AD-9849-B3CF-D1984A7AC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851025"/>
              <a:ext cx="274638" cy="20638"/>
            </a:xfrm>
            <a:custGeom>
              <a:avLst/>
              <a:gdLst>
                <a:gd name="T0" fmla="*/ 58 w 1555"/>
                <a:gd name="T1" fmla="*/ 0 h 115"/>
                <a:gd name="T2" fmla="*/ 1498 w 1555"/>
                <a:gd name="T3" fmla="*/ 0 h 115"/>
                <a:gd name="T4" fmla="*/ 1515 w 1555"/>
                <a:gd name="T5" fmla="*/ 3 h 115"/>
                <a:gd name="T6" fmla="*/ 1532 w 1555"/>
                <a:gd name="T7" fmla="*/ 12 h 115"/>
                <a:gd name="T8" fmla="*/ 1544 w 1555"/>
                <a:gd name="T9" fmla="*/ 24 h 115"/>
                <a:gd name="T10" fmla="*/ 1552 w 1555"/>
                <a:gd name="T11" fmla="*/ 40 h 115"/>
                <a:gd name="T12" fmla="*/ 1555 w 1555"/>
                <a:gd name="T13" fmla="*/ 58 h 115"/>
                <a:gd name="T14" fmla="*/ 1552 w 1555"/>
                <a:gd name="T15" fmla="*/ 75 h 115"/>
                <a:gd name="T16" fmla="*/ 1544 w 1555"/>
                <a:gd name="T17" fmla="*/ 92 h 115"/>
                <a:gd name="T18" fmla="*/ 1532 w 1555"/>
                <a:gd name="T19" fmla="*/ 104 h 115"/>
                <a:gd name="T20" fmla="*/ 1515 w 1555"/>
                <a:gd name="T21" fmla="*/ 112 h 115"/>
                <a:gd name="T22" fmla="*/ 1498 w 1555"/>
                <a:gd name="T23" fmla="*/ 115 h 115"/>
                <a:gd name="T24" fmla="*/ 58 w 1555"/>
                <a:gd name="T25" fmla="*/ 115 h 115"/>
                <a:gd name="T26" fmla="*/ 40 w 1555"/>
                <a:gd name="T27" fmla="*/ 112 h 115"/>
                <a:gd name="T28" fmla="*/ 24 w 1555"/>
                <a:gd name="T29" fmla="*/ 104 h 115"/>
                <a:gd name="T30" fmla="*/ 12 w 1555"/>
                <a:gd name="T31" fmla="*/ 92 h 115"/>
                <a:gd name="T32" fmla="*/ 3 w 1555"/>
                <a:gd name="T33" fmla="*/ 75 h 115"/>
                <a:gd name="T34" fmla="*/ 0 w 1555"/>
                <a:gd name="T35" fmla="*/ 58 h 115"/>
                <a:gd name="T36" fmla="*/ 3 w 1555"/>
                <a:gd name="T37" fmla="*/ 40 h 115"/>
                <a:gd name="T38" fmla="*/ 12 w 1555"/>
                <a:gd name="T39" fmla="*/ 24 h 115"/>
                <a:gd name="T40" fmla="*/ 24 w 1555"/>
                <a:gd name="T41" fmla="*/ 12 h 115"/>
                <a:gd name="T42" fmla="*/ 40 w 1555"/>
                <a:gd name="T43" fmla="*/ 3 h 115"/>
                <a:gd name="T44" fmla="*/ 58 w 1555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55" h="115">
                  <a:moveTo>
                    <a:pt x="58" y="0"/>
                  </a:moveTo>
                  <a:lnTo>
                    <a:pt x="1498" y="0"/>
                  </a:lnTo>
                  <a:lnTo>
                    <a:pt x="1515" y="3"/>
                  </a:lnTo>
                  <a:lnTo>
                    <a:pt x="1532" y="12"/>
                  </a:lnTo>
                  <a:lnTo>
                    <a:pt x="1544" y="24"/>
                  </a:lnTo>
                  <a:lnTo>
                    <a:pt x="1552" y="40"/>
                  </a:lnTo>
                  <a:lnTo>
                    <a:pt x="1555" y="58"/>
                  </a:lnTo>
                  <a:lnTo>
                    <a:pt x="1552" y="75"/>
                  </a:lnTo>
                  <a:lnTo>
                    <a:pt x="1544" y="92"/>
                  </a:lnTo>
                  <a:lnTo>
                    <a:pt x="1532" y="104"/>
                  </a:lnTo>
                  <a:lnTo>
                    <a:pt x="1515" y="112"/>
                  </a:lnTo>
                  <a:lnTo>
                    <a:pt x="1498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2"/>
                  </a:lnTo>
                  <a:lnTo>
                    <a:pt x="3" y="75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5B7B85DA-A8D4-6E4C-B65B-F6F31DC25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931988"/>
              <a:ext cx="193675" cy="20638"/>
            </a:xfrm>
            <a:custGeom>
              <a:avLst/>
              <a:gdLst>
                <a:gd name="T0" fmla="*/ 58 w 1094"/>
                <a:gd name="T1" fmla="*/ 0 h 115"/>
                <a:gd name="T2" fmla="*/ 1037 w 1094"/>
                <a:gd name="T3" fmla="*/ 0 h 115"/>
                <a:gd name="T4" fmla="*/ 1055 w 1094"/>
                <a:gd name="T5" fmla="*/ 3 h 115"/>
                <a:gd name="T6" fmla="*/ 1070 w 1094"/>
                <a:gd name="T7" fmla="*/ 11 h 115"/>
                <a:gd name="T8" fmla="*/ 1083 w 1094"/>
                <a:gd name="T9" fmla="*/ 23 h 115"/>
                <a:gd name="T10" fmla="*/ 1091 w 1094"/>
                <a:gd name="T11" fmla="*/ 40 h 115"/>
                <a:gd name="T12" fmla="*/ 1094 w 1094"/>
                <a:gd name="T13" fmla="*/ 57 h 115"/>
                <a:gd name="T14" fmla="*/ 1091 w 1094"/>
                <a:gd name="T15" fmla="*/ 75 h 115"/>
                <a:gd name="T16" fmla="*/ 1083 w 1094"/>
                <a:gd name="T17" fmla="*/ 91 h 115"/>
                <a:gd name="T18" fmla="*/ 1070 w 1094"/>
                <a:gd name="T19" fmla="*/ 103 h 115"/>
                <a:gd name="T20" fmla="*/ 1055 w 1094"/>
                <a:gd name="T21" fmla="*/ 112 h 115"/>
                <a:gd name="T22" fmla="*/ 1037 w 1094"/>
                <a:gd name="T23" fmla="*/ 115 h 115"/>
                <a:gd name="T24" fmla="*/ 58 w 1094"/>
                <a:gd name="T25" fmla="*/ 115 h 115"/>
                <a:gd name="T26" fmla="*/ 40 w 1094"/>
                <a:gd name="T27" fmla="*/ 112 h 115"/>
                <a:gd name="T28" fmla="*/ 24 w 1094"/>
                <a:gd name="T29" fmla="*/ 103 h 115"/>
                <a:gd name="T30" fmla="*/ 12 w 1094"/>
                <a:gd name="T31" fmla="*/ 91 h 115"/>
                <a:gd name="T32" fmla="*/ 3 w 1094"/>
                <a:gd name="T33" fmla="*/ 75 h 115"/>
                <a:gd name="T34" fmla="*/ 0 w 1094"/>
                <a:gd name="T35" fmla="*/ 57 h 115"/>
                <a:gd name="T36" fmla="*/ 3 w 1094"/>
                <a:gd name="T37" fmla="*/ 40 h 115"/>
                <a:gd name="T38" fmla="*/ 12 w 1094"/>
                <a:gd name="T39" fmla="*/ 23 h 115"/>
                <a:gd name="T40" fmla="*/ 24 w 1094"/>
                <a:gd name="T41" fmla="*/ 11 h 115"/>
                <a:gd name="T42" fmla="*/ 40 w 1094"/>
                <a:gd name="T43" fmla="*/ 3 h 115"/>
                <a:gd name="T44" fmla="*/ 58 w 1094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94" h="115">
                  <a:moveTo>
                    <a:pt x="58" y="0"/>
                  </a:moveTo>
                  <a:lnTo>
                    <a:pt x="1037" y="0"/>
                  </a:lnTo>
                  <a:lnTo>
                    <a:pt x="1055" y="3"/>
                  </a:lnTo>
                  <a:lnTo>
                    <a:pt x="1070" y="11"/>
                  </a:lnTo>
                  <a:lnTo>
                    <a:pt x="1083" y="23"/>
                  </a:lnTo>
                  <a:lnTo>
                    <a:pt x="1091" y="40"/>
                  </a:lnTo>
                  <a:lnTo>
                    <a:pt x="1094" y="57"/>
                  </a:lnTo>
                  <a:lnTo>
                    <a:pt x="1091" y="75"/>
                  </a:lnTo>
                  <a:lnTo>
                    <a:pt x="1083" y="91"/>
                  </a:lnTo>
                  <a:lnTo>
                    <a:pt x="1070" y="103"/>
                  </a:lnTo>
                  <a:lnTo>
                    <a:pt x="1055" y="112"/>
                  </a:lnTo>
                  <a:lnTo>
                    <a:pt x="1037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3"/>
                  </a:lnTo>
                  <a:lnTo>
                    <a:pt x="12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40"/>
                  </a:lnTo>
                  <a:lnTo>
                    <a:pt x="12" y="23"/>
                  </a:lnTo>
                  <a:lnTo>
                    <a:pt x="24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4AB45FE-7066-4148-B488-AF4921ABC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2012950"/>
              <a:ext cx="161925" cy="20638"/>
            </a:xfrm>
            <a:custGeom>
              <a:avLst/>
              <a:gdLst>
                <a:gd name="T0" fmla="*/ 58 w 922"/>
                <a:gd name="T1" fmla="*/ 0 h 115"/>
                <a:gd name="T2" fmla="*/ 864 w 922"/>
                <a:gd name="T3" fmla="*/ 0 h 115"/>
                <a:gd name="T4" fmla="*/ 882 w 922"/>
                <a:gd name="T5" fmla="*/ 3 h 115"/>
                <a:gd name="T6" fmla="*/ 898 w 922"/>
                <a:gd name="T7" fmla="*/ 11 h 115"/>
                <a:gd name="T8" fmla="*/ 910 w 922"/>
                <a:gd name="T9" fmla="*/ 24 h 115"/>
                <a:gd name="T10" fmla="*/ 918 w 922"/>
                <a:gd name="T11" fmla="*/ 39 h 115"/>
                <a:gd name="T12" fmla="*/ 922 w 922"/>
                <a:gd name="T13" fmla="*/ 57 h 115"/>
                <a:gd name="T14" fmla="*/ 918 w 922"/>
                <a:gd name="T15" fmla="*/ 75 h 115"/>
                <a:gd name="T16" fmla="*/ 910 w 922"/>
                <a:gd name="T17" fmla="*/ 91 h 115"/>
                <a:gd name="T18" fmla="*/ 898 w 922"/>
                <a:gd name="T19" fmla="*/ 103 h 115"/>
                <a:gd name="T20" fmla="*/ 882 w 922"/>
                <a:gd name="T21" fmla="*/ 112 h 115"/>
                <a:gd name="T22" fmla="*/ 864 w 922"/>
                <a:gd name="T23" fmla="*/ 115 h 115"/>
                <a:gd name="T24" fmla="*/ 58 w 922"/>
                <a:gd name="T25" fmla="*/ 115 h 115"/>
                <a:gd name="T26" fmla="*/ 40 w 922"/>
                <a:gd name="T27" fmla="*/ 112 h 115"/>
                <a:gd name="T28" fmla="*/ 24 w 922"/>
                <a:gd name="T29" fmla="*/ 103 h 115"/>
                <a:gd name="T30" fmla="*/ 12 w 922"/>
                <a:gd name="T31" fmla="*/ 91 h 115"/>
                <a:gd name="T32" fmla="*/ 3 w 922"/>
                <a:gd name="T33" fmla="*/ 75 h 115"/>
                <a:gd name="T34" fmla="*/ 0 w 922"/>
                <a:gd name="T35" fmla="*/ 57 h 115"/>
                <a:gd name="T36" fmla="*/ 3 w 922"/>
                <a:gd name="T37" fmla="*/ 39 h 115"/>
                <a:gd name="T38" fmla="*/ 12 w 922"/>
                <a:gd name="T39" fmla="*/ 24 h 115"/>
                <a:gd name="T40" fmla="*/ 24 w 922"/>
                <a:gd name="T41" fmla="*/ 11 h 115"/>
                <a:gd name="T42" fmla="*/ 40 w 922"/>
                <a:gd name="T43" fmla="*/ 3 h 115"/>
                <a:gd name="T44" fmla="*/ 58 w 922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2" h="115">
                  <a:moveTo>
                    <a:pt x="58" y="0"/>
                  </a:moveTo>
                  <a:lnTo>
                    <a:pt x="864" y="0"/>
                  </a:lnTo>
                  <a:lnTo>
                    <a:pt x="882" y="3"/>
                  </a:lnTo>
                  <a:lnTo>
                    <a:pt x="898" y="11"/>
                  </a:lnTo>
                  <a:lnTo>
                    <a:pt x="910" y="24"/>
                  </a:lnTo>
                  <a:lnTo>
                    <a:pt x="918" y="39"/>
                  </a:lnTo>
                  <a:lnTo>
                    <a:pt x="922" y="57"/>
                  </a:lnTo>
                  <a:lnTo>
                    <a:pt x="918" y="75"/>
                  </a:lnTo>
                  <a:lnTo>
                    <a:pt x="910" y="91"/>
                  </a:lnTo>
                  <a:lnTo>
                    <a:pt x="898" y="103"/>
                  </a:lnTo>
                  <a:lnTo>
                    <a:pt x="882" y="112"/>
                  </a:lnTo>
                  <a:lnTo>
                    <a:pt x="864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3"/>
                  </a:lnTo>
                  <a:lnTo>
                    <a:pt x="12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2" y="24"/>
                  </a:lnTo>
                  <a:lnTo>
                    <a:pt x="24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FC06B88-C835-F64A-A154-E925FEC048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647700" y="1546225"/>
              <a:ext cx="477838" cy="609600"/>
            </a:xfrm>
            <a:custGeom>
              <a:avLst/>
              <a:gdLst>
                <a:gd name="T0" fmla="*/ 1901 w 2707"/>
                <a:gd name="T1" fmla="*/ 197 h 3456"/>
                <a:gd name="T2" fmla="*/ 1901 w 2707"/>
                <a:gd name="T3" fmla="*/ 806 h 3456"/>
                <a:gd name="T4" fmla="*/ 2510 w 2707"/>
                <a:gd name="T5" fmla="*/ 806 h 3456"/>
                <a:gd name="T6" fmla="*/ 1901 w 2707"/>
                <a:gd name="T7" fmla="*/ 197 h 3456"/>
                <a:gd name="T8" fmla="*/ 0 w 2707"/>
                <a:gd name="T9" fmla="*/ 0 h 3456"/>
                <a:gd name="T10" fmla="*/ 1867 w 2707"/>
                <a:gd name="T11" fmla="*/ 0 h 3456"/>
                <a:gd name="T12" fmla="*/ 2707 w 2707"/>
                <a:gd name="T13" fmla="*/ 840 h 3456"/>
                <a:gd name="T14" fmla="*/ 2707 w 2707"/>
                <a:gd name="T15" fmla="*/ 1786 h 3456"/>
                <a:gd name="T16" fmla="*/ 2592 w 2707"/>
                <a:gd name="T17" fmla="*/ 1786 h 3456"/>
                <a:gd name="T18" fmla="*/ 2592 w 2707"/>
                <a:gd name="T19" fmla="*/ 922 h 3456"/>
                <a:gd name="T20" fmla="*/ 1786 w 2707"/>
                <a:gd name="T21" fmla="*/ 922 h 3456"/>
                <a:gd name="T22" fmla="*/ 1786 w 2707"/>
                <a:gd name="T23" fmla="*/ 115 h 3456"/>
                <a:gd name="T24" fmla="*/ 115 w 2707"/>
                <a:gd name="T25" fmla="*/ 115 h 3456"/>
                <a:gd name="T26" fmla="*/ 115 w 2707"/>
                <a:gd name="T27" fmla="*/ 3341 h 3456"/>
                <a:gd name="T28" fmla="*/ 2131 w 2707"/>
                <a:gd name="T29" fmla="*/ 3341 h 3456"/>
                <a:gd name="T30" fmla="*/ 2131 w 2707"/>
                <a:gd name="T31" fmla="*/ 3456 h 3456"/>
                <a:gd name="T32" fmla="*/ 0 w 2707"/>
                <a:gd name="T33" fmla="*/ 3456 h 3456"/>
                <a:gd name="T34" fmla="*/ 0 w 2707"/>
                <a:gd name="T35" fmla="*/ 0 h 3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07" h="3456">
                  <a:moveTo>
                    <a:pt x="1901" y="197"/>
                  </a:moveTo>
                  <a:lnTo>
                    <a:pt x="1901" y="806"/>
                  </a:lnTo>
                  <a:lnTo>
                    <a:pt x="2510" y="806"/>
                  </a:lnTo>
                  <a:lnTo>
                    <a:pt x="1901" y="197"/>
                  </a:lnTo>
                  <a:close/>
                  <a:moveTo>
                    <a:pt x="0" y="0"/>
                  </a:moveTo>
                  <a:lnTo>
                    <a:pt x="1867" y="0"/>
                  </a:lnTo>
                  <a:lnTo>
                    <a:pt x="2707" y="840"/>
                  </a:lnTo>
                  <a:lnTo>
                    <a:pt x="2707" y="1786"/>
                  </a:lnTo>
                  <a:lnTo>
                    <a:pt x="2592" y="1786"/>
                  </a:lnTo>
                  <a:lnTo>
                    <a:pt x="2592" y="922"/>
                  </a:lnTo>
                  <a:lnTo>
                    <a:pt x="1786" y="922"/>
                  </a:lnTo>
                  <a:lnTo>
                    <a:pt x="1786" y="115"/>
                  </a:lnTo>
                  <a:lnTo>
                    <a:pt x="115" y="115"/>
                  </a:lnTo>
                  <a:lnTo>
                    <a:pt x="115" y="3341"/>
                  </a:lnTo>
                  <a:lnTo>
                    <a:pt x="2131" y="3341"/>
                  </a:lnTo>
                  <a:lnTo>
                    <a:pt x="2131" y="3456"/>
                  </a:lnTo>
                  <a:lnTo>
                    <a:pt x="0" y="345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8AC8A9D-43A6-8346-83BA-315B246360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01625" y="1892300"/>
              <a:ext cx="254000" cy="263525"/>
            </a:xfrm>
            <a:custGeom>
              <a:avLst/>
              <a:gdLst>
                <a:gd name="T0" fmla="*/ 514 w 1441"/>
                <a:gd name="T1" fmla="*/ 127 h 1497"/>
                <a:gd name="T2" fmla="*/ 367 w 1441"/>
                <a:gd name="T3" fmla="*/ 185 h 1497"/>
                <a:gd name="T4" fmla="*/ 247 w 1441"/>
                <a:gd name="T5" fmla="*/ 283 h 1497"/>
                <a:gd name="T6" fmla="*/ 161 w 1441"/>
                <a:gd name="T7" fmla="*/ 413 h 1497"/>
                <a:gd name="T8" fmla="*/ 119 w 1441"/>
                <a:gd name="T9" fmla="*/ 567 h 1497"/>
                <a:gd name="T10" fmla="*/ 127 w 1441"/>
                <a:gd name="T11" fmla="*/ 730 h 1497"/>
                <a:gd name="T12" fmla="*/ 185 w 1441"/>
                <a:gd name="T13" fmla="*/ 878 h 1497"/>
                <a:gd name="T14" fmla="*/ 283 w 1441"/>
                <a:gd name="T15" fmla="*/ 998 h 1497"/>
                <a:gd name="T16" fmla="*/ 413 w 1441"/>
                <a:gd name="T17" fmla="*/ 1084 h 1497"/>
                <a:gd name="T18" fmla="*/ 567 w 1441"/>
                <a:gd name="T19" fmla="*/ 1126 h 1497"/>
                <a:gd name="T20" fmla="*/ 730 w 1441"/>
                <a:gd name="T21" fmla="*/ 1117 h 1497"/>
                <a:gd name="T22" fmla="*/ 878 w 1441"/>
                <a:gd name="T23" fmla="*/ 1060 h 1497"/>
                <a:gd name="T24" fmla="*/ 998 w 1441"/>
                <a:gd name="T25" fmla="*/ 962 h 1497"/>
                <a:gd name="T26" fmla="*/ 1084 w 1441"/>
                <a:gd name="T27" fmla="*/ 831 h 1497"/>
                <a:gd name="T28" fmla="*/ 1126 w 1441"/>
                <a:gd name="T29" fmla="*/ 677 h 1497"/>
                <a:gd name="T30" fmla="*/ 1117 w 1441"/>
                <a:gd name="T31" fmla="*/ 514 h 1497"/>
                <a:gd name="T32" fmla="*/ 1060 w 1441"/>
                <a:gd name="T33" fmla="*/ 367 h 1497"/>
                <a:gd name="T34" fmla="*/ 962 w 1441"/>
                <a:gd name="T35" fmla="*/ 247 h 1497"/>
                <a:gd name="T36" fmla="*/ 831 w 1441"/>
                <a:gd name="T37" fmla="*/ 161 h 1497"/>
                <a:gd name="T38" fmla="*/ 677 w 1441"/>
                <a:gd name="T39" fmla="*/ 119 h 1497"/>
                <a:gd name="T40" fmla="*/ 685 w 1441"/>
                <a:gd name="T41" fmla="*/ 4 h 1497"/>
                <a:gd name="T42" fmla="*/ 864 w 1441"/>
                <a:gd name="T43" fmla="*/ 50 h 1497"/>
                <a:gd name="T44" fmla="*/ 1017 w 1441"/>
                <a:gd name="T45" fmla="*/ 143 h 1497"/>
                <a:gd name="T46" fmla="*/ 1138 w 1441"/>
                <a:gd name="T47" fmla="*/ 275 h 1497"/>
                <a:gd name="T48" fmla="*/ 1216 w 1441"/>
                <a:gd name="T49" fmla="*/ 437 h 1497"/>
                <a:gd name="T50" fmla="*/ 1245 w 1441"/>
                <a:gd name="T51" fmla="*/ 622 h 1497"/>
                <a:gd name="T52" fmla="*/ 1219 w 1441"/>
                <a:gd name="T53" fmla="*/ 796 h 1497"/>
                <a:gd name="T54" fmla="*/ 1149 w 1441"/>
                <a:gd name="T55" fmla="*/ 950 h 1497"/>
                <a:gd name="T56" fmla="*/ 1426 w 1441"/>
                <a:gd name="T57" fmla="*/ 1400 h 1497"/>
                <a:gd name="T58" fmla="*/ 1441 w 1441"/>
                <a:gd name="T59" fmla="*/ 1440 h 1497"/>
                <a:gd name="T60" fmla="*/ 1424 w 1441"/>
                <a:gd name="T61" fmla="*/ 1481 h 1497"/>
                <a:gd name="T62" fmla="*/ 1384 w 1441"/>
                <a:gd name="T63" fmla="*/ 1497 h 1497"/>
                <a:gd name="T64" fmla="*/ 1342 w 1441"/>
                <a:gd name="T65" fmla="*/ 1479 h 1497"/>
                <a:gd name="T66" fmla="*/ 901 w 1441"/>
                <a:gd name="T67" fmla="*/ 1178 h 1497"/>
                <a:gd name="T68" fmla="*/ 740 w 1441"/>
                <a:gd name="T69" fmla="*/ 1233 h 1497"/>
                <a:gd name="T70" fmla="*/ 559 w 1441"/>
                <a:gd name="T71" fmla="*/ 1240 h 1497"/>
                <a:gd name="T72" fmla="*/ 381 w 1441"/>
                <a:gd name="T73" fmla="*/ 1195 h 1497"/>
                <a:gd name="T74" fmla="*/ 227 w 1441"/>
                <a:gd name="T75" fmla="*/ 1102 h 1497"/>
                <a:gd name="T76" fmla="*/ 106 w 1441"/>
                <a:gd name="T77" fmla="*/ 969 h 1497"/>
                <a:gd name="T78" fmla="*/ 29 w 1441"/>
                <a:gd name="T79" fmla="*/ 807 h 1497"/>
                <a:gd name="T80" fmla="*/ 0 w 1441"/>
                <a:gd name="T81" fmla="*/ 622 h 1497"/>
                <a:gd name="T82" fmla="*/ 29 w 1441"/>
                <a:gd name="T83" fmla="*/ 437 h 1497"/>
                <a:gd name="T84" fmla="*/ 106 w 1441"/>
                <a:gd name="T85" fmla="*/ 275 h 1497"/>
                <a:gd name="T86" fmla="*/ 227 w 1441"/>
                <a:gd name="T87" fmla="*/ 143 h 1497"/>
                <a:gd name="T88" fmla="*/ 381 w 1441"/>
                <a:gd name="T89" fmla="*/ 50 h 1497"/>
                <a:gd name="T90" fmla="*/ 559 w 1441"/>
                <a:gd name="T91" fmla="*/ 4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41" h="1497">
                  <a:moveTo>
                    <a:pt x="622" y="116"/>
                  </a:moveTo>
                  <a:lnTo>
                    <a:pt x="567" y="119"/>
                  </a:lnTo>
                  <a:lnTo>
                    <a:pt x="514" y="127"/>
                  </a:lnTo>
                  <a:lnTo>
                    <a:pt x="462" y="142"/>
                  </a:lnTo>
                  <a:lnTo>
                    <a:pt x="413" y="161"/>
                  </a:lnTo>
                  <a:lnTo>
                    <a:pt x="367" y="185"/>
                  </a:lnTo>
                  <a:lnTo>
                    <a:pt x="323" y="214"/>
                  </a:lnTo>
                  <a:lnTo>
                    <a:pt x="283" y="247"/>
                  </a:lnTo>
                  <a:lnTo>
                    <a:pt x="247" y="283"/>
                  </a:lnTo>
                  <a:lnTo>
                    <a:pt x="214" y="323"/>
                  </a:lnTo>
                  <a:lnTo>
                    <a:pt x="185" y="367"/>
                  </a:lnTo>
                  <a:lnTo>
                    <a:pt x="161" y="413"/>
                  </a:lnTo>
                  <a:lnTo>
                    <a:pt x="142" y="462"/>
                  </a:lnTo>
                  <a:lnTo>
                    <a:pt x="127" y="514"/>
                  </a:lnTo>
                  <a:lnTo>
                    <a:pt x="119" y="567"/>
                  </a:lnTo>
                  <a:lnTo>
                    <a:pt x="116" y="622"/>
                  </a:lnTo>
                  <a:lnTo>
                    <a:pt x="119" y="677"/>
                  </a:lnTo>
                  <a:lnTo>
                    <a:pt x="127" y="730"/>
                  </a:lnTo>
                  <a:lnTo>
                    <a:pt x="142" y="783"/>
                  </a:lnTo>
                  <a:lnTo>
                    <a:pt x="161" y="831"/>
                  </a:lnTo>
                  <a:lnTo>
                    <a:pt x="185" y="878"/>
                  </a:lnTo>
                  <a:lnTo>
                    <a:pt x="214" y="921"/>
                  </a:lnTo>
                  <a:lnTo>
                    <a:pt x="247" y="962"/>
                  </a:lnTo>
                  <a:lnTo>
                    <a:pt x="283" y="998"/>
                  </a:lnTo>
                  <a:lnTo>
                    <a:pt x="323" y="1031"/>
                  </a:lnTo>
                  <a:lnTo>
                    <a:pt x="367" y="1060"/>
                  </a:lnTo>
                  <a:lnTo>
                    <a:pt x="413" y="1084"/>
                  </a:lnTo>
                  <a:lnTo>
                    <a:pt x="462" y="1103"/>
                  </a:lnTo>
                  <a:lnTo>
                    <a:pt x="514" y="1117"/>
                  </a:lnTo>
                  <a:lnTo>
                    <a:pt x="567" y="1126"/>
                  </a:lnTo>
                  <a:lnTo>
                    <a:pt x="622" y="1129"/>
                  </a:lnTo>
                  <a:lnTo>
                    <a:pt x="677" y="1126"/>
                  </a:lnTo>
                  <a:lnTo>
                    <a:pt x="730" y="1117"/>
                  </a:lnTo>
                  <a:lnTo>
                    <a:pt x="783" y="1103"/>
                  </a:lnTo>
                  <a:lnTo>
                    <a:pt x="831" y="1084"/>
                  </a:lnTo>
                  <a:lnTo>
                    <a:pt x="878" y="1060"/>
                  </a:lnTo>
                  <a:lnTo>
                    <a:pt x="921" y="1031"/>
                  </a:lnTo>
                  <a:lnTo>
                    <a:pt x="962" y="998"/>
                  </a:lnTo>
                  <a:lnTo>
                    <a:pt x="998" y="962"/>
                  </a:lnTo>
                  <a:lnTo>
                    <a:pt x="1031" y="921"/>
                  </a:lnTo>
                  <a:lnTo>
                    <a:pt x="1060" y="878"/>
                  </a:lnTo>
                  <a:lnTo>
                    <a:pt x="1084" y="831"/>
                  </a:lnTo>
                  <a:lnTo>
                    <a:pt x="1103" y="783"/>
                  </a:lnTo>
                  <a:lnTo>
                    <a:pt x="1117" y="730"/>
                  </a:lnTo>
                  <a:lnTo>
                    <a:pt x="1126" y="677"/>
                  </a:lnTo>
                  <a:lnTo>
                    <a:pt x="1129" y="622"/>
                  </a:lnTo>
                  <a:lnTo>
                    <a:pt x="1126" y="567"/>
                  </a:lnTo>
                  <a:lnTo>
                    <a:pt x="1117" y="514"/>
                  </a:lnTo>
                  <a:lnTo>
                    <a:pt x="1103" y="462"/>
                  </a:lnTo>
                  <a:lnTo>
                    <a:pt x="1084" y="413"/>
                  </a:lnTo>
                  <a:lnTo>
                    <a:pt x="1060" y="367"/>
                  </a:lnTo>
                  <a:lnTo>
                    <a:pt x="1031" y="323"/>
                  </a:lnTo>
                  <a:lnTo>
                    <a:pt x="998" y="283"/>
                  </a:lnTo>
                  <a:lnTo>
                    <a:pt x="962" y="247"/>
                  </a:lnTo>
                  <a:lnTo>
                    <a:pt x="921" y="214"/>
                  </a:lnTo>
                  <a:lnTo>
                    <a:pt x="878" y="185"/>
                  </a:lnTo>
                  <a:lnTo>
                    <a:pt x="831" y="161"/>
                  </a:lnTo>
                  <a:lnTo>
                    <a:pt x="783" y="142"/>
                  </a:lnTo>
                  <a:lnTo>
                    <a:pt x="730" y="127"/>
                  </a:lnTo>
                  <a:lnTo>
                    <a:pt x="677" y="119"/>
                  </a:lnTo>
                  <a:lnTo>
                    <a:pt x="622" y="116"/>
                  </a:lnTo>
                  <a:close/>
                  <a:moveTo>
                    <a:pt x="622" y="0"/>
                  </a:moveTo>
                  <a:lnTo>
                    <a:pt x="685" y="4"/>
                  </a:lnTo>
                  <a:lnTo>
                    <a:pt x="747" y="13"/>
                  </a:lnTo>
                  <a:lnTo>
                    <a:pt x="807" y="29"/>
                  </a:lnTo>
                  <a:lnTo>
                    <a:pt x="864" y="50"/>
                  </a:lnTo>
                  <a:lnTo>
                    <a:pt x="919" y="76"/>
                  </a:lnTo>
                  <a:lnTo>
                    <a:pt x="969" y="106"/>
                  </a:lnTo>
                  <a:lnTo>
                    <a:pt x="1017" y="143"/>
                  </a:lnTo>
                  <a:lnTo>
                    <a:pt x="1061" y="183"/>
                  </a:lnTo>
                  <a:lnTo>
                    <a:pt x="1102" y="227"/>
                  </a:lnTo>
                  <a:lnTo>
                    <a:pt x="1138" y="275"/>
                  </a:lnTo>
                  <a:lnTo>
                    <a:pt x="1169" y="326"/>
                  </a:lnTo>
                  <a:lnTo>
                    <a:pt x="1195" y="381"/>
                  </a:lnTo>
                  <a:lnTo>
                    <a:pt x="1216" y="437"/>
                  </a:lnTo>
                  <a:lnTo>
                    <a:pt x="1231" y="497"/>
                  </a:lnTo>
                  <a:lnTo>
                    <a:pt x="1240" y="559"/>
                  </a:lnTo>
                  <a:lnTo>
                    <a:pt x="1245" y="622"/>
                  </a:lnTo>
                  <a:lnTo>
                    <a:pt x="1241" y="682"/>
                  </a:lnTo>
                  <a:lnTo>
                    <a:pt x="1233" y="740"/>
                  </a:lnTo>
                  <a:lnTo>
                    <a:pt x="1219" y="796"/>
                  </a:lnTo>
                  <a:lnTo>
                    <a:pt x="1201" y="850"/>
                  </a:lnTo>
                  <a:lnTo>
                    <a:pt x="1178" y="901"/>
                  </a:lnTo>
                  <a:lnTo>
                    <a:pt x="1149" y="950"/>
                  </a:lnTo>
                  <a:lnTo>
                    <a:pt x="1118" y="996"/>
                  </a:lnTo>
                  <a:lnTo>
                    <a:pt x="1082" y="1040"/>
                  </a:lnTo>
                  <a:lnTo>
                    <a:pt x="1426" y="1400"/>
                  </a:lnTo>
                  <a:lnTo>
                    <a:pt x="1434" y="1412"/>
                  </a:lnTo>
                  <a:lnTo>
                    <a:pt x="1439" y="1426"/>
                  </a:lnTo>
                  <a:lnTo>
                    <a:pt x="1441" y="1440"/>
                  </a:lnTo>
                  <a:lnTo>
                    <a:pt x="1439" y="1455"/>
                  </a:lnTo>
                  <a:lnTo>
                    <a:pt x="1433" y="1469"/>
                  </a:lnTo>
                  <a:lnTo>
                    <a:pt x="1424" y="1481"/>
                  </a:lnTo>
                  <a:lnTo>
                    <a:pt x="1411" y="1490"/>
                  </a:lnTo>
                  <a:lnTo>
                    <a:pt x="1399" y="1495"/>
                  </a:lnTo>
                  <a:lnTo>
                    <a:pt x="1384" y="1497"/>
                  </a:lnTo>
                  <a:lnTo>
                    <a:pt x="1369" y="1495"/>
                  </a:lnTo>
                  <a:lnTo>
                    <a:pt x="1355" y="1489"/>
                  </a:lnTo>
                  <a:lnTo>
                    <a:pt x="1342" y="1479"/>
                  </a:lnTo>
                  <a:lnTo>
                    <a:pt x="996" y="1118"/>
                  </a:lnTo>
                  <a:lnTo>
                    <a:pt x="950" y="1149"/>
                  </a:lnTo>
                  <a:lnTo>
                    <a:pt x="901" y="1178"/>
                  </a:lnTo>
                  <a:lnTo>
                    <a:pt x="850" y="1201"/>
                  </a:lnTo>
                  <a:lnTo>
                    <a:pt x="795" y="1219"/>
                  </a:lnTo>
                  <a:lnTo>
                    <a:pt x="740" y="1233"/>
                  </a:lnTo>
                  <a:lnTo>
                    <a:pt x="682" y="1241"/>
                  </a:lnTo>
                  <a:lnTo>
                    <a:pt x="622" y="1245"/>
                  </a:lnTo>
                  <a:lnTo>
                    <a:pt x="559" y="1240"/>
                  </a:lnTo>
                  <a:lnTo>
                    <a:pt x="497" y="1231"/>
                  </a:lnTo>
                  <a:lnTo>
                    <a:pt x="437" y="1216"/>
                  </a:lnTo>
                  <a:lnTo>
                    <a:pt x="381" y="1195"/>
                  </a:lnTo>
                  <a:lnTo>
                    <a:pt x="326" y="1169"/>
                  </a:lnTo>
                  <a:lnTo>
                    <a:pt x="275" y="1138"/>
                  </a:lnTo>
                  <a:lnTo>
                    <a:pt x="227" y="1102"/>
                  </a:lnTo>
                  <a:lnTo>
                    <a:pt x="183" y="1061"/>
                  </a:lnTo>
                  <a:lnTo>
                    <a:pt x="143" y="1017"/>
                  </a:lnTo>
                  <a:lnTo>
                    <a:pt x="106" y="969"/>
                  </a:lnTo>
                  <a:lnTo>
                    <a:pt x="76" y="919"/>
                  </a:lnTo>
                  <a:lnTo>
                    <a:pt x="50" y="864"/>
                  </a:lnTo>
                  <a:lnTo>
                    <a:pt x="29" y="807"/>
                  </a:lnTo>
                  <a:lnTo>
                    <a:pt x="13" y="747"/>
                  </a:lnTo>
                  <a:lnTo>
                    <a:pt x="4" y="685"/>
                  </a:lnTo>
                  <a:lnTo>
                    <a:pt x="0" y="622"/>
                  </a:lnTo>
                  <a:lnTo>
                    <a:pt x="4" y="559"/>
                  </a:lnTo>
                  <a:lnTo>
                    <a:pt x="13" y="497"/>
                  </a:lnTo>
                  <a:lnTo>
                    <a:pt x="29" y="437"/>
                  </a:lnTo>
                  <a:lnTo>
                    <a:pt x="50" y="381"/>
                  </a:lnTo>
                  <a:lnTo>
                    <a:pt x="76" y="326"/>
                  </a:lnTo>
                  <a:lnTo>
                    <a:pt x="106" y="275"/>
                  </a:lnTo>
                  <a:lnTo>
                    <a:pt x="143" y="227"/>
                  </a:lnTo>
                  <a:lnTo>
                    <a:pt x="183" y="183"/>
                  </a:lnTo>
                  <a:lnTo>
                    <a:pt x="227" y="143"/>
                  </a:lnTo>
                  <a:lnTo>
                    <a:pt x="275" y="106"/>
                  </a:lnTo>
                  <a:lnTo>
                    <a:pt x="326" y="76"/>
                  </a:lnTo>
                  <a:lnTo>
                    <a:pt x="381" y="50"/>
                  </a:lnTo>
                  <a:lnTo>
                    <a:pt x="437" y="29"/>
                  </a:lnTo>
                  <a:lnTo>
                    <a:pt x="497" y="13"/>
                  </a:lnTo>
                  <a:lnTo>
                    <a:pt x="559" y="4"/>
                  </a:lnTo>
                  <a:lnTo>
                    <a:pt x="6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80B532-ECD2-E94F-AAD0-4379858BE7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19300" y="1948821"/>
            <a:ext cx="5105400" cy="77298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CHAPTER/SECTION</a:t>
            </a:r>
          </a:p>
        </p:txBody>
      </p:sp>
    </p:spTree>
    <p:extLst>
      <p:ext uri="{BB962C8B-B14F-4D97-AF65-F5344CB8AC3E}">
        <p14:creationId xmlns:p14="http://schemas.microsoft.com/office/powerpoint/2010/main" val="121034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5BE00E2-BBD8-F546-A543-AE0284845CC4}"/>
              </a:ext>
            </a:extLst>
          </p:cNvPr>
          <p:cNvSpPr/>
          <p:nvPr userDrawn="1"/>
        </p:nvSpPr>
        <p:spPr bwMode="auto">
          <a:xfrm>
            <a:off x="304800" y="209550"/>
            <a:ext cx="7696200" cy="6858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675B5178-C91A-3A49-B815-D6E2F5C48186}"/>
              </a:ext>
            </a:extLst>
          </p:cNvPr>
          <p:cNvSpPr/>
          <p:nvPr userDrawn="1"/>
        </p:nvSpPr>
        <p:spPr bwMode="auto">
          <a:xfrm rot="5400000">
            <a:off x="7886700" y="323850"/>
            <a:ext cx="685800" cy="457200"/>
          </a:xfrm>
          <a:prstGeom prst="triangl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87AF5-099A-C74A-A77D-159208F453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209550"/>
            <a:ext cx="7239000" cy="685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1 Internal Slide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E6885C-FEA1-AD4F-9ED6-F63E6186978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04800" y="971550"/>
            <a:ext cx="5486400" cy="381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Subtext goes here in sentence form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6FF3D60-D57A-B145-BCEE-ADA3CB52E8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1593965"/>
            <a:ext cx="4267200" cy="3429000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accent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accent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accent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Briefly describe your business, outlining the different product(s) and/or service(s) you offer</a:t>
            </a:r>
          </a:p>
          <a:p>
            <a:pPr lvl="0"/>
            <a:r>
              <a:rPr lang="en-US" dirty="0"/>
              <a:t>How many potential customers do you estimate are in your target regions for this financial year?</a:t>
            </a:r>
          </a:p>
          <a:p>
            <a:pPr lvl="0"/>
            <a:r>
              <a:rPr lang="en-US" dirty="0"/>
              <a:t>Briefly describe your target customers and any other distinguishing features, expanding on any of the areas you have already highlighted What customer need or problem does your product(s) and/or service(s) address?</a:t>
            </a:r>
          </a:p>
          <a:p>
            <a:pPr lvl="0"/>
            <a:r>
              <a:rPr lang="en-US" dirty="0"/>
              <a:t>Explain your approach to pricing your product(s) and/or service(s)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098980F-2F5A-4341-9D3D-4E3C0A3697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593965"/>
            <a:ext cx="4267200" cy="3429000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accent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accent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accent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Briefly describe your business, outlining the different product(s) and/or service(s) you offer</a:t>
            </a:r>
          </a:p>
          <a:p>
            <a:pPr lvl="0"/>
            <a:r>
              <a:rPr lang="en-US" dirty="0"/>
              <a:t>How many potential customers do you estimate are in your target regions for this financial year?</a:t>
            </a:r>
          </a:p>
          <a:p>
            <a:pPr lvl="0"/>
            <a:r>
              <a:rPr lang="en-US" dirty="0"/>
              <a:t>Briefly describe your target customers and any other distinguishing features, expanding on any of the areas you have already highlighted What customer need or problem does your product(s) and/or service(s) address?</a:t>
            </a:r>
          </a:p>
          <a:p>
            <a:pPr lvl="0"/>
            <a:r>
              <a:rPr lang="en-US" dirty="0"/>
              <a:t>Explain your approach to pricing your product(s) and/or service(s)</a:t>
            </a:r>
          </a:p>
        </p:txBody>
      </p:sp>
    </p:spTree>
    <p:extLst>
      <p:ext uri="{BB962C8B-B14F-4D97-AF65-F5344CB8AC3E}">
        <p14:creationId xmlns:p14="http://schemas.microsoft.com/office/powerpoint/2010/main" val="39666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AB0ABB-E322-AC4F-B2C1-E83A7933C249}"/>
              </a:ext>
            </a:extLst>
          </p:cNvPr>
          <p:cNvSpPr/>
          <p:nvPr userDrawn="1"/>
        </p:nvSpPr>
        <p:spPr bwMode="auto">
          <a:xfrm>
            <a:off x="304800" y="209550"/>
            <a:ext cx="7696200" cy="6858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72095A3B-EBF8-244A-8E82-41C8A6809BED}"/>
              </a:ext>
            </a:extLst>
          </p:cNvPr>
          <p:cNvSpPr/>
          <p:nvPr userDrawn="1"/>
        </p:nvSpPr>
        <p:spPr bwMode="auto">
          <a:xfrm rot="5400000">
            <a:off x="7886700" y="323850"/>
            <a:ext cx="685800" cy="457200"/>
          </a:xfrm>
          <a:prstGeom prst="triangl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18437" y="1026895"/>
            <a:ext cx="8368363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381000" y="285750"/>
            <a:ext cx="8368363" cy="495383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Blank Internal Slide</a:t>
            </a:r>
          </a:p>
        </p:txBody>
      </p:sp>
    </p:spTree>
    <p:extLst>
      <p:ext uri="{BB962C8B-B14F-4D97-AF65-F5344CB8AC3E}">
        <p14:creationId xmlns:p14="http://schemas.microsoft.com/office/powerpoint/2010/main" val="206547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926001-541D-4C4F-8679-960A6A812FAD}"/>
              </a:ext>
            </a:extLst>
          </p:cNvPr>
          <p:cNvSpPr/>
          <p:nvPr userDrawn="1"/>
        </p:nvSpPr>
        <p:spPr bwMode="auto">
          <a:xfrm>
            <a:off x="304800" y="209550"/>
            <a:ext cx="7696200" cy="6858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C38808A6-2ADF-A442-AD53-B9DC0F6FA481}"/>
              </a:ext>
            </a:extLst>
          </p:cNvPr>
          <p:cNvSpPr/>
          <p:nvPr userDrawn="1"/>
        </p:nvSpPr>
        <p:spPr bwMode="auto">
          <a:xfrm rot="5400000">
            <a:off x="7886700" y="323850"/>
            <a:ext cx="685800" cy="457200"/>
          </a:xfrm>
          <a:prstGeom prst="triangl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381000" y="1401003"/>
            <a:ext cx="4191000" cy="3380547"/>
          </a:xfrm>
          <a:prstGeom prst="roundRect">
            <a:avLst>
              <a:gd name="adj" fmla="val 1007"/>
            </a:avLst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950695"/>
            <a:ext cx="8368363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381000" y="285750"/>
            <a:ext cx="8368363" cy="495383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Image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41D4-4FFB-2842-8E76-C03C45B5D3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24400" y="1401763"/>
            <a:ext cx="4024313" cy="337978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200"/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Briefly describe your business, outlining the different product(s) and/or service(s) you offer</a:t>
            </a:r>
          </a:p>
          <a:p>
            <a:pPr lvl="0"/>
            <a:r>
              <a:rPr lang="en-US" dirty="0"/>
              <a:t>How many potential customers do you estimate are in your target regions for this financial year?</a:t>
            </a:r>
          </a:p>
          <a:p>
            <a:pPr lvl="0"/>
            <a:r>
              <a:rPr lang="en-US" dirty="0"/>
              <a:t>Briefly describe your target customers and any other distinguishing features, expanding on any of the areas you have already highlighted What customer need or problem does your product(s) and/or service(s) address?</a:t>
            </a:r>
          </a:p>
          <a:p>
            <a:pPr lvl="0"/>
            <a:r>
              <a:rPr lang="en-US" dirty="0"/>
              <a:t>Explain your approach to pricing your product(s) and/or service(s)</a:t>
            </a:r>
          </a:p>
        </p:txBody>
      </p:sp>
    </p:spTree>
    <p:extLst>
      <p:ext uri="{BB962C8B-B14F-4D97-AF65-F5344CB8AC3E}">
        <p14:creationId xmlns:p14="http://schemas.microsoft.com/office/powerpoint/2010/main" val="3178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69D6739-B881-524F-B8CD-A187881B4CEA}"/>
              </a:ext>
            </a:extLst>
          </p:cNvPr>
          <p:cNvSpPr/>
          <p:nvPr userDrawn="1"/>
        </p:nvSpPr>
        <p:spPr bwMode="auto">
          <a:xfrm>
            <a:off x="4565182" y="0"/>
            <a:ext cx="4578818" cy="51435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65A69A-BFC0-BC43-A865-52F55BC05F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43" y="1505207"/>
            <a:ext cx="4060432" cy="14465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E2E649-EAEB-9045-8915-BDB7CC66BD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59" y="4193888"/>
            <a:ext cx="2438400" cy="571500"/>
          </a:xfrm>
          <a:prstGeom prst="rect">
            <a:avLst/>
          </a:pr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8E12B962-C6CB-464C-AF3B-80D6F7AB4DE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957751" y="2514220"/>
            <a:ext cx="242413" cy="365824"/>
          </a:xfrm>
          <a:custGeom>
            <a:avLst/>
            <a:gdLst/>
            <a:ahLst/>
            <a:cxnLst>
              <a:cxn ang="0">
                <a:pos x="89" y="0"/>
              </a:cxn>
              <a:cxn ang="0">
                <a:pos x="0" y="89"/>
              </a:cxn>
              <a:cxn ang="0">
                <a:pos x="38" y="188"/>
              </a:cxn>
              <a:cxn ang="0">
                <a:pos x="76" y="249"/>
              </a:cxn>
              <a:cxn ang="0">
                <a:pos x="89" y="269"/>
              </a:cxn>
              <a:cxn ang="0">
                <a:pos x="102" y="249"/>
              </a:cxn>
              <a:cxn ang="0">
                <a:pos x="139" y="188"/>
              </a:cxn>
              <a:cxn ang="0">
                <a:pos x="178" y="89"/>
              </a:cxn>
              <a:cxn ang="0">
                <a:pos x="89" y="0"/>
              </a:cxn>
              <a:cxn ang="0">
                <a:pos x="89" y="135"/>
              </a:cxn>
              <a:cxn ang="0">
                <a:pos x="43" y="89"/>
              </a:cxn>
              <a:cxn ang="0">
                <a:pos x="89" y="43"/>
              </a:cxn>
              <a:cxn ang="0">
                <a:pos x="135" y="89"/>
              </a:cxn>
              <a:cxn ang="0">
                <a:pos x="89" y="135"/>
              </a:cxn>
              <a:cxn ang="0">
                <a:pos x="89" y="135"/>
              </a:cxn>
              <a:cxn ang="0">
                <a:pos x="89" y="135"/>
              </a:cxn>
            </a:cxnLst>
            <a:rect l="0" t="0" r="r" b="b"/>
            <a:pathLst>
              <a:path w="178" h="269">
                <a:moveTo>
                  <a:pt x="89" y="0"/>
                </a:moveTo>
                <a:cubicBezTo>
                  <a:pt x="40" y="0"/>
                  <a:pt x="0" y="40"/>
                  <a:pt x="0" y="89"/>
                </a:cubicBezTo>
                <a:cubicBezTo>
                  <a:pt x="0" y="109"/>
                  <a:pt x="13" y="141"/>
                  <a:pt x="38" y="188"/>
                </a:cubicBezTo>
                <a:cubicBezTo>
                  <a:pt x="57" y="220"/>
                  <a:pt x="75" y="248"/>
                  <a:pt x="76" y="249"/>
                </a:cubicBezTo>
                <a:cubicBezTo>
                  <a:pt x="89" y="269"/>
                  <a:pt x="89" y="269"/>
                  <a:pt x="89" y="269"/>
                </a:cubicBezTo>
                <a:cubicBezTo>
                  <a:pt x="102" y="249"/>
                  <a:pt x="102" y="249"/>
                  <a:pt x="102" y="249"/>
                </a:cubicBezTo>
                <a:cubicBezTo>
                  <a:pt x="103" y="248"/>
                  <a:pt x="121" y="220"/>
                  <a:pt x="139" y="188"/>
                </a:cubicBezTo>
                <a:cubicBezTo>
                  <a:pt x="165" y="141"/>
                  <a:pt x="178" y="109"/>
                  <a:pt x="178" y="89"/>
                </a:cubicBezTo>
                <a:cubicBezTo>
                  <a:pt x="178" y="40"/>
                  <a:pt x="138" y="0"/>
                  <a:pt x="89" y="0"/>
                </a:cubicBezTo>
                <a:close/>
                <a:moveTo>
                  <a:pt x="89" y="135"/>
                </a:moveTo>
                <a:cubicBezTo>
                  <a:pt x="63" y="135"/>
                  <a:pt x="43" y="114"/>
                  <a:pt x="43" y="89"/>
                </a:cubicBezTo>
                <a:cubicBezTo>
                  <a:pt x="43" y="63"/>
                  <a:pt x="63" y="43"/>
                  <a:pt x="89" y="43"/>
                </a:cubicBezTo>
                <a:cubicBezTo>
                  <a:pt x="114" y="43"/>
                  <a:pt x="135" y="63"/>
                  <a:pt x="135" y="89"/>
                </a:cubicBezTo>
                <a:cubicBezTo>
                  <a:pt x="135" y="114"/>
                  <a:pt x="114" y="135"/>
                  <a:pt x="89" y="135"/>
                </a:cubicBezTo>
                <a:close/>
                <a:moveTo>
                  <a:pt x="89" y="135"/>
                </a:moveTo>
                <a:cubicBezTo>
                  <a:pt x="89" y="135"/>
                  <a:pt x="89" y="135"/>
                  <a:pt x="89" y="135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Freeform 143">
            <a:extLst>
              <a:ext uri="{FF2B5EF4-FFF2-40B4-BE49-F238E27FC236}">
                <a16:creationId xmlns:a16="http://schemas.microsoft.com/office/drawing/2014/main" id="{5A49E9B1-70FA-C14D-B12B-566DB48E24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908923" y="3649587"/>
            <a:ext cx="340068" cy="224205"/>
          </a:xfrm>
          <a:custGeom>
            <a:avLst/>
            <a:gdLst/>
            <a:ahLst/>
            <a:cxnLst>
              <a:cxn ang="0">
                <a:pos x="107" y="0"/>
              </a:cxn>
              <a:cxn ang="0">
                <a:pos x="15" y="0"/>
              </a:cxn>
              <a:cxn ang="0">
                <a:pos x="0" y="16"/>
              </a:cxn>
              <a:cxn ang="0">
                <a:pos x="0" y="65"/>
              </a:cxn>
              <a:cxn ang="0">
                <a:pos x="15" y="81"/>
              </a:cxn>
              <a:cxn ang="0">
                <a:pos x="107" y="81"/>
              </a:cxn>
              <a:cxn ang="0">
                <a:pos x="123" y="65"/>
              </a:cxn>
              <a:cxn ang="0">
                <a:pos x="123" y="16"/>
              </a:cxn>
              <a:cxn ang="0">
                <a:pos x="107" y="0"/>
              </a:cxn>
              <a:cxn ang="0">
                <a:pos x="8" y="20"/>
              </a:cxn>
              <a:cxn ang="0">
                <a:pos x="34" y="41"/>
              </a:cxn>
              <a:cxn ang="0">
                <a:pos x="8" y="61"/>
              </a:cxn>
              <a:cxn ang="0">
                <a:pos x="8" y="20"/>
              </a:cxn>
              <a:cxn ang="0">
                <a:pos x="115" y="65"/>
              </a:cxn>
              <a:cxn ang="0">
                <a:pos x="107" y="73"/>
              </a:cxn>
              <a:cxn ang="0">
                <a:pos x="15" y="73"/>
              </a:cxn>
              <a:cxn ang="0">
                <a:pos x="8" y="65"/>
              </a:cxn>
              <a:cxn ang="0">
                <a:pos x="38" y="43"/>
              </a:cxn>
              <a:cxn ang="0">
                <a:pos x="54" y="56"/>
              </a:cxn>
              <a:cxn ang="0">
                <a:pos x="61" y="58"/>
              </a:cxn>
              <a:cxn ang="0">
                <a:pos x="68" y="56"/>
              </a:cxn>
              <a:cxn ang="0">
                <a:pos x="85" y="43"/>
              </a:cxn>
              <a:cxn ang="0">
                <a:pos x="115" y="65"/>
              </a:cxn>
              <a:cxn ang="0">
                <a:pos x="115" y="61"/>
              </a:cxn>
              <a:cxn ang="0">
                <a:pos x="88" y="41"/>
              </a:cxn>
              <a:cxn ang="0">
                <a:pos x="115" y="20"/>
              </a:cxn>
              <a:cxn ang="0">
                <a:pos x="115" y="61"/>
              </a:cxn>
              <a:cxn ang="0">
                <a:pos x="66" y="52"/>
              </a:cxn>
              <a:cxn ang="0">
                <a:pos x="61" y="54"/>
              </a:cxn>
              <a:cxn ang="0">
                <a:pos x="57" y="52"/>
              </a:cxn>
              <a:cxn ang="0">
                <a:pos x="41" y="41"/>
              </a:cxn>
              <a:cxn ang="0">
                <a:pos x="38" y="38"/>
              </a:cxn>
              <a:cxn ang="0">
                <a:pos x="8" y="16"/>
              </a:cxn>
              <a:cxn ang="0">
                <a:pos x="15" y="8"/>
              </a:cxn>
              <a:cxn ang="0">
                <a:pos x="107" y="8"/>
              </a:cxn>
              <a:cxn ang="0">
                <a:pos x="115" y="16"/>
              </a:cxn>
              <a:cxn ang="0">
                <a:pos x="66" y="52"/>
              </a:cxn>
              <a:cxn ang="0">
                <a:pos x="66" y="52"/>
              </a:cxn>
              <a:cxn ang="0">
                <a:pos x="66" y="52"/>
              </a:cxn>
            </a:cxnLst>
            <a:rect l="0" t="0" r="r" b="b"/>
            <a:pathLst>
              <a:path w="123" h="81">
                <a:moveTo>
                  <a:pt x="107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74"/>
                  <a:pt x="7" y="81"/>
                  <a:pt x="15" y="81"/>
                </a:cubicBezTo>
                <a:cubicBezTo>
                  <a:pt x="107" y="81"/>
                  <a:pt x="107" y="81"/>
                  <a:pt x="107" y="81"/>
                </a:cubicBezTo>
                <a:cubicBezTo>
                  <a:pt x="116" y="81"/>
                  <a:pt x="123" y="74"/>
                  <a:pt x="123" y="65"/>
                </a:cubicBezTo>
                <a:cubicBezTo>
                  <a:pt x="123" y="16"/>
                  <a:pt x="123" y="16"/>
                  <a:pt x="123" y="16"/>
                </a:cubicBezTo>
                <a:cubicBezTo>
                  <a:pt x="123" y="7"/>
                  <a:pt x="116" y="0"/>
                  <a:pt x="107" y="0"/>
                </a:cubicBezTo>
                <a:close/>
                <a:moveTo>
                  <a:pt x="8" y="20"/>
                </a:moveTo>
                <a:cubicBezTo>
                  <a:pt x="34" y="41"/>
                  <a:pt x="34" y="41"/>
                  <a:pt x="34" y="41"/>
                </a:cubicBezTo>
                <a:cubicBezTo>
                  <a:pt x="8" y="61"/>
                  <a:pt x="8" y="61"/>
                  <a:pt x="8" y="61"/>
                </a:cubicBezTo>
                <a:lnTo>
                  <a:pt x="8" y="20"/>
                </a:lnTo>
                <a:close/>
                <a:moveTo>
                  <a:pt x="115" y="65"/>
                </a:moveTo>
                <a:cubicBezTo>
                  <a:pt x="115" y="70"/>
                  <a:pt x="112" y="73"/>
                  <a:pt x="107" y="73"/>
                </a:cubicBezTo>
                <a:cubicBezTo>
                  <a:pt x="15" y="73"/>
                  <a:pt x="15" y="73"/>
                  <a:pt x="15" y="73"/>
                </a:cubicBezTo>
                <a:cubicBezTo>
                  <a:pt x="11" y="73"/>
                  <a:pt x="8" y="70"/>
                  <a:pt x="8" y="65"/>
                </a:cubicBezTo>
                <a:cubicBezTo>
                  <a:pt x="38" y="43"/>
                  <a:pt x="38" y="43"/>
                  <a:pt x="38" y="43"/>
                </a:cubicBezTo>
                <a:cubicBezTo>
                  <a:pt x="54" y="56"/>
                  <a:pt x="54" y="56"/>
                  <a:pt x="54" y="56"/>
                </a:cubicBezTo>
                <a:cubicBezTo>
                  <a:pt x="56" y="57"/>
                  <a:pt x="59" y="58"/>
                  <a:pt x="61" y="58"/>
                </a:cubicBezTo>
                <a:cubicBezTo>
                  <a:pt x="64" y="58"/>
                  <a:pt x="66" y="57"/>
                  <a:pt x="68" y="56"/>
                </a:cubicBezTo>
                <a:cubicBezTo>
                  <a:pt x="85" y="43"/>
                  <a:pt x="85" y="43"/>
                  <a:pt x="85" y="43"/>
                </a:cubicBezTo>
                <a:lnTo>
                  <a:pt x="115" y="65"/>
                </a:lnTo>
                <a:close/>
                <a:moveTo>
                  <a:pt x="115" y="61"/>
                </a:moveTo>
                <a:cubicBezTo>
                  <a:pt x="88" y="41"/>
                  <a:pt x="88" y="41"/>
                  <a:pt x="88" y="41"/>
                </a:cubicBezTo>
                <a:cubicBezTo>
                  <a:pt x="115" y="20"/>
                  <a:pt x="115" y="20"/>
                  <a:pt x="115" y="20"/>
                </a:cubicBezTo>
                <a:lnTo>
                  <a:pt x="115" y="61"/>
                </a:lnTo>
                <a:close/>
                <a:moveTo>
                  <a:pt x="66" y="52"/>
                </a:moveTo>
                <a:cubicBezTo>
                  <a:pt x="65" y="53"/>
                  <a:pt x="63" y="54"/>
                  <a:pt x="61" y="54"/>
                </a:cubicBezTo>
                <a:cubicBezTo>
                  <a:pt x="60" y="54"/>
                  <a:pt x="58" y="53"/>
                  <a:pt x="57" y="52"/>
                </a:cubicBezTo>
                <a:cubicBezTo>
                  <a:pt x="41" y="41"/>
                  <a:pt x="41" y="41"/>
                  <a:pt x="41" y="41"/>
                </a:cubicBezTo>
                <a:cubicBezTo>
                  <a:pt x="38" y="38"/>
                  <a:pt x="38" y="38"/>
                  <a:pt x="38" y="38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1"/>
                  <a:pt x="11" y="8"/>
                  <a:pt x="15" y="8"/>
                </a:cubicBezTo>
                <a:cubicBezTo>
                  <a:pt x="107" y="8"/>
                  <a:pt x="107" y="8"/>
                  <a:pt x="107" y="8"/>
                </a:cubicBezTo>
                <a:cubicBezTo>
                  <a:pt x="112" y="8"/>
                  <a:pt x="115" y="11"/>
                  <a:pt x="115" y="16"/>
                </a:cubicBezTo>
                <a:lnTo>
                  <a:pt x="66" y="52"/>
                </a:lnTo>
                <a:close/>
                <a:moveTo>
                  <a:pt x="66" y="52"/>
                </a:moveTo>
                <a:cubicBezTo>
                  <a:pt x="66" y="52"/>
                  <a:pt x="66" y="52"/>
                  <a:pt x="66" y="52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25098DC-28A5-A746-88BF-E574C14ED03E}"/>
              </a:ext>
            </a:extLst>
          </p:cNvPr>
          <p:cNvGrpSpPr/>
          <p:nvPr userDrawn="1"/>
        </p:nvGrpSpPr>
        <p:grpSpPr>
          <a:xfrm>
            <a:off x="4919548" y="4081731"/>
            <a:ext cx="318819" cy="318819"/>
            <a:chOff x="3721100" y="6330951"/>
            <a:chExt cx="530225" cy="530225"/>
          </a:xfrm>
          <a:solidFill>
            <a:schemeClr val="bg1"/>
          </a:solidFill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F6DC2B1-44FC-0444-87BA-033C027D4E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59225" y="6383338"/>
              <a:ext cx="292100" cy="469900"/>
            </a:xfrm>
            <a:custGeom>
              <a:avLst/>
              <a:gdLst/>
              <a:ahLst/>
              <a:cxnLst>
                <a:cxn ang="0">
                  <a:pos x="126" y="33"/>
                </a:cxn>
                <a:cxn ang="0">
                  <a:pos x="122" y="34"/>
                </a:cxn>
                <a:cxn ang="0">
                  <a:pos x="101" y="36"/>
                </a:cxn>
                <a:cxn ang="0">
                  <a:pos x="95" y="46"/>
                </a:cxn>
                <a:cxn ang="0">
                  <a:pos x="90" y="44"/>
                </a:cxn>
                <a:cxn ang="0">
                  <a:pos x="73" y="29"/>
                </a:cxn>
                <a:cxn ang="0">
                  <a:pos x="70" y="21"/>
                </a:cxn>
                <a:cxn ang="0">
                  <a:pos x="67" y="12"/>
                </a:cxn>
                <a:cxn ang="0">
                  <a:pos x="56" y="2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56" y="18"/>
                </a:cxn>
                <a:cxn ang="0">
                  <a:pos x="62" y="25"/>
                </a:cxn>
                <a:cxn ang="0">
                  <a:pos x="55" y="29"/>
                </a:cxn>
                <a:cxn ang="0">
                  <a:pos x="49" y="27"/>
                </a:cxn>
                <a:cxn ang="0">
                  <a:pos x="41" y="24"/>
                </a:cxn>
                <a:cxn ang="0">
                  <a:pos x="41" y="17"/>
                </a:cxn>
                <a:cxn ang="0">
                  <a:pos x="30" y="12"/>
                </a:cxn>
                <a:cxn ang="0">
                  <a:pos x="27" y="28"/>
                </a:cxn>
                <a:cxn ang="0">
                  <a:pos x="15" y="31"/>
                </a:cxn>
                <a:cxn ang="0">
                  <a:pos x="17" y="40"/>
                </a:cxn>
                <a:cxn ang="0">
                  <a:pos x="31" y="42"/>
                </a:cxn>
                <a:cxn ang="0">
                  <a:pos x="34" y="28"/>
                </a:cxn>
                <a:cxn ang="0">
                  <a:pos x="45" y="30"/>
                </a:cxn>
                <a:cxn ang="0">
                  <a:pos x="51" y="33"/>
                </a:cxn>
                <a:cxn ang="0">
                  <a:pos x="60" y="33"/>
                </a:cxn>
                <a:cxn ang="0">
                  <a:pos x="66" y="45"/>
                </a:cxn>
                <a:cxn ang="0">
                  <a:pos x="82" y="62"/>
                </a:cxn>
                <a:cxn ang="0">
                  <a:pos x="81" y="68"/>
                </a:cxn>
                <a:cxn ang="0">
                  <a:pos x="68" y="66"/>
                </a:cxn>
                <a:cxn ang="0">
                  <a:pos x="45" y="78"/>
                </a:cxn>
                <a:cxn ang="0">
                  <a:pos x="29" y="97"/>
                </a:cxn>
                <a:cxn ang="0">
                  <a:pos x="27" y="106"/>
                </a:cxn>
                <a:cxn ang="0">
                  <a:pos x="21" y="106"/>
                </a:cxn>
                <a:cxn ang="0">
                  <a:pos x="11" y="101"/>
                </a:cxn>
                <a:cxn ang="0">
                  <a:pos x="0" y="106"/>
                </a:cxn>
                <a:cxn ang="0">
                  <a:pos x="3" y="117"/>
                </a:cxn>
                <a:cxn ang="0">
                  <a:pos x="7" y="112"/>
                </a:cxn>
                <a:cxn ang="0">
                  <a:pos x="15" y="111"/>
                </a:cxn>
                <a:cxn ang="0">
                  <a:pos x="15" y="121"/>
                </a:cxn>
                <a:cxn ang="0">
                  <a:pos x="21" y="123"/>
                </a:cxn>
                <a:cxn ang="0">
                  <a:pos x="28" y="131"/>
                </a:cxn>
                <a:cxn ang="0">
                  <a:pos x="39" y="128"/>
                </a:cxn>
                <a:cxn ang="0">
                  <a:pos x="51" y="130"/>
                </a:cxn>
                <a:cxn ang="0">
                  <a:pos x="66" y="134"/>
                </a:cxn>
                <a:cxn ang="0">
                  <a:pos x="73" y="134"/>
                </a:cxn>
                <a:cxn ang="0">
                  <a:pos x="85" y="148"/>
                </a:cxn>
                <a:cxn ang="0">
                  <a:pos x="109" y="162"/>
                </a:cxn>
                <a:cxn ang="0">
                  <a:pos x="93" y="191"/>
                </a:cxn>
                <a:cxn ang="0">
                  <a:pos x="77" y="199"/>
                </a:cxn>
                <a:cxn ang="0">
                  <a:pos x="71" y="215"/>
                </a:cxn>
                <a:cxn ang="0">
                  <a:pos x="48" y="231"/>
                </a:cxn>
                <a:cxn ang="0">
                  <a:pos x="45" y="240"/>
                </a:cxn>
                <a:cxn ang="0">
                  <a:pos x="149" y="108"/>
                </a:cxn>
                <a:cxn ang="0">
                  <a:pos x="126" y="33"/>
                </a:cxn>
                <a:cxn ang="0">
                  <a:pos x="126" y="33"/>
                </a:cxn>
                <a:cxn ang="0">
                  <a:pos x="126" y="33"/>
                </a:cxn>
              </a:cxnLst>
              <a:rect l="0" t="0" r="r" b="b"/>
              <a:pathLst>
                <a:path w="149" h="240">
                  <a:moveTo>
                    <a:pt x="126" y="33"/>
                  </a:moveTo>
                  <a:cubicBezTo>
                    <a:pt x="122" y="34"/>
                    <a:pt x="122" y="34"/>
                    <a:pt x="122" y="34"/>
                  </a:cubicBezTo>
                  <a:cubicBezTo>
                    <a:pt x="101" y="36"/>
                    <a:pt x="101" y="36"/>
                    <a:pt x="101" y="36"/>
                  </a:cubicBezTo>
                  <a:cubicBezTo>
                    <a:pt x="95" y="46"/>
                    <a:pt x="95" y="46"/>
                    <a:pt x="95" y="46"/>
                  </a:cubicBezTo>
                  <a:cubicBezTo>
                    <a:pt x="90" y="44"/>
                    <a:pt x="90" y="44"/>
                    <a:pt x="90" y="44"/>
                  </a:cubicBezTo>
                  <a:cubicBezTo>
                    <a:pt x="73" y="29"/>
                    <a:pt x="73" y="29"/>
                    <a:pt x="73" y="29"/>
                  </a:cubicBezTo>
                  <a:cubicBezTo>
                    <a:pt x="70" y="21"/>
                    <a:pt x="70" y="21"/>
                    <a:pt x="70" y="21"/>
                  </a:cubicBezTo>
                  <a:cubicBezTo>
                    <a:pt x="67" y="12"/>
                    <a:pt x="67" y="12"/>
                    <a:pt x="67" y="12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56" y="18"/>
                    <a:pt x="56" y="18"/>
                    <a:pt x="56" y="18"/>
                  </a:cubicBezTo>
                  <a:cubicBezTo>
                    <a:pt x="62" y="25"/>
                    <a:pt x="62" y="25"/>
                    <a:pt x="62" y="25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51" y="33"/>
                    <a:pt x="51" y="33"/>
                    <a:pt x="51" y="33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66" y="45"/>
                    <a:pt x="66" y="45"/>
                    <a:pt x="66" y="45"/>
                  </a:cubicBezTo>
                  <a:cubicBezTo>
                    <a:pt x="82" y="62"/>
                    <a:pt x="82" y="62"/>
                    <a:pt x="82" y="62"/>
                  </a:cubicBezTo>
                  <a:cubicBezTo>
                    <a:pt x="81" y="68"/>
                    <a:pt x="81" y="68"/>
                    <a:pt x="81" y="68"/>
                  </a:cubicBezTo>
                  <a:cubicBezTo>
                    <a:pt x="68" y="66"/>
                    <a:pt x="68" y="66"/>
                    <a:pt x="68" y="66"/>
                  </a:cubicBezTo>
                  <a:cubicBezTo>
                    <a:pt x="45" y="78"/>
                    <a:pt x="45" y="78"/>
                    <a:pt x="45" y="78"/>
                  </a:cubicBezTo>
                  <a:cubicBezTo>
                    <a:pt x="29" y="97"/>
                    <a:pt x="29" y="97"/>
                    <a:pt x="29" y="97"/>
                  </a:cubicBezTo>
                  <a:cubicBezTo>
                    <a:pt x="27" y="106"/>
                    <a:pt x="27" y="106"/>
                    <a:pt x="27" y="106"/>
                  </a:cubicBezTo>
                  <a:cubicBezTo>
                    <a:pt x="21" y="106"/>
                    <a:pt x="21" y="106"/>
                    <a:pt x="21" y="106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17"/>
                    <a:pt x="3" y="117"/>
                    <a:pt x="3" y="117"/>
                  </a:cubicBezTo>
                  <a:cubicBezTo>
                    <a:pt x="7" y="112"/>
                    <a:pt x="7" y="112"/>
                    <a:pt x="7" y="112"/>
                  </a:cubicBezTo>
                  <a:cubicBezTo>
                    <a:pt x="15" y="111"/>
                    <a:pt x="15" y="111"/>
                    <a:pt x="15" y="111"/>
                  </a:cubicBezTo>
                  <a:cubicBezTo>
                    <a:pt x="15" y="121"/>
                    <a:pt x="15" y="121"/>
                    <a:pt x="15" y="121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8" y="131"/>
                    <a:pt x="28" y="131"/>
                    <a:pt x="28" y="131"/>
                  </a:cubicBezTo>
                  <a:cubicBezTo>
                    <a:pt x="39" y="128"/>
                    <a:pt x="39" y="128"/>
                    <a:pt x="39" y="128"/>
                  </a:cubicBezTo>
                  <a:cubicBezTo>
                    <a:pt x="51" y="130"/>
                    <a:pt x="51" y="130"/>
                    <a:pt x="51" y="130"/>
                  </a:cubicBezTo>
                  <a:cubicBezTo>
                    <a:pt x="66" y="134"/>
                    <a:pt x="66" y="134"/>
                    <a:pt x="66" y="134"/>
                  </a:cubicBezTo>
                  <a:cubicBezTo>
                    <a:pt x="73" y="134"/>
                    <a:pt x="73" y="134"/>
                    <a:pt x="73" y="134"/>
                  </a:cubicBezTo>
                  <a:cubicBezTo>
                    <a:pt x="85" y="148"/>
                    <a:pt x="85" y="148"/>
                    <a:pt x="85" y="148"/>
                  </a:cubicBezTo>
                  <a:cubicBezTo>
                    <a:pt x="109" y="162"/>
                    <a:pt x="109" y="162"/>
                    <a:pt x="109" y="162"/>
                  </a:cubicBezTo>
                  <a:cubicBezTo>
                    <a:pt x="93" y="191"/>
                    <a:pt x="93" y="191"/>
                    <a:pt x="93" y="191"/>
                  </a:cubicBezTo>
                  <a:cubicBezTo>
                    <a:pt x="77" y="199"/>
                    <a:pt x="77" y="199"/>
                    <a:pt x="77" y="199"/>
                  </a:cubicBezTo>
                  <a:cubicBezTo>
                    <a:pt x="71" y="215"/>
                    <a:pt x="71" y="215"/>
                    <a:pt x="71" y="215"/>
                  </a:cubicBezTo>
                  <a:cubicBezTo>
                    <a:pt x="48" y="231"/>
                    <a:pt x="48" y="231"/>
                    <a:pt x="48" y="231"/>
                  </a:cubicBezTo>
                  <a:cubicBezTo>
                    <a:pt x="45" y="240"/>
                    <a:pt x="45" y="240"/>
                    <a:pt x="45" y="240"/>
                  </a:cubicBezTo>
                  <a:cubicBezTo>
                    <a:pt x="105" y="226"/>
                    <a:pt x="149" y="172"/>
                    <a:pt x="149" y="108"/>
                  </a:cubicBezTo>
                  <a:cubicBezTo>
                    <a:pt x="149" y="80"/>
                    <a:pt x="141" y="54"/>
                    <a:pt x="126" y="33"/>
                  </a:cubicBezTo>
                  <a:close/>
                  <a:moveTo>
                    <a:pt x="126" y="33"/>
                  </a:moveTo>
                  <a:cubicBezTo>
                    <a:pt x="126" y="33"/>
                    <a:pt x="126" y="33"/>
                    <a:pt x="126" y="3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2A253D9-9F8C-1842-9202-2EBC3DBD67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1100" y="6457951"/>
              <a:ext cx="307975" cy="403225"/>
            </a:xfrm>
            <a:custGeom>
              <a:avLst/>
              <a:gdLst/>
              <a:ahLst/>
              <a:cxnLst>
                <a:cxn ang="0">
                  <a:pos x="151" y="141"/>
                </a:cxn>
                <a:cxn ang="0">
                  <a:pos x="141" y="123"/>
                </a:cxn>
                <a:cxn ang="0">
                  <a:pos x="150" y="104"/>
                </a:cxn>
                <a:cxn ang="0">
                  <a:pos x="141" y="101"/>
                </a:cxn>
                <a:cxn ang="0">
                  <a:pos x="131" y="91"/>
                </a:cxn>
                <a:cxn ang="0">
                  <a:pos x="109" y="86"/>
                </a:cxn>
                <a:cxn ang="0">
                  <a:pos x="101" y="70"/>
                </a:cxn>
                <a:cxn ang="0">
                  <a:pos x="101" y="80"/>
                </a:cxn>
                <a:cxn ang="0">
                  <a:pos x="98" y="80"/>
                </a:cxn>
                <a:cxn ang="0">
                  <a:pos x="78" y="53"/>
                </a:cxn>
                <a:cxn ang="0">
                  <a:pos x="78" y="31"/>
                </a:cxn>
                <a:cxn ang="0">
                  <a:pos x="64" y="8"/>
                </a:cxn>
                <a:cxn ang="0">
                  <a:pos x="42" y="12"/>
                </a:cxn>
                <a:cxn ang="0">
                  <a:pos x="26" y="12"/>
                </a:cxn>
                <a:cxn ang="0">
                  <a:pos x="19" y="7"/>
                </a:cxn>
                <a:cxn ang="0">
                  <a:pos x="28" y="0"/>
                </a:cxn>
                <a:cxn ang="0">
                  <a:pos x="19" y="2"/>
                </a:cxn>
                <a:cxn ang="0">
                  <a:pos x="0" y="70"/>
                </a:cxn>
                <a:cxn ang="0">
                  <a:pos x="136" y="206"/>
                </a:cxn>
                <a:cxn ang="0">
                  <a:pos x="153" y="205"/>
                </a:cxn>
                <a:cxn ang="0">
                  <a:pos x="151" y="188"/>
                </a:cxn>
                <a:cxn ang="0">
                  <a:pos x="157" y="163"/>
                </a:cxn>
                <a:cxn ang="0">
                  <a:pos x="151" y="141"/>
                </a:cxn>
                <a:cxn ang="0">
                  <a:pos x="151" y="141"/>
                </a:cxn>
                <a:cxn ang="0">
                  <a:pos x="151" y="141"/>
                </a:cxn>
              </a:cxnLst>
              <a:rect l="0" t="0" r="r" b="b"/>
              <a:pathLst>
                <a:path w="157" h="206">
                  <a:moveTo>
                    <a:pt x="151" y="141"/>
                  </a:moveTo>
                  <a:cubicBezTo>
                    <a:pt x="141" y="123"/>
                    <a:pt x="141" y="123"/>
                    <a:pt x="141" y="123"/>
                  </a:cubicBezTo>
                  <a:cubicBezTo>
                    <a:pt x="150" y="104"/>
                    <a:pt x="150" y="104"/>
                    <a:pt x="150" y="104"/>
                  </a:cubicBezTo>
                  <a:cubicBezTo>
                    <a:pt x="141" y="101"/>
                    <a:pt x="141" y="101"/>
                    <a:pt x="141" y="101"/>
                  </a:cubicBezTo>
                  <a:cubicBezTo>
                    <a:pt x="131" y="91"/>
                    <a:pt x="131" y="91"/>
                    <a:pt x="131" y="91"/>
                  </a:cubicBezTo>
                  <a:cubicBezTo>
                    <a:pt x="109" y="86"/>
                    <a:pt x="109" y="86"/>
                    <a:pt x="109" y="86"/>
                  </a:cubicBezTo>
                  <a:cubicBezTo>
                    <a:pt x="101" y="70"/>
                    <a:pt x="101" y="70"/>
                    <a:pt x="101" y="70"/>
                  </a:cubicBezTo>
                  <a:cubicBezTo>
                    <a:pt x="101" y="80"/>
                    <a:pt x="101" y="80"/>
                    <a:pt x="101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78" y="53"/>
                    <a:pt x="78" y="53"/>
                    <a:pt x="78" y="53"/>
                  </a:cubicBezTo>
                  <a:cubicBezTo>
                    <a:pt x="78" y="31"/>
                    <a:pt x="78" y="31"/>
                    <a:pt x="78" y="31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7" y="22"/>
                    <a:pt x="0" y="45"/>
                    <a:pt x="0" y="70"/>
                  </a:cubicBezTo>
                  <a:cubicBezTo>
                    <a:pt x="0" y="145"/>
                    <a:pt x="61" y="206"/>
                    <a:pt x="136" y="206"/>
                  </a:cubicBezTo>
                  <a:cubicBezTo>
                    <a:pt x="141" y="206"/>
                    <a:pt x="147" y="205"/>
                    <a:pt x="153" y="205"/>
                  </a:cubicBezTo>
                  <a:cubicBezTo>
                    <a:pt x="151" y="188"/>
                    <a:pt x="151" y="188"/>
                    <a:pt x="151" y="188"/>
                  </a:cubicBezTo>
                  <a:cubicBezTo>
                    <a:pt x="151" y="188"/>
                    <a:pt x="157" y="164"/>
                    <a:pt x="157" y="163"/>
                  </a:cubicBezTo>
                  <a:cubicBezTo>
                    <a:pt x="157" y="162"/>
                    <a:pt x="151" y="141"/>
                    <a:pt x="151" y="141"/>
                  </a:cubicBezTo>
                  <a:close/>
                  <a:moveTo>
                    <a:pt x="151" y="141"/>
                  </a:moveTo>
                  <a:cubicBezTo>
                    <a:pt x="151" y="141"/>
                    <a:pt x="151" y="141"/>
                    <a:pt x="151" y="14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38DE89CB-18B3-2247-B754-E18D09C962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81425" y="6330951"/>
              <a:ext cx="317500" cy="95250"/>
            </a:xfrm>
            <a:custGeom>
              <a:avLst/>
              <a:gdLst/>
              <a:ahLst/>
              <a:cxnLst>
                <a:cxn ang="0">
                  <a:pos x="19" y="43"/>
                </a:cxn>
                <a:cxn ang="0">
                  <a:pos x="44" y="40"/>
                </a:cxn>
                <a:cxn ang="0">
                  <a:pos x="55" y="34"/>
                </a:cxn>
                <a:cxn ang="0">
                  <a:pos x="67" y="37"/>
                </a:cxn>
                <a:cxn ang="0">
                  <a:pos x="87" y="36"/>
                </a:cxn>
                <a:cxn ang="0">
                  <a:pos x="94" y="26"/>
                </a:cxn>
                <a:cxn ang="0">
                  <a:pos x="104" y="27"/>
                </a:cxn>
                <a:cxn ang="0">
                  <a:pos x="128" y="25"/>
                </a:cxn>
                <a:cxn ang="0">
                  <a:pos x="135" y="18"/>
                </a:cxn>
                <a:cxn ang="0">
                  <a:pos x="144" y="11"/>
                </a:cxn>
                <a:cxn ang="0">
                  <a:pos x="157" y="13"/>
                </a:cxn>
                <a:cxn ang="0">
                  <a:pos x="162" y="13"/>
                </a:cxn>
                <a:cxn ang="0">
                  <a:pos x="105" y="0"/>
                </a:cxn>
                <a:cxn ang="0">
                  <a:pos x="0" y="49"/>
                </a:cxn>
                <a:cxn ang="0">
                  <a:pos x="0" y="49"/>
                </a:cxn>
                <a:cxn ang="0">
                  <a:pos x="19" y="43"/>
                </a:cxn>
                <a:cxn ang="0">
                  <a:pos x="110" y="13"/>
                </a:cxn>
                <a:cxn ang="0">
                  <a:pos x="124" y="5"/>
                </a:cxn>
                <a:cxn ang="0">
                  <a:pos x="133" y="11"/>
                </a:cxn>
                <a:cxn ang="0">
                  <a:pos x="120" y="20"/>
                </a:cxn>
                <a:cxn ang="0">
                  <a:pos x="108" y="22"/>
                </a:cxn>
                <a:cxn ang="0">
                  <a:pos x="102" y="18"/>
                </a:cxn>
                <a:cxn ang="0">
                  <a:pos x="110" y="13"/>
                </a:cxn>
                <a:cxn ang="0">
                  <a:pos x="69" y="14"/>
                </a:cxn>
                <a:cxn ang="0">
                  <a:pos x="75" y="17"/>
                </a:cxn>
                <a:cxn ang="0">
                  <a:pos x="83" y="14"/>
                </a:cxn>
                <a:cxn ang="0">
                  <a:pos x="88" y="22"/>
                </a:cxn>
                <a:cxn ang="0">
                  <a:pos x="69" y="27"/>
                </a:cxn>
                <a:cxn ang="0">
                  <a:pos x="60" y="21"/>
                </a:cxn>
                <a:cxn ang="0">
                  <a:pos x="69" y="14"/>
                </a:cxn>
                <a:cxn ang="0">
                  <a:pos x="69" y="14"/>
                </a:cxn>
                <a:cxn ang="0">
                  <a:pos x="69" y="14"/>
                </a:cxn>
              </a:cxnLst>
              <a:rect l="0" t="0" r="r" b="b"/>
              <a:pathLst>
                <a:path w="162" h="49">
                  <a:moveTo>
                    <a:pt x="19" y="43"/>
                  </a:moveTo>
                  <a:cubicBezTo>
                    <a:pt x="44" y="40"/>
                    <a:pt x="44" y="40"/>
                    <a:pt x="44" y="40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67" y="37"/>
                    <a:pt x="67" y="37"/>
                    <a:pt x="67" y="3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94" y="26"/>
                    <a:pt x="94" y="26"/>
                    <a:pt x="94" y="26"/>
                  </a:cubicBezTo>
                  <a:cubicBezTo>
                    <a:pt x="104" y="27"/>
                    <a:pt x="104" y="27"/>
                    <a:pt x="104" y="27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35" y="18"/>
                    <a:pt x="135" y="18"/>
                    <a:pt x="135" y="18"/>
                  </a:cubicBezTo>
                  <a:cubicBezTo>
                    <a:pt x="144" y="11"/>
                    <a:pt x="144" y="11"/>
                    <a:pt x="144" y="11"/>
                  </a:cubicBezTo>
                  <a:cubicBezTo>
                    <a:pt x="157" y="13"/>
                    <a:pt x="157" y="13"/>
                    <a:pt x="157" y="13"/>
                  </a:cubicBezTo>
                  <a:cubicBezTo>
                    <a:pt x="162" y="13"/>
                    <a:pt x="162" y="13"/>
                    <a:pt x="162" y="13"/>
                  </a:cubicBezTo>
                  <a:cubicBezTo>
                    <a:pt x="145" y="4"/>
                    <a:pt x="125" y="0"/>
                    <a:pt x="105" y="0"/>
                  </a:cubicBezTo>
                  <a:cubicBezTo>
                    <a:pt x="63" y="0"/>
                    <a:pt x="25" y="19"/>
                    <a:pt x="0" y="49"/>
                  </a:cubicBezTo>
                  <a:cubicBezTo>
                    <a:pt x="0" y="49"/>
                    <a:pt x="0" y="49"/>
                    <a:pt x="0" y="49"/>
                  </a:cubicBezTo>
                  <a:lnTo>
                    <a:pt x="19" y="43"/>
                  </a:lnTo>
                  <a:close/>
                  <a:moveTo>
                    <a:pt x="110" y="13"/>
                  </a:moveTo>
                  <a:cubicBezTo>
                    <a:pt x="124" y="5"/>
                    <a:pt x="124" y="5"/>
                    <a:pt x="124" y="5"/>
                  </a:cubicBezTo>
                  <a:cubicBezTo>
                    <a:pt x="133" y="11"/>
                    <a:pt x="133" y="11"/>
                    <a:pt x="133" y="11"/>
                  </a:cubicBezTo>
                  <a:cubicBezTo>
                    <a:pt x="120" y="20"/>
                    <a:pt x="120" y="20"/>
                    <a:pt x="120" y="20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2" y="18"/>
                    <a:pt x="102" y="18"/>
                    <a:pt x="102" y="18"/>
                  </a:cubicBezTo>
                  <a:lnTo>
                    <a:pt x="110" y="13"/>
                  </a:lnTo>
                  <a:close/>
                  <a:moveTo>
                    <a:pt x="69" y="14"/>
                  </a:moveTo>
                  <a:cubicBezTo>
                    <a:pt x="75" y="17"/>
                    <a:pt x="75" y="17"/>
                    <a:pt x="75" y="17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69" y="27"/>
                    <a:pt x="69" y="27"/>
                    <a:pt x="69" y="27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1"/>
                    <a:pt x="69" y="16"/>
                    <a:pt x="69" y="14"/>
                  </a:cubicBezTo>
                  <a:close/>
                  <a:moveTo>
                    <a:pt x="69" y="14"/>
                  </a:moveTo>
                  <a:cubicBezTo>
                    <a:pt x="69" y="14"/>
                    <a:pt x="69" y="14"/>
                    <a:pt x="69" y="1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5" name="Freeform 14">
            <a:extLst>
              <a:ext uri="{FF2B5EF4-FFF2-40B4-BE49-F238E27FC236}">
                <a16:creationId xmlns:a16="http://schemas.microsoft.com/office/drawing/2014/main" id="{78BFB831-992F-7A4B-B6E7-7D1C48209EF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919061" y="3040393"/>
            <a:ext cx="319793" cy="360867"/>
          </a:xfrm>
          <a:custGeom>
            <a:avLst/>
            <a:gdLst/>
            <a:ahLst/>
            <a:cxnLst>
              <a:cxn ang="0">
                <a:pos x="256" y="248"/>
              </a:cxn>
              <a:cxn ang="0">
                <a:pos x="247" y="253"/>
              </a:cxn>
              <a:cxn ang="0">
                <a:pos x="242" y="244"/>
              </a:cxn>
              <a:cxn ang="0">
                <a:pos x="236" y="204"/>
              </a:cxn>
              <a:cxn ang="0">
                <a:pos x="214" y="199"/>
              </a:cxn>
              <a:cxn ang="0">
                <a:pos x="171" y="236"/>
              </a:cxn>
              <a:cxn ang="0">
                <a:pos x="127" y="281"/>
              </a:cxn>
              <a:cxn ang="0">
                <a:pos x="68" y="299"/>
              </a:cxn>
              <a:cxn ang="0">
                <a:pos x="62" y="298"/>
              </a:cxn>
              <a:cxn ang="0">
                <a:pos x="12" y="274"/>
              </a:cxn>
              <a:cxn ang="0">
                <a:pos x="16" y="225"/>
              </a:cxn>
              <a:cxn ang="0">
                <a:pos x="9" y="215"/>
              </a:cxn>
              <a:cxn ang="0">
                <a:pos x="12" y="191"/>
              </a:cxn>
              <a:cxn ang="0">
                <a:pos x="60" y="154"/>
              </a:cxn>
              <a:cxn ang="0">
                <a:pos x="71" y="151"/>
              </a:cxn>
              <a:cxn ang="0">
                <a:pos x="84" y="158"/>
              </a:cxn>
              <a:cxn ang="0">
                <a:pos x="102" y="181"/>
              </a:cxn>
              <a:cxn ang="0">
                <a:pos x="150" y="146"/>
              </a:cxn>
              <a:cxn ang="0">
                <a:pos x="184" y="98"/>
              </a:cxn>
              <a:cxn ang="0">
                <a:pos x="161" y="79"/>
              </a:cxn>
              <a:cxn ang="0">
                <a:pos x="158" y="56"/>
              </a:cxn>
              <a:cxn ang="0">
                <a:pos x="194" y="7"/>
              </a:cxn>
              <a:cxn ang="0">
                <a:pos x="208" y="0"/>
              </a:cxn>
              <a:cxn ang="0">
                <a:pos x="218" y="3"/>
              </a:cxn>
              <a:cxn ang="0">
                <a:pos x="246" y="25"/>
              </a:cxn>
              <a:cxn ang="0">
                <a:pos x="246" y="25"/>
              </a:cxn>
              <a:cxn ang="0">
                <a:pos x="247" y="25"/>
              </a:cxn>
              <a:cxn ang="0">
                <a:pos x="247" y="26"/>
              </a:cxn>
              <a:cxn ang="0">
                <a:pos x="247" y="26"/>
              </a:cxn>
              <a:cxn ang="0">
                <a:pos x="248" y="27"/>
              </a:cxn>
              <a:cxn ang="0">
                <a:pos x="248" y="27"/>
              </a:cxn>
              <a:cxn ang="0">
                <a:pos x="249" y="29"/>
              </a:cxn>
              <a:cxn ang="0">
                <a:pos x="249" y="29"/>
              </a:cxn>
              <a:cxn ang="0">
                <a:pos x="181" y="178"/>
              </a:cxn>
              <a:cxn ang="0">
                <a:pos x="49" y="248"/>
              </a:cxn>
              <a:cxn ang="0">
                <a:pos x="49" y="248"/>
              </a:cxn>
              <a:cxn ang="0">
                <a:pos x="34" y="246"/>
              </a:cxn>
              <a:cxn ang="0">
                <a:pos x="34" y="246"/>
              </a:cxn>
              <a:cxn ang="0">
                <a:pos x="33" y="246"/>
              </a:cxn>
              <a:cxn ang="0">
                <a:pos x="32" y="246"/>
              </a:cxn>
              <a:cxn ang="0">
                <a:pos x="32" y="245"/>
              </a:cxn>
              <a:cxn ang="0">
                <a:pos x="31" y="245"/>
              </a:cxn>
              <a:cxn ang="0">
                <a:pos x="31" y="244"/>
              </a:cxn>
              <a:cxn ang="0">
                <a:pos x="30" y="244"/>
              </a:cxn>
              <a:cxn ang="0">
                <a:pos x="30" y="244"/>
              </a:cxn>
              <a:cxn ang="0">
                <a:pos x="26" y="238"/>
              </a:cxn>
              <a:cxn ang="0">
                <a:pos x="24" y="266"/>
              </a:cxn>
              <a:cxn ang="0">
                <a:pos x="120" y="269"/>
              </a:cxn>
              <a:cxn ang="0">
                <a:pos x="159" y="228"/>
              </a:cxn>
              <a:cxn ang="0">
                <a:pos x="212" y="184"/>
              </a:cxn>
              <a:cxn ang="0">
                <a:pos x="247" y="194"/>
              </a:cxn>
              <a:cxn ang="0">
                <a:pos x="256" y="248"/>
              </a:cxn>
              <a:cxn ang="0">
                <a:pos x="256" y="248"/>
              </a:cxn>
              <a:cxn ang="0">
                <a:pos x="256" y="248"/>
              </a:cxn>
            </a:cxnLst>
            <a:rect l="0" t="0" r="r" b="b"/>
            <a:pathLst>
              <a:path w="265" h="299">
                <a:moveTo>
                  <a:pt x="256" y="248"/>
                </a:moveTo>
                <a:cubicBezTo>
                  <a:pt x="255" y="252"/>
                  <a:pt x="251" y="254"/>
                  <a:pt x="247" y="253"/>
                </a:cubicBezTo>
                <a:cubicBezTo>
                  <a:pt x="243" y="252"/>
                  <a:pt x="241" y="248"/>
                  <a:pt x="242" y="244"/>
                </a:cubicBezTo>
                <a:cubicBezTo>
                  <a:pt x="246" y="227"/>
                  <a:pt x="244" y="212"/>
                  <a:pt x="236" y="204"/>
                </a:cubicBezTo>
                <a:cubicBezTo>
                  <a:pt x="231" y="199"/>
                  <a:pt x="224" y="197"/>
                  <a:pt x="214" y="199"/>
                </a:cubicBezTo>
                <a:cubicBezTo>
                  <a:pt x="196" y="202"/>
                  <a:pt x="184" y="218"/>
                  <a:pt x="171" y="236"/>
                </a:cubicBezTo>
                <a:cubicBezTo>
                  <a:pt x="159" y="252"/>
                  <a:pt x="146" y="269"/>
                  <a:pt x="127" y="281"/>
                </a:cubicBezTo>
                <a:cubicBezTo>
                  <a:pt x="109" y="292"/>
                  <a:pt x="88" y="299"/>
                  <a:pt x="68" y="299"/>
                </a:cubicBezTo>
                <a:cubicBezTo>
                  <a:pt x="66" y="299"/>
                  <a:pt x="64" y="299"/>
                  <a:pt x="62" y="298"/>
                </a:cubicBezTo>
                <a:cubicBezTo>
                  <a:pt x="40" y="297"/>
                  <a:pt x="22" y="288"/>
                  <a:pt x="12" y="274"/>
                </a:cubicBezTo>
                <a:cubicBezTo>
                  <a:pt x="0" y="256"/>
                  <a:pt x="7" y="238"/>
                  <a:pt x="16" y="225"/>
                </a:cubicBezTo>
                <a:cubicBezTo>
                  <a:pt x="9" y="215"/>
                  <a:pt x="9" y="215"/>
                  <a:pt x="9" y="215"/>
                </a:cubicBezTo>
                <a:cubicBezTo>
                  <a:pt x="3" y="208"/>
                  <a:pt x="5" y="197"/>
                  <a:pt x="12" y="191"/>
                </a:cubicBezTo>
                <a:cubicBezTo>
                  <a:pt x="60" y="154"/>
                  <a:pt x="60" y="154"/>
                  <a:pt x="60" y="154"/>
                </a:cubicBezTo>
                <a:cubicBezTo>
                  <a:pt x="63" y="152"/>
                  <a:pt x="67" y="151"/>
                  <a:pt x="71" y="151"/>
                </a:cubicBezTo>
                <a:cubicBezTo>
                  <a:pt x="76" y="151"/>
                  <a:pt x="81" y="153"/>
                  <a:pt x="84" y="158"/>
                </a:cubicBezTo>
                <a:cubicBezTo>
                  <a:pt x="102" y="181"/>
                  <a:pt x="102" y="181"/>
                  <a:pt x="102" y="181"/>
                </a:cubicBezTo>
                <a:cubicBezTo>
                  <a:pt x="116" y="175"/>
                  <a:pt x="132" y="164"/>
                  <a:pt x="150" y="146"/>
                </a:cubicBezTo>
                <a:cubicBezTo>
                  <a:pt x="168" y="128"/>
                  <a:pt x="178" y="112"/>
                  <a:pt x="184" y="98"/>
                </a:cubicBezTo>
                <a:cubicBezTo>
                  <a:pt x="161" y="79"/>
                  <a:pt x="161" y="79"/>
                  <a:pt x="161" y="79"/>
                </a:cubicBezTo>
                <a:cubicBezTo>
                  <a:pt x="153" y="74"/>
                  <a:pt x="152" y="63"/>
                  <a:pt x="158" y="56"/>
                </a:cubicBezTo>
                <a:cubicBezTo>
                  <a:pt x="194" y="7"/>
                  <a:pt x="194" y="7"/>
                  <a:pt x="194" y="7"/>
                </a:cubicBezTo>
                <a:cubicBezTo>
                  <a:pt x="197" y="2"/>
                  <a:pt x="202" y="0"/>
                  <a:pt x="208" y="0"/>
                </a:cubicBezTo>
                <a:cubicBezTo>
                  <a:pt x="212" y="0"/>
                  <a:pt x="215" y="1"/>
                  <a:pt x="218" y="3"/>
                </a:cubicBezTo>
                <a:cubicBezTo>
                  <a:pt x="246" y="25"/>
                  <a:pt x="246" y="25"/>
                  <a:pt x="246" y="25"/>
                </a:cubicBezTo>
                <a:cubicBezTo>
                  <a:pt x="246" y="25"/>
                  <a:pt x="246" y="25"/>
                  <a:pt x="246" y="25"/>
                </a:cubicBezTo>
                <a:cubicBezTo>
                  <a:pt x="246" y="25"/>
                  <a:pt x="246" y="25"/>
                  <a:pt x="247" y="25"/>
                </a:cubicBezTo>
                <a:cubicBezTo>
                  <a:pt x="247" y="26"/>
                  <a:pt x="247" y="26"/>
                  <a:pt x="247" y="26"/>
                </a:cubicBezTo>
                <a:cubicBezTo>
                  <a:pt x="247" y="26"/>
                  <a:pt x="247" y="26"/>
                  <a:pt x="247" y="26"/>
                </a:cubicBezTo>
                <a:cubicBezTo>
                  <a:pt x="248" y="27"/>
                  <a:pt x="248" y="27"/>
                  <a:pt x="248" y="27"/>
                </a:cubicBezTo>
                <a:cubicBezTo>
                  <a:pt x="248" y="27"/>
                  <a:pt x="248" y="27"/>
                  <a:pt x="248" y="27"/>
                </a:cubicBezTo>
                <a:cubicBezTo>
                  <a:pt x="248" y="28"/>
                  <a:pt x="248" y="28"/>
                  <a:pt x="249" y="29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49" y="31"/>
                  <a:pt x="265" y="93"/>
                  <a:pt x="181" y="178"/>
                </a:cubicBezTo>
                <a:cubicBezTo>
                  <a:pt x="121" y="239"/>
                  <a:pt x="72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0" y="248"/>
                  <a:pt x="34" y="246"/>
                  <a:pt x="34" y="246"/>
                </a:cubicBezTo>
                <a:cubicBezTo>
                  <a:pt x="34" y="246"/>
                  <a:pt x="34" y="246"/>
                  <a:pt x="34" y="246"/>
                </a:cubicBezTo>
                <a:cubicBezTo>
                  <a:pt x="33" y="246"/>
                  <a:pt x="33" y="246"/>
                  <a:pt x="33" y="246"/>
                </a:cubicBezTo>
                <a:cubicBezTo>
                  <a:pt x="33" y="246"/>
                  <a:pt x="33" y="246"/>
                  <a:pt x="32" y="246"/>
                </a:cubicBezTo>
                <a:cubicBezTo>
                  <a:pt x="32" y="245"/>
                  <a:pt x="32" y="245"/>
                  <a:pt x="32" y="245"/>
                </a:cubicBezTo>
                <a:cubicBezTo>
                  <a:pt x="31" y="245"/>
                  <a:pt x="31" y="245"/>
                  <a:pt x="31" y="245"/>
                </a:cubicBezTo>
                <a:cubicBezTo>
                  <a:pt x="31" y="245"/>
                  <a:pt x="31" y="244"/>
                  <a:pt x="31" y="244"/>
                </a:cubicBezTo>
                <a:cubicBezTo>
                  <a:pt x="30" y="244"/>
                  <a:pt x="30" y="244"/>
                  <a:pt x="30" y="244"/>
                </a:cubicBezTo>
                <a:cubicBezTo>
                  <a:pt x="30" y="244"/>
                  <a:pt x="30" y="244"/>
                  <a:pt x="30" y="244"/>
                </a:cubicBezTo>
                <a:cubicBezTo>
                  <a:pt x="26" y="238"/>
                  <a:pt x="26" y="238"/>
                  <a:pt x="26" y="238"/>
                </a:cubicBezTo>
                <a:cubicBezTo>
                  <a:pt x="21" y="245"/>
                  <a:pt x="17" y="256"/>
                  <a:pt x="24" y="266"/>
                </a:cubicBezTo>
                <a:cubicBezTo>
                  <a:pt x="38" y="286"/>
                  <a:pt x="82" y="292"/>
                  <a:pt x="120" y="269"/>
                </a:cubicBezTo>
                <a:cubicBezTo>
                  <a:pt x="136" y="258"/>
                  <a:pt x="148" y="243"/>
                  <a:pt x="159" y="228"/>
                </a:cubicBezTo>
                <a:cubicBezTo>
                  <a:pt x="174" y="208"/>
                  <a:pt x="188" y="189"/>
                  <a:pt x="212" y="184"/>
                </a:cubicBezTo>
                <a:cubicBezTo>
                  <a:pt x="226" y="182"/>
                  <a:pt x="238" y="185"/>
                  <a:pt x="247" y="194"/>
                </a:cubicBezTo>
                <a:cubicBezTo>
                  <a:pt x="258" y="206"/>
                  <a:pt x="261" y="226"/>
                  <a:pt x="256" y="248"/>
                </a:cubicBezTo>
                <a:close/>
                <a:moveTo>
                  <a:pt x="256" y="248"/>
                </a:moveTo>
                <a:cubicBezTo>
                  <a:pt x="256" y="248"/>
                  <a:pt x="256" y="248"/>
                  <a:pt x="256" y="248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513EA5BE-AD54-234B-8498-37B12DDD8F53}"/>
              </a:ext>
            </a:extLst>
          </p:cNvPr>
          <p:cNvSpPr txBox="1">
            <a:spLocks/>
          </p:cNvSpPr>
          <p:nvPr userDrawn="1"/>
        </p:nvSpPr>
        <p:spPr>
          <a:xfrm>
            <a:off x="4876800" y="1779398"/>
            <a:ext cx="3872563" cy="495383"/>
          </a:xfrm>
          <a:prstGeom prst="rect">
            <a:avLst/>
          </a:prstGeom>
        </p:spPr>
        <p:txBody>
          <a:bodyPr lIns="0" tIns="0" rIns="0" bIns="0"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CONTACT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A48045B-B0FB-1F4E-8E68-668995FC44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00600" y="438150"/>
            <a:ext cx="3948113" cy="609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457200" indent="0">
              <a:buFontTx/>
              <a:buNone/>
              <a:defRPr>
                <a:latin typeface="+mj-lt"/>
              </a:defRPr>
            </a:lvl2pPr>
            <a:lvl3pPr marL="914400" indent="0">
              <a:buFontTx/>
              <a:buNone/>
              <a:defRPr>
                <a:latin typeface="+mj-lt"/>
              </a:defRPr>
            </a:lvl3pPr>
            <a:lvl4pPr marL="1371600" indent="0">
              <a:buFontTx/>
              <a:buNone/>
              <a:defRPr>
                <a:latin typeface="+mj-lt"/>
              </a:defRPr>
            </a:lvl4pPr>
            <a:lvl5pPr marL="1828800" indent="0">
              <a:buFontTx/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THANK YOU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E4ECAAC-8464-0740-BAB8-5BC8E28BEA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74971" y="2507425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E94DA6EA-7608-5648-A615-5716518B44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74971" y="3023698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BBE81641-AD44-C14A-B350-4768997F34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74971" y="3539971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5086914E-D905-FE43-95DD-64CD392611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74971" y="4056969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38736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18000" decel="8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18000" decel="8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accel="18000" decel="8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accel="18000" decel="8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75" r:id="rId2"/>
    <p:sldLayoutId id="2147483959" r:id="rId3"/>
    <p:sldLayoutId id="2147484217" r:id="rId4"/>
    <p:sldLayoutId id="2147484168" r:id="rId5"/>
    <p:sldLayoutId id="2147484204" r:id="rId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1A5B97-F88E-7D41-B345-35ABD5F813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1000" y="1123950"/>
            <a:ext cx="7772400" cy="1066800"/>
          </a:xfrm>
        </p:spPr>
        <p:txBody>
          <a:bodyPr lIns="91440" tIns="45720" rIns="91440" bIns="45720" anchor="t"/>
          <a:lstStyle/>
          <a:p>
            <a:r>
              <a:rPr lang="en-US" sz="3600" dirty="0"/>
              <a:t>Travel and Meeting Planning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37B29-4686-AD4F-9940-53EBF269A5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Jodi Chadwell, CFMP</a:t>
            </a:r>
          </a:p>
          <a:p>
            <a:r>
              <a:rPr lang="en-US" sz="1800" dirty="0"/>
              <a:t>Chief Relationship Officer</a:t>
            </a:r>
          </a:p>
        </p:txBody>
      </p:sp>
    </p:spTree>
    <p:extLst>
      <p:ext uri="{BB962C8B-B14F-4D97-AF65-F5344CB8AC3E}">
        <p14:creationId xmlns:p14="http://schemas.microsoft.com/office/powerpoint/2010/main" val="293362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D90D57-3F15-4858-8A49-CA4A487A4A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Full Service Meeting Planning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5FBB30CC-0414-4934-B1C2-A071288270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2" t="1947" r="11133" b="2566"/>
          <a:stretch/>
        </p:blipFill>
        <p:spPr>
          <a:xfrm>
            <a:off x="1524000" y="952499"/>
            <a:ext cx="6096000" cy="419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58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FCB824-D6BA-4A97-9928-DCFF4A4777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Logistical Support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46B0B1-5126-4DFF-BB10-75879AB79A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8274" y="1047750"/>
            <a:ext cx="4151326" cy="3733800"/>
          </a:xfrm>
        </p:spPr>
        <p:txBody>
          <a:bodyPr/>
          <a:lstStyle/>
          <a:p>
            <a:r>
              <a:rPr lang="en-US" dirty="0"/>
              <a:t>Meeting Room Set-Up </a:t>
            </a:r>
          </a:p>
          <a:p>
            <a:r>
              <a:rPr lang="en-US" dirty="0"/>
              <a:t>Audio-Visual Arrangements</a:t>
            </a:r>
          </a:p>
          <a:p>
            <a:r>
              <a:rPr lang="en-US" dirty="0"/>
              <a:t>Staging and Décor Arrangements </a:t>
            </a:r>
          </a:p>
          <a:p>
            <a:r>
              <a:rPr lang="en-US" dirty="0"/>
              <a:t>Food and Beverage </a:t>
            </a:r>
          </a:p>
          <a:p>
            <a:r>
              <a:rPr lang="en-US" dirty="0"/>
              <a:t>Destination Management</a:t>
            </a:r>
          </a:p>
          <a:p>
            <a:r>
              <a:rPr lang="en-US" dirty="0"/>
              <a:t>Hotel room block management </a:t>
            </a:r>
          </a:p>
          <a:p>
            <a:r>
              <a:rPr lang="en-US" dirty="0"/>
              <a:t>Rooming list and change submissions </a:t>
            </a:r>
          </a:p>
          <a:p>
            <a:r>
              <a:rPr lang="en-US" dirty="0"/>
              <a:t>Signage</a:t>
            </a:r>
          </a:p>
          <a:p>
            <a:r>
              <a:rPr lang="en-US" dirty="0"/>
              <a:t>Coordinate Ground Transportation </a:t>
            </a:r>
          </a:p>
          <a:p>
            <a:r>
              <a:rPr lang="en-US" dirty="0"/>
              <a:t>Registration site management</a:t>
            </a:r>
          </a:p>
          <a:p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471CA4F-0FE7-4C87-8203-D0183EA81FD1}"/>
              </a:ext>
            </a:extLst>
          </p:cNvPr>
          <p:cNvSpPr txBox="1">
            <a:spLocks/>
          </p:cNvSpPr>
          <p:nvPr/>
        </p:nvSpPr>
        <p:spPr>
          <a:xfrm>
            <a:off x="4433147" y="1047750"/>
            <a:ext cx="4410154" cy="3733800"/>
          </a:xfrm>
          <a:prstGeom prst="rect">
            <a:avLst/>
          </a:prstGeom>
        </p:spPr>
        <p:txBody>
          <a:bodyPr/>
          <a:lstStyle>
            <a:lvl1pPr marL="171450" indent="-1714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Run Pre-Convention and Post-Convention Meetings</a:t>
            </a:r>
          </a:p>
          <a:p>
            <a:r>
              <a:rPr lang="en-US" dirty="0"/>
              <a:t>Liaison with hotel, convention and other vendors </a:t>
            </a:r>
          </a:p>
          <a:p>
            <a:r>
              <a:rPr lang="en-US" dirty="0"/>
              <a:t>Handle onsite needs and changes</a:t>
            </a:r>
            <a:endParaRPr lang="en-US" sz="1600" dirty="0"/>
          </a:p>
          <a:p>
            <a:r>
              <a:rPr lang="en-US" dirty="0"/>
              <a:t>Audit the Master Bill</a:t>
            </a:r>
          </a:p>
          <a:p>
            <a:r>
              <a:rPr lang="en-US" dirty="0"/>
              <a:t>Assist in travel changes in conjunction with </a:t>
            </a:r>
            <a:r>
              <a:rPr lang="en-US" dirty="0" err="1"/>
              <a:t>Adtrav</a:t>
            </a:r>
            <a:r>
              <a:rPr lang="en-US" dirty="0"/>
              <a:t> travel agency</a:t>
            </a:r>
          </a:p>
          <a:p>
            <a:r>
              <a:rPr lang="en-US" dirty="0"/>
              <a:t>On Site Emergency Assistance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Connecting to local emergency services, doctors, or hospitals </a:t>
            </a:r>
          </a:p>
        </p:txBody>
      </p:sp>
    </p:spTree>
    <p:extLst>
      <p:ext uri="{BB962C8B-B14F-4D97-AF65-F5344CB8AC3E}">
        <p14:creationId xmlns:p14="http://schemas.microsoft.com/office/powerpoint/2010/main" val="127930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6A47EA-BD7F-4938-9A51-365A3F9CA2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Hybrid &amp; Virtual Meeting Planning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15C41-1858-4F60-9BFE-1F889B8CDA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8600" y="1123950"/>
            <a:ext cx="8686800" cy="3429000"/>
          </a:xfrm>
        </p:spPr>
        <p:txBody>
          <a:bodyPr/>
          <a:lstStyle/>
          <a:p>
            <a:r>
              <a:rPr lang="en-US" dirty="0"/>
              <a:t>Creatively reviewing agenda for attendee experience</a:t>
            </a:r>
          </a:p>
          <a:p>
            <a:r>
              <a:rPr lang="en-US" dirty="0"/>
              <a:t>Personalized event website and online registration</a:t>
            </a:r>
          </a:p>
          <a:p>
            <a:r>
              <a:rPr lang="en-US" dirty="0"/>
              <a:t>Attendee communication and coordination</a:t>
            </a:r>
          </a:p>
          <a:p>
            <a:r>
              <a:rPr lang="en-US" dirty="0"/>
              <a:t>Interpreter coordination </a:t>
            </a:r>
          </a:p>
          <a:p>
            <a:r>
              <a:rPr lang="en-US" dirty="0"/>
              <a:t>Individualized, integrative design solutions</a:t>
            </a:r>
          </a:p>
          <a:p>
            <a:r>
              <a:rPr lang="en-US" dirty="0"/>
              <a:t>Speaker support to include coaching, comprehensive communication pre-meeting and during the meeting</a:t>
            </a:r>
          </a:p>
          <a:p>
            <a:r>
              <a:rPr lang="en-US" dirty="0"/>
              <a:t>Setting virtual breakouts rooms to promote discussion in smaller groups</a:t>
            </a:r>
          </a:p>
          <a:p>
            <a:r>
              <a:rPr lang="en-US" dirty="0"/>
              <a:t>AV Vendor coordination</a:t>
            </a:r>
          </a:p>
          <a:p>
            <a:r>
              <a:rPr lang="en-US" dirty="0"/>
              <a:t>Management of break times to encourage networking and social time</a:t>
            </a:r>
          </a:p>
          <a:p>
            <a:r>
              <a:rPr lang="en-US" dirty="0"/>
              <a:t>Comprehensive event production planning and scheduling</a:t>
            </a:r>
          </a:p>
          <a:p>
            <a:r>
              <a:rPr lang="en-US" dirty="0"/>
              <a:t>Legal review of contracts when applicable </a:t>
            </a:r>
          </a:p>
        </p:txBody>
      </p:sp>
    </p:spTree>
    <p:extLst>
      <p:ext uri="{BB962C8B-B14F-4D97-AF65-F5344CB8AC3E}">
        <p14:creationId xmlns:p14="http://schemas.microsoft.com/office/powerpoint/2010/main" val="14329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E236B9-64BA-DB40-8080-5992F52D19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6BA38-DA05-2444-A6EE-30ACE7A5EB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74970" y="2507425"/>
            <a:ext cx="3059429" cy="379413"/>
          </a:xfrm>
        </p:spPr>
        <p:txBody>
          <a:bodyPr/>
          <a:lstStyle/>
          <a:p>
            <a:r>
              <a:rPr lang="en-US" dirty="0"/>
              <a:t>1 Music Circle N Nashville, TN 37203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F1072-4C6D-6748-96C6-CF7331BE4F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615-369-2366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8FB26-173D-A442-8859-A00FAF4F16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jchadwell@gcfa.org	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9273E36-CEE4-DA44-915F-DE310077B5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www.gcfa.org</a:t>
            </a:r>
          </a:p>
        </p:txBody>
      </p:sp>
    </p:spTree>
    <p:extLst>
      <p:ext uri="{BB962C8B-B14F-4D97-AF65-F5344CB8AC3E}">
        <p14:creationId xmlns:p14="http://schemas.microsoft.com/office/powerpoint/2010/main" val="377303930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ustom 1">
      <a:dk1>
        <a:srgbClr val="173456"/>
      </a:dk1>
      <a:lt1>
        <a:srgbClr val="FFFFFF"/>
      </a:lt1>
      <a:dk2>
        <a:srgbClr val="173456"/>
      </a:dk2>
      <a:lt2>
        <a:srgbClr val="FFFFFF"/>
      </a:lt2>
      <a:accent1>
        <a:srgbClr val="00688B"/>
      </a:accent1>
      <a:accent2>
        <a:srgbClr val="027FA0"/>
      </a:accent2>
      <a:accent3>
        <a:srgbClr val="029BC3"/>
      </a:accent3>
      <a:accent4>
        <a:srgbClr val="A3D3D8"/>
      </a:accent4>
      <a:accent5>
        <a:srgbClr val="C3E8EA"/>
      </a:accent5>
      <a:accent6>
        <a:srgbClr val="B7B7B7"/>
      </a:accent6>
      <a:hlink>
        <a:srgbClr val="08986D"/>
      </a:hlink>
      <a:folHlink>
        <a:srgbClr val="2DC7F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9525">
          <a:noFill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63B2D6BB45DF4E8D992DC44F36B21F" ma:contentTypeVersion="11" ma:contentTypeDescription="Create a new document." ma:contentTypeScope="" ma:versionID="bac20c6eb32863342ae560522eda5160">
  <xsd:schema xmlns:xsd="http://www.w3.org/2001/XMLSchema" xmlns:xs="http://www.w3.org/2001/XMLSchema" xmlns:p="http://schemas.microsoft.com/office/2006/metadata/properties" xmlns:ns2="1680e0d1-4dbd-4542-89e5-fd074a7b02db" xmlns:ns3="e7a7630d-e06a-4ff6-89d2-62248cd3ae75" targetNamespace="http://schemas.microsoft.com/office/2006/metadata/properties" ma:root="true" ma:fieldsID="957b967e94fd3d9c7c8a975d54df5b9e" ns2:_="" ns3:_="">
    <xsd:import namespace="1680e0d1-4dbd-4542-89e5-fd074a7b02db"/>
    <xsd:import namespace="e7a7630d-e06a-4ff6-89d2-62248cd3ae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80e0d1-4dbd-4542-89e5-fd074a7b0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a7630d-e06a-4ff6-89d2-62248cd3ae7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A63FFB-E17F-4D9F-A25D-C692F322AA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A9E62C-A7F0-4A75-A648-E6388A3B589D}">
  <ds:schemaRefs>
    <ds:schemaRef ds:uri="3d19a020-c351-4881-a31a-aaa72f98911c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2334E48-2749-4C4F-9777-13680984F4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80e0d1-4dbd-4542-89e5-fd074a7b02db"/>
    <ds:schemaRef ds:uri="e7a7630d-e06a-4ff6-89d2-62248cd3ae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21385</TotalTime>
  <Words>189</Words>
  <Application>Microsoft Office PowerPoint</Application>
  <PresentationFormat>On-screen Show (16:9)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Book</vt:lpstr>
      <vt:lpstr>Franklin Gothic Medium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High Tech</dc:creator>
  <cp:lastModifiedBy>Kellie Schmeal</cp:lastModifiedBy>
  <cp:revision>1729</cp:revision>
  <dcterms:created xsi:type="dcterms:W3CDTF">2015-09-08T18:46:55Z</dcterms:created>
  <dcterms:modified xsi:type="dcterms:W3CDTF">2023-04-11T17:32:20Z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0x010100E463B2D6BB45DF4E8D992DC44F36B21F</vt:lpwstr>
  </property>
</Properties>
</file>