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56"/>
  </p:notesMasterIdLst>
  <p:handoutMasterIdLst>
    <p:handoutMasterId r:id="rId57"/>
  </p:handoutMasterIdLst>
  <p:sldIdLst>
    <p:sldId id="257" r:id="rId2"/>
    <p:sldId id="277" r:id="rId3"/>
    <p:sldId id="278" r:id="rId4"/>
    <p:sldId id="311" r:id="rId5"/>
    <p:sldId id="280" r:id="rId6"/>
    <p:sldId id="281" r:id="rId7"/>
    <p:sldId id="283" r:id="rId8"/>
    <p:sldId id="284" r:id="rId9"/>
    <p:sldId id="285" r:id="rId10"/>
    <p:sldId id="259" r:id="rId11"/>
    <p:sldId id="262" r:id="rId12"/>
    <p:sldId id="263" r:id="rId13"/>
    <p:sldId id="264" r:id="rId14"/>
    <p:sldId id="265" r:id="rId15"/>
    <p:sldId id="266" r:id="rId16"/>
    <p:sldId id="272" r:id="rId17"/>
    <p:sldId id="273" r:id="rId18"/>
    <p:sldId id="274" r:id="rId19"/>
    <p:sldId id="479" r:id="rId20"/>
    <p:sldId id="480" r:id="rId21"/>
    <p:sldId id="481" r:id="rId22"/>
    <p:sldId id="482" r:id="rId23"/>
    <p:sldId id="483" r:id="rId24"/>
    <p:sldId id="484" r:id="rId25"/>
    <p:sldId id="485" r:id="rId26"/>
    <p:sldId id="486" r:id="rId27"/>
    <p:sldId id="487" r:id="rId28"/>
    <p:sldId id="488" r:id="rId29"/>
    <p:sldId id="489" r:id="rId30"/>
    <p:sldId id="490" r:id="rId31"/>
    <p:sldId id="491" r:id="rId32"/>
    <p:sldId id="445" r:id="rId33"/>
    <p:sldId id="447" r:id="rId34"/>
    <p:sldId id="448" r:id="rId35"/>
    <p:sldId id="449" r:id="rId36"/>
    <p:sldId id="450" r:id="rId37"/>
    <p:sldId id="472" r:id="rId38"/>
    <p:sldId id="473" r:id="rId39"/>
    <p:sldId id="474" r:id="rId40"/>
    <p:sldId id="475" r:id="rId41"/>
    <p:sldId id="476" r:id="rId42"/>
    <p:sldId id="477" r:id="rId43"/>
    <p:sldId id="478" r:id="rId44"/>
    <p:sldId id="341" r:id="rId45"/>
    <p:sldId id="343" r:id="rId46"/>
    <p:sldId id="344" r:id="rId47"/>
    <p:sldId id="345" r:id="rId48"/>
    <p:sldId id="346" r:id="rId49"/>
    <p:sldId id="347" r:id="rId50"/>
    <p:sldId id="350" r:id="rId51"/>
    <p:sldId id="538" r:id="rId52"/>
    <p:sldId id="443" r:id="rId53"/>
    <p:sldId id="260" r:id="rId54"/>
    <p:sldId id="261" r:id="rId55"/>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sorterViewPr>
    <p:cViewPr>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1967" cy="465296"/>
          </a:xfrm>
          <a:prstGeom prst="rect">
            <a:avLst/>
          </a:prstGeom>
        </p:spPr>
        <p:txBody>
          <a:bodyPr vert="horz" lIns="93273" tIns="46636" rIns="93273" bIns="46636" rtlCol="0"/>
          <a:lstStyle>
            <a:lvl1pPr algn="l">
              <a:defRPr sz="1200"/>
            </a:lvl1pPr>
          </a:lstStyle>
          <a:p>
            <a:endParaRPr lang="en-US"/>
          </a:p>
        </p:txBody>
      </p:sp>
      <p:sp>
        <p:nvSpPr>
          <p:cNvPr id="3" name="Date Placeholder 2"/>
          <p:cNvSpPr>
            <a:spLocks noGrp="1"/>
          </p:cNvSpPr>
          <p:nvPr>
            <p:ph type="dt" sz="quarter" idx="1"/>
          </p:nvPr>
        </p:nvSpPr>
        <p:spPr>
          <a:xfrm>
            <a:off x="3976333" y="1"/>
            <a:ext cx="3041967" cy="465296"/>
          </a:xfrm>
          <a:prstGeom prst="rect">
            <a:avLst/>
          </a:prstGeom>
        </p:spPr>
        <p:txBody>
          <a:bodyPr vert="horz" lIns="93273" tIns="46636" rIns="93273" bIns="46636" rtlCol="0"/>
          <a:lstStyle>
            <a:lvl1pPr algn="r">
              <a:defRPr sz="1200"/>
            </a:lvl1pPr>
          </a:lstStyle>
          <a:p>
            <a:fld id="{A2C4E93B-39E7-477B-927D-4FDD59A0E465}" type="datetimeFigureOut">
              <a:rPr lang="en-US" smtClean="0"/>
              <a:t>8/26/2021</a:t>
            </a:fld>
            <a:endParaRPr lang="en-US"/>
          </a:p>
        </p:txBody>
      </p:sp>
      <p:sp>
        <p:nvSpPr>
          <p:cNvPr id="4" name="Footer Placeholder 3"/>
          <p:cNvSpPr>
            <a:spLocks noGrp="1"/>
          </p:cNvSpPr>
          <p:nvPr>
            <p:ph type="ftr" sz="quarter" idx="2"/>
          </p:nvPr>
        </p:nvSpPr>
        <p:spPr>
          <a:xfrm>
            <a:off x="1" y="8839016"/>
            <a:ext cx="3041967" cy="465296"/>
          </a:xfrm>
          <a:prstGeom prst="rect">
            <a:avLst/>
          </a:prstGeom>
        </p:spPr>
        <p:txBody>
          <a:bodyPr vert="horz" lIns="93273" tIns="46636" rIns="93273" bIns="46636"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6"/>
            <a:ext cx="3041967" cy="465296"/>
          </a:xfrm>
          <a:prstGeom prst="rect">
            <a:avLst/>
          </a:prstGeom>
        </p:spPr>
        <p:txBody>
          <a:bodyPr vert="horz" lIns="93273" tIns="46636" rIns="93273" bIns="46636" rtlCol="0" anchor="b"/>
          <a:lstStyle>
            <a:lvl1pPr algn="r">
              <a:defRPr sz="1200"/>
            </a:lvl1pPr>
          </a:lstStyle>
          <a:p>
            <a:fld id="{9264DAAF-977B-4733-B5B9-FD4EA70A6ECB}" type="slidenum">
              <a:rPr lang="en-US" smtClean="0"/>
              <a:t>‹#›</a:t>
            </a:fld>
            <a:endParaRPr lang="en-US"/>
          </a:p>
        </p:txBody>
      </p:sp>
    </p:spTree>
    <p:extLst>
      <p:ext uri="{BB962C8B-B14F-4D97-AF65-F5344CB8AC3E}">
        <p14:creationId xmlns:p14="http://schemas.microsoft.com/office/powerpoint/2010/main" val="2668724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1967" cy="465296"/>
          </a:xfrm>
          <a:prstGeom prst="rect">
            <a:avLst/>
          </a:prstGeom>
        </p:spPr>
        <p:txBody>
          <a:bodyPr vert="horz" lIns="93273" tIns="46636" rIns="93273" bIns="46636" rtlCol="0"/>
          <a:lstStyle>
            <a:lvl1pPr algn="l">
              <a:defRPr sz="1200"/>
            </a:lvl1pPr>
          </a:lstStyle>
          <a:p>
            <a:endParaRPr lang="en-US"/>
          </a:p>
        </p:txBody>
      </p:sp>
      <p:sp>
        <p:nvSpPr>
          <p:cNvPr id="3" name="Date Placeholder 2"/>
          <p:cNvSpPr>
            <a:spLocks noGrp="1"/>
          </p:cNvSpPr>
          <p:nvPr>
            <p:ph type="dt" idx="1"/>
          </p:nvPr>
        </p:nvSpPr>
        <p:spPr>
          <a:xfrm>
            <a:off x="3976333" y="1"/>
            <a:ext cx="3041967" cy="465296"/>
          </a:xfrm>
          <a:prstGeom prst="rect">
            <a:avLst/>
          </a:prstGeom>
        </p:spPr>
        <p:txBody>
          <a:bodyPr vert="horz" lIns="93273" tIns="46636" rIns="93273" bIns="46636" rtlCol="0"/>
          <a:lstStyle>
            <a:lvl1pPr algn="r">
              <a:defRPr sz="1200"/>
            </a:lvl1pPr>
          </a:lstStyle>
          <a:p>
            <a:fld id="{50F89490-5AA3-4F14-9935-CB9BFC935545}" type="datetimeFigureOut">
              <a:rPr lang="en-US" smtClean="0"/>
              <a:t>8/26/2021</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73" tIns="46636" rIns="93273" bIns="46636" rtlCol="0" anchor="ctr"/>
          <a:lstStyle/>
          <a:p>
            <a:endParaRPr lang="en-US"/>
          </a:p>
        </p:txBody>
      </p:sp>
      <p:sp>
        <p:nvSpPr>
          <p:cNvPr id="5" name="Notes Placeholder 4"/>
          <p:cNvSpPr>
            <a:spLocks noGrp="1"/>
          </p:cNvSpPr>
          <p:nvPr>
            <p:ph type="body" sz="quarter" idx="3"/>
          </p:nvPr>
        </p:nvSpPr>
        <p:spPr>
          <a:xfrm>
            <a:off x="701993" y="4420316"/>
            <a:ext cx="5615940" cy="4187666"/>
          </a:xfrm>
          <a:prstGeom prst="rect">
            <a:avLst/>
          </a:prstGeom>
        </p:spPr>
        <p:txBody>
          <a:bodyPr vert="horz" lIns="93273" tIns="46636" rIns="93273" bIns="4663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9016"/>
            <a:ext cx="3041967" cy="465296"/>
          </a:xfrm>
          <a:prstGeom prst="rect">
            <a:avLst/>
          </a:prstGeom>
        </p:spPr>
        <p:txBody>
          <a:bodyPr vert="horz" lIns="93273" tIns="46636" rIns="93273" bIns="46636"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6"/>
            <a:ext cx="3041967" cy="465296"/>
          </a:xfrm>
          <a:prstGeom prst="rect">
            <a:avLst/>
          </a:prstGeom>
        </p:spPr>
        <p:txBody>
          <a:bodyPr vert="horz" lIns="93273" tIns="46636" rIns="93273" bIns="46636" rtlCol="0" anchor="b"/>
          <a:lstStyle>
            <a:lvl1pPr algn="r">
              <a:defRPr sz="1200"/>
            </a:lvl1pPr>
          </a:lstStyle>
          <a:p>
            <a:fld id="{003124E3-DAE8-47E8-987C-92843A316E1B}" type="slidenum">
              <a:rPr lang="en-US" smtClean="0"/>
              <a:t>‹#›</a:t>
            </a:fld>
            <a:endParaRPr lang="en-US"/>
          </a:p>
        </p:txBody>
      </p:sp>
    </p:spTree>
    <p:extLst>
      <p:ext uri="{BB962C8B-B14F-4D97-AF65-F5344CB8AC3E}">
        <p14:creationId xmlns:p14="http://schemas.microsoft.com/office/powerpoint/2010/main" val="15090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brs-inc.com/?rp=BusinessPlansOrg&amp;url=sales_strategy.asp"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30287">
              <a:defRPr>
                <a:solidFill>
                  <a:schemeClr val="tx1"/>
                </a:solidFill>
                <a:latin typeface="Tahoma" pitchFamily="34" charset="0"/>
              </a:defRPr>
            </a:lvl1pPr>
            <a:lvl2pPr marL="749041" indent="-287106" defTabSz="930287">
              <a:defRPr>
                <a:solidFill>
                  <a:schemeClr val="tx1"/>
                </a:solidFill>
                <a:latin typeface="Tahoma" pitchFamily="34" charset="0"/>
              </a:defRPr>
            </a:lvl2pPr>
            <a:lvl3pPr marL="1153236" indent="-229364" defTabSz="930287">
              <a:defRPr>
                <a:solidFill>
                  <a:schemeClr val="tx1"/>
                </a:solidFill>
                <a:latin typeface="Tahoma" pitchFamily="34" charset="0"/>
              </a:defRPr>
            </a:lvl3pPr>
            <a:lvl4pPr marL="1613565" indent="-229364" defTabSz="930287">
              <a:defRPr>
                <a:solidFill>
                  <a:schemeClr val="tx1"/>
                </a:solidFill>
                <a:latin typeface="Tahoma" pitchFamily="34" charset="0"/>
              </a:defRPr>
            </a:lvl4pPr>
            <a:lvl5pPr marL="2075501" indent="-229364" defTabSz="930287">
              <a:defRPr>
                <a:solidFill>
                  <a:schemeClr val="tx1"/>
                </a:solidFill>
                <a:latin typeface="Tahoma" pitchFamily="34" charset="0"/>
              </a:defRPr>
            </a:lvl5pPr>
            <a:lvl6pPr marL="2537436" indent="-229364" defTabSz="930287" eaLnBrk="0" fontAlgn="base" hangingPunct="0">
              <a:spcBef>
                <a:spcPct val="0"/>
              </a:spcBef>
              <a:spcAft>
                <a:spcPct val="0"/>
              </a:spcAft>
              <a:defRPr>
                <a:solidFill>
                  <a:schemeClr val="tx1"/>
                </a:solidFill>
                <a:latin typeface="Tahoma" pitchFamily="34" charset="0"/>
              </a:defRPr>
            </a:lvl6pPr>
            <a:lvl7pPr marL="2999372" indent="-229364" defTabSz="930287" eaLnBrk="0" fontAlgn="base" hangingPunct="0">
              <a:spcBef>
                <a:spcPct val="0"/>
              </a:spcBef>
              <a:spcAft>
                <a:spcPct val="0"/>
              </a:spcAft>
              <a:defRPr>
                <a:solidFill>
                  <a:schemeClr val="tx1"/>
                </a:solidFill>
                <a:latin typeface="Tahoma" pitchFamily="34" charset="0"/>
              </a:defRPr>
            </a:lvl7pPr>
            <a:lvl8pPr marL="3461307" indent="-229364" defTabSz="930287" eaLnBrk="0" fontAlgn="base" hangingPunct="0">
              <a:spcBef>
                <a:spcPct val="0"/>
              </a:spcBef>
              <a:spcAft>
                <a:spcPct val="0"/>
              </a:spcAft>
              <a:defRPr>
                <a:solidFill>
                  <a:schemeClr val="tx1"/>
                </a:solidFill>
                <a:latin typeface="Tahoma" pitchFamily="34" charset="0"/>
              </a:defRPr>
            </a:lvl8pPr>
            <a:lvl9pPr marL="3923242" indent="-229364" defTabSz="930287" eaLnBrk="0" fontAlgn="base" hangingPunct="0">
              <a:spcBef>
                <a:spcPct val="0"/>
              </a:spcBef>
              <a:spcAft>
                <a:spcPct val="0"/>
              </a:spcAft>
              <a:defRPr>
                <a:solidFill>
                  <a:schemeClr val="tx1"/>
                </a:solidFill>
                <a:latin typeface="Tahoma" pitchFamily="34" charset="0"/>
              </a:defRPr>
            </a:lvl9pPr>
          </a:lstStyle>
          <a:p>
            <a:fld id="{834012E2-899C-458D-B58F-5C199DEAF769}" type="slidenum">
              <a:rPr lang="en-US" altLang="en-US" smtClean="0">
                <a:latin typeface="Arial" charset="0"/>
              </a:rPr>
              <a:pPr/>
              <a:t>1</a:t>
            </a:fld>
            <a:endParaRPr lang="en-US" altLang="en-US">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AD413E-288C-4D20-9803-EC8477542A22}" type="slidenum">
              <a:rPr lang="en-US" smtClean="0"/>
              <a:t>16</a:t>
            </a:fld>
            <a:endParaRPr lang="en-US" dirty="0"/>
          </a:p>
        </p:txBody>
      </p:sp>
    </p:spTree>
    <p:extLst>
      <p:ext uri="{BB962C8B-B14F-4D97-AF65-F5344CB8AC3E}">
        <p14:creationId xmlns:p14="http://schemas.microsoft.com/office/powerpoint/2010/main" val="1642892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AD413E-288C-4D20-9803-EC8477542A22}" type="slidenum">
              <a:rPr lang="en-US" smtClean="0"/>
              <a:t>17</a:t>
            </a:fld>
            <a:endParaRPr lang="en-US" dirty="0"/>
          </a:p>
        </p:txBody>
      </p:sp>
    </p:spTree>
    <p:extLst>
      <p:ext uri="{BB962C8B-B14F-4D97-AF65-F5344CB8AC3E}">
        <p14:creationId xmlns:p14="http://schemas.microsoft.com/office/powerpoint/2010/main" val="1642892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AD413E-288C-4D20-9803-EC8477542A22}" type="slidenum">
              <a:rPr lang="en-US" smtClean="0"/>
              <a:t>18</a:t>
            </a:fld>
            <a:endParaRPr lang="en-US" dirty="0"/>
          </a:p>
        </p:txBody>
      </p:sp>
    </p:spTree>
    <p:extLst>
      <p:ext uri="{BB962C8B-B14F-4D97-AF65-F5344CB8AC3E}">
        <p14:creationId xmlns:p14="http://schemas.microsoft.com/office/powerpoint/2010/main" val="1642892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a:t>
            </a:r>
            <a:r>
              <a:rPr lang="en-US" baseline="0" dirty="0"/>
              <a:t> road map example.</a:t>
            </a:r>
          </a:p>
          <a:p>
            <a:endParaRPr lang="en-US" baseline="0" dirty="0"/>
          </a:p>
          <a:p>
            <a:r>
              <a:rPr lang="en-US" baseline="0" dirty="0"/>
              <a:t>Organizational goal that evokes powerful and compelling mental images.  PASSION</a:t>
            </a:r>
          </a:p>
          <a:p>
            <a:endParaRPr lang="en-US" dirty="0"/>
          </a:p>
        </p:txBody>
      </p:sp>
      <p:sp>
        <p:nvSpPr>
          <p:cNvPr id="4" name="Slide Number Placeholder 3"/>
          <p:cNvSpPr>
            <a:spLocks noGrp="1"/>
          </p:cNvSpPr>
          <p:nvPr>
            <p:ph type="sldNum" sz="quarter" idx="10"/>
          </p:nvPr>
        </p:nvSpPr>
        <p:spPr/>
        <p:txBody>
          <a:bodyPr/>
          <a:lstStyle/>
          <a:p>
            <a:fld id="{1953CB05-73C9-45D5-ADB0-965BC0DF7793}" type="slidenum">
              <a:rPr lang="en-US" smtClean="0"/>
              <a:t>20</a:t>
            </a:fld>
            <a:endParaRPr lang="en-US" dirty="0"/>
          </a:p>
        </p:txBody>
      </p:sp>
    </p:spTree>
    <p:extLst>
      <p:ext uri="{BB962C8B-B14F-4D97-AF65-F5344CB8AC3E}">
        <p14:creationId xmlns:p14="http://schemas.microsoft.com/office/powerpoint/2010/main" val="902763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797">
              <a:defRPr/>
            </a:pPr>
            <a:r>
              <a:rPr lang="en-US" dirty="0"/>
              <a:t>“Begin with the end in mind” 7 habits of highly effective people</a:t>
            </a:r>
          </a:p>
          <a:p>
            <a:endParaRPr lang="en-US" dirty="0"/>
          </a:p>
          <a:p>
            <a:r>
              <a:rPr lang="en-US" dirty="0"/>
              <a:t>The mission of the UMC: The mission of the church is to make disciples of Jesus Christ for the transformation of the world.</a:t>
            </a:r>
          </a:p>
          <a:p>
            <a:endParaRPr lang="en-US" dirty="0"/>
          </a:p>
          <a:p>
            <a:endParaRPr lang="en-US" dirty="0"/>
          </a:p>
        </p:txBody>
      </p:sp>
      <p:sp>
        <p:nvSpPr>
          <p:cNvPr id="4" name="Slide Number Placeholder 3"/>
          <p:cNvSpPr>
            <a:spLocks noGrp="1"/>
          </p:cNvSpPr>
          <p:nvPr>
            <p:ph type="sldNum" sz="quarter" idx="10"/>
          </p:nvPr>
        </p:nvSpPr>
        <p:spPr/>
        <p:txBody>
          <a:bodyPr/>
          <a:lstStyle/>
          <a:p>
            <a:fld id="{1953CB05-73C9-45D5-ADB0-965BC0DF7793}" type="slidenum">
              <a:rPr lang="en-US" smtClean="0"/>
              <a:t>21</a:t>
            </a:fld>
            <a:endParaRPr lang="en-US" dirty="0"/>
          </a:p>
        </p:txBody>
      </p:sp>
    </p:spTree>
    <p:extLst>
      <p:ext uri="{BB962C8B-B14F-4D97-AF65-F5344CB8AC3E}">
        <p14:creationId xmlns:p14="http://schemas.microsoft.com/office/powerpoint/2010/main" val="630901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Setting the objective should be done after the SWOT analysis has been performed. This would allow achievable goals or objectives to be set for the organization.</a:t>
            </a:r>
          </a:p>
          <a:p>
            <a:pPr rtl="0"/>
            <a:r>
              <a:rPr lang="en-US" b="1" dirty="0"/>
              <a:t>S</a:t>
            </a:r>
            <a:r>
              <a:rPr lang="en-US" dirty="0"/>
              <a:t>trengths: characteristics of the business, or project team that give it an advantage over others</a:t>
            </a:r>
          </a:p>
          <a:p>
            <a:pPr rtl="0"/>
            <a:r>
              <a:rPr lang="en-US" b="1" dirty="0"/>
              <a:t>W</a:t>
            </a:r>
            <a:r>
              <a:rPr lang="en-US" dirty="0"/>
              <a:t>eaknesses: are characteristics that place the team at a disadvantage relative to others</a:t>
            </a:r>
          </a:p>
          <a:p>
            <a:pPr rtl="0"/>
            <a:r>
              <a:rPr lang="en-US" b="1" dirty="0"/>
              <a:t>O</a:t>
            </a:r>
            <a:r>
              <a:rPr lang="en-US" dirty="0"/>
              <a:t>pportunities: </a:t>
            </a:r>
            <a:r>
              <a:rPr lang="en-US" i="1" dirty="0"/>
              <a:t>external</a:t>
            </a:r>
            <a:r>
              <a:rPr lang="en-US" dirty="0"/>
              <a:t> chances to improve performance (e.g. make greater profits) in the environment</a:t>
            </a:r>
          </a:p>
          <a:p>
            <a:pPr rtl="0"/>
            <a:r>
              <a:rPr lang="en-US" b="1" dirty="0"/>
              <a:t>T</a:t>
            </a:r>
            <a:r>
              <a:rPr lang="en-US" dirty="0"/>
              <a:t>hreats: </a:t>
            </a:r>
            <a:r>
              <a:rPr lang="en-US" i="1" dirty="0"/>
              <a:t>external</a:t>
            </a:r>
            <a:r>
              <a:rPr lang="en-US" dirty="0"/>
              <a:t> elements in the environment that could cause trouble for the business or project</a:t>
            </a:r>
          </a:p>
          <a:p>
            <a:pPr rtl="0"/>
            <a:endParaRPr lang="en-US" dirty="0"/>
          </a:p>
          <a:p>
            <a:r>
              <a:rPr lang="en-US" b="1" dirty="0"/>
              <a:t>Mission Statements of Well Known Enterprises</a:t>
            </a:r>
            <a:br>
              <a:rPr lang="en-US" b="1" dirty="0"/>
            </a:br>
            <a:r>
              <a:rPr lang="en-US" dirty="0"/>
              <a:t>The following are some examples of mission statements from real enterprises.</a:t>
            </a:r>
            <a:br>
              <a:rPr lang="en-US" dirty="0"/>
            </a:br>
            <a:r>
              <a:rPr lang="en-US" dirty="0"/>
              <a:t>3M</a:t>
            </a:r>
            <a:br>
              <a:rPr lang="en-US" dirty="0"/>
            </a:br>
            <a:r>
              <a:rPr lang="en-US" dirty="0"/>
              <a:t>"To solve unsolved problems innovatively"</a:t>
            </a:r>
            <a:br>
              <a:rPr lang="en-US" dirty="0"/>
            </a:br>
            <a:r>
              <a:rPr lang="en-US" dirty="0"/>
              <a:t>Mary Kay Cosmetics</a:t>
            </a:r>
            <a:br>
              <a:rPr lang="en-US" dirty="0"/>
            </a:br>
            <a:r>
              <a:rPr lang="en-US" dirty="0"/>
              <a:t>"To give unlimited opportunity to women."</a:t>
            </a:r>
            <a:br>
              <a:rPr lang="en-US" dirty="0"/>
            </a:br>
            <a:r>
              <a:rPr lang="en-US" dirty="0"/>
              <a:t>Merck</a:t>
            </a:r>
            <a:br>
              <a:rPr lang="en-US" dirty="0"/>
            </a:br>
            <a:r>
              <a:rPr lang="en-US" dirty="0"/>
              <a:t>"To preserve and improve human life."</a:t>
            </a:r>
            <a:br>
              <a:rPr lang="en-US" dirty="0"/>
            </a:br>
            <a:r>
              <a:rPr lang="en-US" dirty="0"/>
              <a:t>Wal-Mart</a:t>
            </a:r>
            <a:br>
              <a:rPr lang="en-US" dirty="0"/>
            </a:br>
            <a:r>
              <a:rPr lang="en-US" dirty="0"/>
              <a:t>"To give ordinary folk the chance to buy the same thing as rich people."</a:t>
            </a:r>
            <a:br>
              <a:rPr lang="en-US" dirty="0"/>
            </a:br>
            <a:r>
              <a:rPr lang="en-US" dirty="0"/>
              <a:t>Walt Disney</a:t>
            </a:r>
            <a:br>
              <a:rPr lang="en-US" dirty="0"/>
            </a:br>
            <a:r>
              <a:rPr lang="en-US" dirty="0"/>
              <a:t>"To make people happy."</a:t>
            </a:r>
            <a:br>
              <a:rPr lang="en-US" dirty="0"/>
            </a:br>
            <a:br>
              <a:rPr lang="en-US" dirty="0"/>
            </a:br>
            <a:r>
              <a:rPr lang="en-US" dirty="0"/>
              <a:t>These are the 'one-liners', but each is supported by a set of values that set the performance standards and direct the implementation of the mission. </a:t>
            </a:r>
            <a:br>
              <a:rPr lang="en-US" dirty="0"/>
            </a:br>
            <a:br>
              <a:rPr lang="en-US" dirty="0"/>
            </a:br>
            <a:r>
              <a:rPr lang="en-US" dirty="0"/>
              <a:t>For example, Merck, a company that produces pharmaceutical products and provides insurance for pharmacy benefits, publicly states the following values.</a:t>
            </a:r>
            <a:br>
              <a:rPr lang="en-US" dirty="0"/>
            </a:br>
            <a:r>
              <a:rPr lang="en-US" dirty="0"/>
              <a:t>Corporate social responsibility</a:t>
            </a:r>
          </a:p>
          <a:p>
            <a:r>
              <a:rPr lang="en-US" dirty="0"/>
              <a:t>Unequivocal excellence in all aspects of the company</a:t>
            </a:r>
          </a:p>
          <a:p>
            <a:r>
              <a:rPr lang="en-US" dirty="0"/>
              <a:t>Science-based innovation</a:t>
            </a:r>
          </a:p>
          <a:p>
            <a:r>
              <a:rPr lang="en-US" dirty="0"/>
              <a:t>Honesty &amp; integrity</a:t>
            </a:r>
          </a:p>
          <a:p>
            <a:r>
              <a:rPr lang="en-US" dirty="0"/>
              <a:t>Profit, but profit from work that benefits humanity</a:t>
            </a:r>
          </a:p>
          <a:p>
            <a:br>
              <a:rPr lang="en-US" dirty="0"/>
            </a:br>
            <a:r>
              <a:rPr lang="en-US" dirty="0"/>
              <a:t>And Walt Disney, an entertainment business states their values as follows.</a:t>
            </a:r>
            <a:br>
              <a:rPr lang="en-US" dirty="0"/>
            </a:br>
            <a:r>
              <a:rPr lang="en-US" dirty="0"/>
              <a:t>No cynicism</a:t>
            </a:r>
          </a:p>
          <a:p>
            <a:r>
              <a:rPr lang="en-US" dirty="0"/>
              <a:t>Nurturing and promulgation of "wholesome American values"</a:t>
            </a:r>
          </a:p>
          <a:p>
            <a:r>
              <a:rPr lang="en-US" dirty="0"/>
              <a:t>Creativity, dreams and imagination</a:t>
            </a:r>
          </a:p>
          <a:p>
            <a:r>
              <a:rPr lang="en-US" dirty="0"/>
              <a:t>Fanatical attention to consistency and detail</a:t>
            </a:r>
          </a:p>
          <a:p>
            <a:r>
              <a:rPr lang="en-US" dirty="0"/>
              <a:t>Preservation and control of the Disney "magic"</a:t>
            </a:r>
          </a:p>
          <a:p>
            <a:br>
              <a:rPr lang="en-US" dirty="0"/>
            </a:br>
            <a:r>
              <a:rPr lang="en-US" b="1" dirty="0"/>
              <a:t>Conclusion</a:t>
            </a:r>
            <a:br>
              <a:rPr lang="en-US" b="1" dirty="0"/>
            </a:br>
            <a:r>
              <a:rPr lang="en-US" dirty="0"/>
              <a:t>So, when you are preparing your Mission Statement remember to make it clear and succinct, incorporating socially meaningful and measurable criteria and consider approaching it from a grand scale. As you create your Mission Statement consider including some or all of the following concepts.</a:t>
            </a:r>
            <a:br>
              <a:rPr lang="en-US" dirty="0"/>
            </a:br>
            <a:r>
              <a:rPr lang="en-US" dirty="0"/>
              <a:t>The moral/ethical position of the enterprise</a:t>
            </a:r>
          </a:p>
          <a:p>
            <a:r>
              <a:rPr lang="en-US" dirty="0"/>
              <a:t>The desired public image</a:t>
            </a:r>
          </a:p>
          <a:p>
            <a:r>
              <a:rPr lang="en-US" dirty="0"/>
              <a:t>The key strategic influence for the business</a:t>
            </a:r>
          </a:p>
          <a:p>
            <a:r>
              <a:rPr lang="en-US" dirty="0"/>
              <a:t>A description of the target market</a:t>
            </a:r>
          </a:p>
          <a:p>
            <a:r>
              <a:rPr lang="en-US" dirty="0"/>
              <a:t>A description of the products/services</a:t>
            </a:r>
          </a:p>
          <a:p>
            <a:r>
              <a:rPr lang="en-US" dirty="0"/>
              <a:t>The geographic domain</a:t>
            </a:r>
          </a:p>
          <a:p>
            <a:r>
              <a:rPr lang="en-US" dirty="0"/>
              <a:t>Expectations of growth and profitability</a:t>
            </a:r>
          </a:p>
          <a:p>
            <a:br>
              <a:rPr lang="en-US" dirty="0">
                <a:hlinkClick r:id="rId3"/>
              </a:rPr>
            </a:br>
            <a:endParaRPr lang="en-US" dirty="0"/>
          </a:p>
        </p:txBody>
      </p:sp>
      <p:sp>
        <p:nvSpPr>
          <p:cNvPr id="4" name="Slide Number Placeholder 3"/>
          <p:cNvSpPr>
            <a:spLocks noGrp="1"/>
          </p:cNvSpPr>
          <p:nvPr>
            <p:ph type="sldNum" sz="quarter" idx="10"/>
          </p:nvPr>
        </p:nvSpPr>
        <p:spPr/>
        <p:txBody>
          <a:bodyPr/>
          <a:lstStyle/>
          <a:p>
            <a:fld id="{1953CB05-73C9-45D5-ADB0-965BC0DF7793}" type="slidenum">
              <a:rPr lang="en-US" smtClean="0"/>
              <a:t>22</a:t>
            </a:fld>
            <a:endParaRPr lang="en-US" dirty="0"/>
          </a:p>
        </p:txBody>
      </p:sp>
    </p:spTree>
    <p:extLst>
      <p:ext uri="{BB962C8B-B14F-4D97-AF65-F5344CB8AC3E}">
        <p14:creationId xmlns:p14="http://schemas.microsoft.com/office/powerpoint/2010/main" val="630901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0699" indent="-230699">
              <a:buAutoNum type="arabicPeriod"/>
            </a:pPr>
            <a:r>
              <a:rPr lang="en-US" baseline="0" dirty="0"/>
              <a:t>Forces people to think about the future, imagine building a house with no plans</a:t>
            </a:r>
          </a:p>
          <a:p>
            <a:pPr marL="230699" indent="-230699">
              <a:buAutoNum type="arabicPeriod"/>
            </a:pPr>
            <a:r>
              <a:rPr lang="en-US" baseline="0" dirty="0"/>
              <a:t>Churches without a budget are prone to spend money haphazardly, outspending leads to conflict </a:t>
            </a:r>
            <a:r>
              <a:rPr lang="en-US" b="1" baseline="0" dirty="0"/>
              <a:t>(how many folks have seen a conflict over budget?)</a:t>
            </a:r>
            <a:endParaRPr lang="en-US" b="0" baseline="0" dirty="0"/>
          </a:p>
          <a:p>
            <a:pPr marL="230699" indent="-230699">
              <a:buAutoNum type="arabicPeriod"/>
            </a:pPr>
            <a:r>
              <a:rPr lang="en-US" b="0" baseline="0" dirty="0"/>
              <a:t>Program evaluation </a:t>
            </a:r>
          </a:p>
          <a:p>
            <a:pPr marL="230699" indent="-230699">
              <a:buAutoNum type="arabicPeriod"/>
            </a:pPr>
            <a:r>
              <a:rPr lang="en-US" b="0" baseline="0" dirty="0"/>
              <a:t>Gives leaders ability to make decisions</a:t>
            </a:r>
          </a:p>
          <a:p>
            <a:pPr marL="230699" indent="-230699">
              <a:buAutoNum type="arabicPeriod"/>
            </a:pPr>
            <a:r>
              <a:rPr lang="en-US" b="0" baseline="0" dirty="0"/>
              <a:t>Budgeting process facilitates communication</a:t>
            </a:r>
          </a:p>
          <a:p>
            <a:endParaRPr lang="en-US" b="0" baseline="0" dirty="0"/>
          </a:p>
        </p:txBody>
      </p:sp>
      <p:sp>
        <p:nvSpPr>
          <p:cNvPr id="4" name="Slide Number Placeholder 3"/>
          <p:cNvSpPr>
            <a:spLocks noGrp="1"/>
          </p:cNvSpPr>
          <p:nvPr>
            <p:ph type="sldNum" sz="quarter" idx="10"/>
          </p:nvPr>
        </p:nvSpPr>
        <p:spPr/>
        <p:txBody>
          <a:bodyPr/>
          <a:lstStyle/>
          <a:p>
            <a:fld id="{1953CB05-73C9-45D5-ADB0-965BC0DF7793}" type="slidenum">
              <a:rPr lang="en-US" smtClean="0"/>
              <a:t>23</a:t>
            </a:fld>
            <a:endParaRPr lang="en-US" dirty="0"/>
          </a:p>
        </p:txBody>
      </p:sp>
    </p:spTree>
    <p:extLst>
      <p:ext uri="{BB962C8B-B14F-4D97-AF65-F5344CB8AC3E}">
        <p14:creationId xmlns:p14="http://schemas.microsoft.com/office/powerpoint/2010/main" val="221780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Members have</a:t>
            </a:r>
            <a:r>
              <a:rPr lang="en-US" baseline="0" dirty="0"/>
              <a:t> ownership </a:t>
            </a:r>
          </a:p>
          <a:p>
            <a:r>
              <a:rPr lang="en-US" baseline="0" dirty="0"/>
              <a:t>7. The stewardship commitment increases with the amount of involvement in planning</a:t>
            </a:r>
          </a:p>
          <a:p>
            <a:r>
              <a:rPr lang="en-US" baseline="0" dirty="0"/>
              <a:t>8.  </a:t>
            </a:r>
          </a:p>
          <a:p>
            <a:r>
              <a:rPr lang="en-US" baseline="0" dirty="0"/>
              <a:t>9. summer, helps maintain financial discipline </a:t>
            </a:r>
          </a:p>
          <a:p>
            <a:r>
              <a:rPr lang="en-US" baseline="0" dirty="0"/>
              <a:t>10. </a:t>
            </a:r>
            <a:endParaRPr lang="en-US" dirty="0"/>
          </a:p>
        </p:txBody>
      </p:sp>
      <p:sp>
        <p:nvSpPr>
          <p:cNvPr id="4" name="Slide Number Placeholder 3"/>
          <p:cNvSpPr>
            <a:spLocks noGrp="1"/>
          </p:cNvSpPr>
          <p:nvPr>
            <p:ph type="sldNum" sz="quarter" idx="10"/>
          </p:nvPr>
        </p:nvSpPr>
        <p:spPr/>
        <p:txBody>
          <a:bodyPr/>
          <a:lstStyle/>
          <a:p>
            <a:fld id="{1953CB05-73C9-45D5-ADB0-965BC0DF7793}" type="slidenum">
              <a:rPr lang="en-US" smtClean="0"/>
              <a:t>24</a:t>
            </a:fld>
            <a:endParaRPr lang="en-US" dirty="0"/>
          </a:p>
        </p:txBody>
      </p:sp>
    </p:spTree>
    <p:extLst>
      <p:ext uri="{BB962C8B-B14F-4D97-AF65-F5344CB8AC3E}">
        <p14:creationId xmlns:p14="http://schemas.microsoft.com/office/powerpoint/2010/main" val="3191400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53CB05-73C9-45D5-ADB0-965BC0DF7793}" type="slidenum">
              <a:rPr lang="en-US" smtClean="0"/>
              <a:t>25</a:t>
            </a:fld>
            <a:endParaRPr lang="en-US" dirty="0"/>
          </a:p>
        </p:txBody>
      </p:sp>
    </p:spTree>
    <p:extLst>
      <p:ext uri="{BB962C8B-B14F-4D97-AF65-F5344CB8AC3E}">
        <p14:creationId xmlns:p14="http://schemas.microsoft.com/office/powerpoint/2010/main" val="1032857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use this approach?</a:t>
            </a:r>
          </a:p>
        </p:txBody>
      </p:sp>
      <p:sp>
        <p:nvSpPr>
          <p:cNvPr id="4" name="Slide Number Placeholder 3"/>
          <p:cNvSpPr>
            <a:spLocks noGrp="1"/>
          </p:cNvSpPr>
          <p:nvPr>
            <p:ph type="sldNum" sz="quarter" idx="10"/>
          </p:nvPr>
        </p:nvSpPr>
        <p:spPr/>
        <p:txBody>
          <a:bodyPr/>
          <a:lstStyle/>
          <a:p>
            <a:fld id="{1953CB05-73C9-45D5-ADB0-965BC0DF7793}" type="slidenum">
              <a:rPr lang="en-US" smtClean="0"/>
              <a:t>26</a:t>
            </a:fld>
            <a:endParaRPr lang="en-US" dirty="0"/>
          </a:p>
        </p:txBody>
      </p:sp>
    </p:spTree>
    <p:extLst>
      <p:ext uri="{BB962C8B-B14F-4D97-AF65-F5344CB8AC3E}">
        <p14:creationId xmlns:p14="http://schemas.microsoft.com/office/powerpoint/2010/main" val="3726898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646" indent="-288709" eaLnBrk="0" hangingPunct="0">
              <a:spcBef>
                <a:spcPct val="30000"/>
              </a:spcBef>
              <a:defRPr sz="1200">
                <a:solidFill>
                  <a:schemeClr val="tx1"/>
                </a:solidFill>
                <a:latin typeface="Calibri" pitchFamily="34" charset="0"/>
              </a:defRPr>
            </a:lvl2pPr>
            <a:lvl3pPr marL="1154838" indent="-230967" eaLnBrk="0" hangingPunct="0">
              <a:spcBef>
                <a:spcPct val="30000"/>
              </a:spcBef>
              <a:defRPr sz="1200">
                <a:solidFill>
                  <a:schemeClr val="tx1"/>
                </a:solidFill>
                <a:latin typeface="Calibri" pitchFamily="34" charset="0"/>
              </a:defRPr>
            </a:lvl3pPr>
            <a:lvl4pPr marL="1616773" indent="-230967" eaLnBrk="0" hangingPunct="0">
              <a:spcBef>
                <a:spcPct val="30000"/>
              </a:spcBef>
              <a:defRPr sz="1200">
                <a:solidFill>
                  <a:schemeClr val="tx1"/>
                </a:solidFill>
                <a:latin typeface="Calibri" pitchFamily="34" charset="0"/>
              </a:defRPr>
            </a:lvl4pPr>
            <a:lvl5pPr marL="2078709" indent="-230967" eaLnBrk="0" hangingPunct="0">
              <a:spcBef>
                <a:spcPct val="30000"/>
              </a:spcBef>
              <a:defRPr sz="1200">
                <a:solidFill>
                  <a:schemeClr val="tx1"/>
                </a:solidFill>
                <a:latin typeface="Calibri" pitchFamily="34" charset="0"/>
              </a:defRPr>
            </a:lvl5pPr>
            <a:lvl6pPr marL="2540644" indent="-230967" eaLnBrk="0" fontAlgn="base" hangingPunct="0">
              <a:spcBef>
                <a:spcPct val="30000"/>
              </a:spcBef>
              <a:spcAft>
                <a:spcPct val="0"/>
              </a:spcAft>
              <a:defRPr sz="1200">
                <a:solidFill>
                  <a:schemeClr val="tx1"/>
                </a:solidFill>
                <a:latin typeface="Calibri" pitchFamily="34" charset="0"/>
              </a:defRPr>
            </a:lvl6pPr>
            <a:lvl7pPr marL="3002579" indent="-230967" eaLnBrk="0" fontAlgn="base" hangingPunct="0">
              <a:spcBef>
                <a:spcPct val="30000"/>
              </a:spcBef>
              <a:spcAft>
                <a:spcPct val="0"/>
              </a:spcAft>
              <a:defRPr sz="1200">
                <a:solidFill>
                  <a:schemeClr val="tx1"/>
                </a:solidFill>
                <a:latin typeface="Calibri" pitchFamily="34" charset="0"/>
              </a:defRPr>
            </a:lvl7pPr>
            <a:lvl8pPr marL="3464516" indent="-230967" eaLnBrk="0" fontAlgn="base" hangingPunct="0">
              <a:spcBef>
                <a:spcPct val="30000"/>
              </a:spcBef>
              <a:spcAft>
                <a:spcPct val="0"/>
              </a:spcAft>
              <a:defRPr sz="1200">
                <a:solidFill>
                  <a:schemeClr val="tx1"/>
                </a:solidFill>
                <a:latin typeface="Calibri" pitchFamily="34" charset="0"/>
              </a:defRPr>
            </a:lvl8pPr>
            <a:lvl9pPr marL="3926450" indent="-2309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D4DF9B0-F29C-4440-A339-31AEEDC40193}" type="slidenum">
              <a:rPr lang="en-US" altLang="en-US" smtClean="0">
                <a:latin typeface="Arial" charset="0"/>
              </a:rPr>
              <a:pPr eaLnBrk="1" hangingPunct="1">
                <a:spcBef>
                  <a:spcPct val="0"/>
                </a:spcBef>
              </a:pPr>
              <a:t>3</a:t>
            </a:fld>
            <a:endParaRPr lang="en-US" alt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Committees</a:t>
            </a:r>
            <a:r>
              <a:rPr lang="en-US" baseline="0" dirty="0"/>
              <a:t> prepare their own budgets</a:t>
            </a:r>
          </a:p>
          <a:p>
            <a:r>
              <a:rPr lang="en-US" baseline="0" dirty="0"/>
              <a:t>Ideas for new programs are submitted</a:t>
            </a:r>
          </a:p>
          <a:p>
            <a:r>
              <a:rPr lang="en-US" baseline="0" dirty="0"/>
              <a:t>Get as many people as possible involved </a:t>
            </a:r>
            <a:endParaRPr lang="en-US" dirty="0"/>
          </a:p>
        </p:txBody>
      </p:sp>
      <p:sp>
        <p:nvSpPr>
          <p:cNvPr id="4" name="Slide Number Placeholder 3"/>
          <p:cNvSpPr>
            <a:spLocks noGrp="1"/>
          </p:cNvSpPr>
          <p:nvPr>
            <p:ph type="sldNum" sz="quarter" idx="10"/>
          </p:nvPr>
        </p:nvSpPr>
        <p:spPr/>
        <p:txBody>
          <a:bodyPr/>
          <a:lstStyle/>
          <a:p>
            <a:fld id="{1953CB05-73C9-45D5-ADB0-965BC0DF7793}" type="slidenum">
              <a:rPr lang="en-US" smtClean="0"/>
              <a:t>27</a:t>
            </a:fld>
            <a:endParaRPr lang="en-US" dirty="0"/>
          </a:p>
        </p:txBody>
      </p:sp>
    </p:spTree>
    <p:extLst>
      <p:ext uri="{BB962C8B-B14F-4D97-AF65-F5344CB8AC3E}">
        <p14:creationId xmlns:p14="http://schemas.microsoft.com/office/powerpoint/2010/main" val="2662157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many use this approach?</a:t>
            </a:r>
            <a:endParaRPr lang="en-US" b="0" dirty="0"/>
          </a:p>
          <a:p>
            <a:endParaRPr lang="en-US" b="0" dirty="0"/>
          </a:p>
          <a:p>
            <a:r>
              <a:rPr lang="en-US" b="0" dirty="0"/>
              <a:t>Another problem is the this approach does not necessarily</a:t>
            </a:r>
            <a:r>
              <a:rPr lang="en-US" b="0" baseline="0" dirty="0"/>
              <a:t> take variable cost into account.</a:t>
            </a:r>
          </a:p>
          <a:p>
            <a:endParaRPr lang="en-US" b="0" baseline="0" dirty="0"/>
          </a:p>
          <a:p>
            <a:r>
              <a:rPr lang="en-US" b="0" baseline="0" dirty="0"/>
              <a:t>Terms</a:t>
            </a:r>
          </a:p>
          <a:p>
            <a:r>
              <a:rPr lang="en-US" b="0" baseline="0" dirty="0"/>
              <a:t>Variable cost-change in direct proportion to the amount of activity i.e. food, the more people attend the higher the cost</a:t>
            </a:r>
          </a:p>
          <a:p>
            <a:r>
              <a:rPr lang="en-US" b="0" baseline="0" dirty="0"/>
              <a:t>Fixed cost-don’t change such as staff cost or insurance cost</a:t>
            </a:r>
          </a:p>
          <a:p>
            <a:r>
              <a:rPr lang="en-US" b="0" baseline="0" dirty="0"/>
              <a:t>Mixed cost- contain both, telephone minimum fixed cost + number of calls</a:t>
            </a:r>
          </a:p>
          <a:p>
            <a:r>
              <a:rPr lang="en-US" b="0" baseline="0" dirty="0"/>
              <a:t>Step cost- increase in chunks such as adding a program may need to add staff</a:t>
            </a:r>
            <a:endParaRPr lang="en-US" b="1" dirty="0"/>
          </a:p>
        </p:txBody>
      </p:sp>
      <p:sp>
        <p:nvSpPr>
          <p:cNvPr id="4" name="Slide Number Placeholder 3"/>
          <p:cNvSpPr>
            <a:spLocks noGrp="1"/>
          </p:cNvSpPr>
          <p:nvPr>
            <p:ph type="sldNum" sz="quarter" idx="10"/>
          </p:nvPr>
        </p:nvSpPr>
        <p:spPr/>
        <p:txBody>
          <a:bodyPr/>
          <a:lstStyle/>
          <a:p>
            <a:fld id="{1953CB05-73C9-45D5-ADB0-965BC0DF7793}" type="slidenum">
              <a:rPr lang="en-US" smtClean="0"/>
              <a:t>28</a:t>
            </a:fld>
            <a:endParaRPr lang="en-US" dirty="0"/>
          </a:p>
        </p:txBody>
      </p:sp>
    </p:spTree>
    <p:extLst>
      <p:ext uri="{BB962C8B-B14F-4D97-AF65-F5344CB8AC3E}">
        <p14:creationId xmlns:p14="http://schemas.microsoft.com/office/powerpoint/2010/main" val="257927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Unified budget</a:t>
            </a:r>
          </a:p>
        </p:txBody>
      </p:sp>
      <p:sp>
        <p:nvSpPr>
          <p:cNvPr id="4" name="Slide Number Placeholder 3"/>
          <p:cNvSpPr>
            <a:spLocks noGrp="1"/>
          </p:cNvSpPr>
          <p:nvPr>
            <p:ph type="sldNum" sz="quarter" idx="10"/>
          </p:nvPr>
        </p:nvSpPr>
        <p:spPr/>
        <p:txBody>
          <a:bodyPr/>
          <a:lstStyle/>
          <a:p>
            <a:fld id="{1953CB05-73C9-45D5-ADB0-965BC0DF7793}" type="slidenum">
              <a:rPr lang="en-US" smtClean="0"/>
              <a:t>29</a:t>
            </a:fld>
            <a:endParaRPr lang="en-US" dirty="0"/>
          </a:p>
        </p:txBody>
      </p:sp>
    </p:spTree>
    <p:extLst>
      <p:ext uri="{BB962C8B-B14F-4D97-AF65-F5344CB8AC3E}">
        <p14:creationId xmlns:p14="http://schemas.microsoft.com/office/powerpoint/2010/main" val="1590755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 </a:t>
            </a:r>
            <a:r>
              <a:rPr lang="en-US" baseline="0" dirty="0"/>
              <a:t>will go into more detail about giving </a:t>
            </a:r>
          </a:p>
          <a:p>
            <a:endParaRPr lang="en-US" baseline="0" dirty="0"/>
          </a:p>
          <a:p>
            <a:r>
              <a:rPr lang="en-US" baseline="0" dirty="0"/>
              <a:t>Overview of using weekly giving/pledges for budgeting.</a:t>
            </a:r>
          </a:p>
          <a:p>
            <a:endParaRPr lang="en-US" baseline="0" dirty="0"/>
          </a:p>
          <a:p>
            <a:r>
              <a:rPr lang="en-US" baseline="0" dirty="0"/>
              <a:t>Restricted Gifts- most don’t include in budget but not doing it disregards the resources provided to missions, outreach or other special items </a:t>
            </a:r>
            <a:endParaRPr lang="en-US" dirty="0"/>
          </a:p>
        </p:txBody>
      </p:sp>
      <p:sp>
        <p:nvSpPr>
          <p:cNvPr id="4" name="Slide Number Placeholder 3"/>
          <p:cNvSpPr>
            <a:spLocks noGrp="1"/>
          </p:cNvSpPr>
          <p:nvPr>
            <p:ph type="sldNum" sz="quarter" idx="10"/>
          </p:nvPr>
        </p:nvSpPr>
        <p:spPr/>
        <p:txBody>
          <a:bodyPr/>
          <a:lstStyle/>
          <a:p>
            <a:fld id="{1953CB05-73C9-45D5-ADB0-965BC0DF7793}" type="slidenum">
              <a:rPr lang="en-US" smtClean="0"/>
              <a:t>30</a:t>
            </a:fld>
            <a:endParaRPr lang="en-US" dirty="0"/>
          </a:p>
        </p:txBody>
      </p:sp>
    </p:spTree>
    <p:extLst>
      <p:ext uri="{BB962C8B-B14F-4D97-AF65-F5344CB8AC3E}">
        <p14:creationId xmlns:p14="http://schemas.microsoft.com/office/powerpoint/2010/main" val="1252266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Foot</a:t>
            </a:r>
            <a:r>
              <a:rPr lang="en-US" baseline="0" dirty="0"/>
              <a:t>- the new program hardly cost anything</a:t>
            </a:r>
          </a:p>
          <a:p>
            <a:r>
              <a:rPr lang="en-US" baseline="0" dirty="0"/>
              <a:t>Blessing-hard to be objective when they have the pastor blessing</a:t>
            </a:r>
          </a:p>
          <a:p>
            <a:r>
              <a:rPr lang="en-US" baseline="0" dirty="0"/>
              <a:t>Implied- a lot of members want this program  </a:t>
            </a:r>
          </a:p>
          <a:p>
            <a:r>
              <a:rPr lang="en-US" baseline="0" dirty="0"/>
              <a:t>They do it- the church down the street</a:t>
            </a:r>
          </a:p>
          <a:p>
            <a:r>
              <a:rPr lang="en-US" baseline="0" dirty="0"/>
              <a:t>Flood- overwhelm the finance committee with data in order to impress</a:t>
            </a:r>
          </a:p>
          <a:p>
            <a:r>
              <a:rPr lang="en-US" baseline="0" dirty="0"/>
              <a:t>Out of town-leader wants program but did prepare anything formal</a:t>
            </a:r>
          </a:p>
          <a:p>
            <a:r>
              <a:rPr lang="en-US" baseline="0" dirty="0"/>
              <a:t>(My Favorite) Done it this way-</a:t>
            </a:r>
            <a:endParaRPr lang="en-US" dirty="0"/>
          </a:p>
        </p:txBody>
      </p:sp>
      <p:sp>
        <p:nvSpPr>
          <p:cNvPr id="4" name="Slide Number Placeholder 3"/>
          <p:cNvSpPr>
            <a:spLocks noGrp="1"/>
          </p:cNvSpPr>
          <p:nvPr>
            <p:ph type="sldNum" sz="quarter" idx="10"/>
          </p:nvPr>
        </p:nvSpPr>
        <p:spPr/>
        <p:txBody>
          <a:bodyPr/>
          <a:lstStyle/>
          <a:p>
            <a:fld id="{1953CB05-73C9-45D5-ADB0-965BC0DF7793}" type="slidenum">
              <a:rPr lang="en-US" smtClean="0"/>
              <a:t>31</a:t>
            </a:fld>
            <a:endParaRPr lang="en-US" dirty="0"/>
          </a:p>
        </p:txBody>
      </p:sp>
    </p:spTree>
    <p:extLst>
      <p:ext uri="{BB962C8B-B14F-4D97-AF65-F5344CB8AC3E}">
        <p14:creationId xmlns:p14="http://schemas.microsoft.com/office/powerpoint/2010/main" val="2339007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646" indent="-288709" eaLnBrk="0" hangingPunct="0">
              <a:spcBef>
                <a:spcPct val="30000"/>
              </a:spcBef>
              <a:defRPr sz="1200">
                <a:solidFill>
                  <a:schemeClr val="tx1"/>
                </a:solidFill>
                <a:latin typeface="Calibri" pitchFamily="34" charset="0"/>
              </a:defRPr>
            </a:lvl2pPr>
            <a:lvl3pPr marL="1154838" indent="-230967" eaLnBrk="0" hangingPunct="0">
              <a:spcBef>
                <a:spcPct val="30000"/>
              </a:spcBef>
              <a:defRPr sz="1200">
                <a:solidFill>
                  <a:schemeClr val="tx1"/>
                </a:solidFill>
                <a:latin typeface="Calibri" pitchFamily="34" charset="0"/>
              </a:defRPr>
            </a:lvl3pPr>
            <a:lvl4pPr marL="1616773" indent="-230967" eaLnBrk="0" hangingPunct="0">
              <a:spcBef>
                <a:spcPct val="30000"/>
              </a:spcBef>
              <a:defRPr sz="1200">
                <a:solidFill>
                  <a:schemeClr val="tx1"/>
                </a:solidFill>
                <a:latin typeface="Calibri" pitchFamily="34" charset="0"/>
              </a:defRPr>
            </a:lvl4pPr>
            <a:lvl5pPr marL="2078709" indent="-230967" eaLnBrk="0" hangingPunct="0">
              <a:spcBef>
                <a:spcPct val="30000"/>
              </a:spcBef>
              <a:defRPr sz="1200">
                <a:solidFill>
                  <a:schemeClr val="tx1"/>
                </a:solidFill>
                <a:latin typeface="Calibri" pitchFamily="34" charset="0"/>
              </a:defRPr>
            </a:lvl5pPr>
            <a:lvl6pPr marL="2540644" indent="-230967" eaLnBrk="0" fontAlgn="base" hangingPunct="0">
              <a:spcBef>
                <a:spcPct val="30000"/>
              </a:spcBef>
              <a:spcAft>
                <a:spcPct val="0"/>
              </a:spcAft>
              <a:defRPr sz="1200">
                <a:solidFill>
                  <a:schemeClr val="tx1"/>
                </a:solidFill>
                <a:latin typeface="Calibri" pitchFamily="34" charset="0"/>
              </a:defRPr>
            </a:lvl6pPr>
            <a:lvl7pPr marL="3002579" indent="-230967" eaLnBrk="0" fontAlgn="base" hangingPunct="0">
              <a:spcBef>
                <a:spcPct val="30000"/>
              </a:spcBef>
              <a:spcAft>
                <a:spcPct val="0"/>
              </a:spcAft>
              <a:defRPr sz="1200">
                <a:solidFill>
                  <a:schemeClr val="tx1"/>
                </a:solidFill>
                <a:latin typeface="Calibri" pitchFamily="34" charset="0"/>
              </a:defRPr>
            </a:lvl7pPr>
            <a:lvl8pPr marL="3464516" indent="-230967" eaLnBrk="0" fontAlgn="base" hangingPunct="0">
              <a:spcBef>
                <a:spcPct val="30000"/>
              </a:spcBef>
              <a:spcAft>
                <a:spcPct val="0"/>
              </a:spcAft>
              <a:defRPr sz="1200">
                <a:solidFill>
                  <a:schemeClr val="tx1"/>
                </a:solidFill>
                <a:latin typeface="Calibri" pitchFamily="34" charset="0"/>
              </a:defRPr>
            </a:lvl8pPr>
            <a:lvl9pPr marL="3926450" indent="-2309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A5772DA-650E-4419-A99A-564A545D9C73}" type="slidenum">
              <a:rPr lang="en-US" altLang="en-US" smtClean="0">
                <a:latin typeface="Arial" charset="0"/>
              </a:rPr>
              <a:pPr eaLnBrk="1" hangingPunct="1">
                <a:spcBef>
                  <a:spcPct val="0"/>
                </a:spcBef>
              </a:pPr>
              <a:t>34</a:t>
            </a:fld>
            <a:endParaRPr lang="en-US" altLang="en-US">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646" indent="-288709" eaLnBrk="0" hangingPunct="0">
              <a:spcBef>
                <a:spcPct val="30000"/>
              </a:spcBef>
              <a:defRPr sz="1200">
                <a:solidFill>
                  <a:schemeClr val="tx1"/>
                </a:solidFill>
                <a:latin typeface="Calibri" pitchFamily="34" charset="0"/>
              </a:defRPr>
            </a:lvl2pPr>
            <a:lvl3pPr marL="1154838" indent="-230967" eaLnBrk="0" hangingPunct="0">
              <a:spcBef>
                <a:spcPct val="30000"/>
              </a:spcBef>
              <a:defRPr sz="1200">
                <a:solidFill>
                  <a:schemeClr val="tx1"/>
                </a:solidFill>
                <a:latin typeface="Calibri" pitchFamily="34" charset="0"/>
              </a:defRPr>
            </a:lvl3pPr>
            <a:lvl4pPr marL="1616773" indent="-230967" eaLnBrk="0" hangingPunct="0">
              <a:spcBef>
                <a:spcPct val="30000"/>
              </a:spcBef>
              <a:defRPr sz="1200">
                <a:solidFill>
                  <a:schemeClr val="tx1"/>
                </a:solidFill>
                <a:latin typeface="Calibri" pitchFamily="34" charset="0"/>
              </a:defRPr>
            </a:lvl4pPr>
            <a:lvl5pPr marL="2078709" indent="-230967" eaLnBrk="0" hangingPunct="0">
              <a:spcBef>
                <a:spcPct val="30000"/>
              </a:spcBef>
              <a:defRPr sz="1200">
                <a:solidFill>
                  <a:schemeClr val="tx1"/>
                </a:solidFill>
                <a:latin typeface="Calibri" pitchFamily="34" charset="0"/>
              </a:defRPr>
            </a:lvl5pPr>
            <a:lvl6pPr marL="2540644" indent="-230967" eaLnBrk="0" fontAlgn="base" hangingPunct="0">
              <a:spcBef>
                <a:spcPct val="30000"/>
              </a:spcBef>
              <a:spcAft>
                <a:spcPct val="0"/>
              </a:spcAft>
              <a:defRPr sz="1200">
                <a:solidFill>
                  <a:schemeClr val="tx1"/>
                </a:solidFill>
                <a:latin typeface="Calibri" pitchFamily="34" charset="0"/>
              </a:defRPr>
            </a:lvl6pPr>
            <a:lvl7pPr marL="3002579" indent="-230967" eaLnBrk="0" fontAlgn="base" hangingPunct="0">
              <a:spcBef>
                <a:spcPct val="30000"/>
              </a:spcBef>
              <a:spcAft>
                <a:spcPct val="0"/>
              </a:spcAft>
              <a:defRPr sz="1200">
                <a:solidFill>
                  <a:schemeClr val="tx1"/>
                </a:solidFill>
                <a:latin typeface="Calibri" pitchFamily="34" charset="0"/>
              </a:defRPr>
            </a:lvl7pPr>
            <a:lvl8pPr marL="3464516" indent="-230967" eaLnBrk="0" fontAlgn="base" hangingPunct="0">
              <a:spcBef>
                <a:spcPct val="30000"/>
              </a:spcBef>
              <a:spcAft>
                <a:spcPct val="0"/>
              </a:spcAft>
              <a:defRPr sz="1200">
                <a:solidFill>
                  <a:schemeClr val="tx1"/>
                </a:solidFill>
                <a:latin typeface="Calibri" pitchFamily="34" charset="0"/>
              </a:defRPr>
            </a:lvl8pPr>
            <a:lvl9pPr marL="3926450" indent="-2309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D269DD2-6086-4E4E-A21B-5F6773ADE6B1}" type="slidenum">
              <a:rPr lang="en-US" altLang="en-US" smtClean="0">
                <a:latin typeface="Arial" charset="0"/>
              </a:rPr>
              <a:pPr eaLnBrk="1" hangingPunct="1">
                <a:spcBef>
                  <a:spcPct val="0"/>
                </a:spcBef>
              </a:pPr>
              <a:t>35</a:t>
            </a:fld>
            <a:endParaRPr lang="en-US" altLang="en-US">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646" indent="-288709" eaLnBrk="0" hangingPunct="0">
              <a:spcBef>
                <a:spcPct val="30000"/>
              </a:spcBef>
              <a:defRPr sz="1200">
                <a:solidFill>
                  <a:schemeClr val="tx1"/>
                </a:solidFill>
                <a:latin typeface="Calibri" pitchFamily="34" charset="0"/>
              </a:defRPr>
            </a:lvl2pPr>
            <a:lvl3pPr marL="1154838" indent="-230967" eaLnBrk="0" hangingPunct="0">
              <a:spcBef>
                <a:spcPct val="30000"/>
              </a:spcBef>
              <a:defRPr sz="1200">
                <a:solidFill>
                  <a:schemeClr val="tx1"/>
                </a:solidFill>
                <a:latin typeface="Calibri" pitchFamily="34" charset="0"/>
              </a:defRPr>
            </a:lvl3pPr>
            <a:lvl4pPr marL="1616773" indent="-230967" eaLnBrk="0" hangingPunct="0">
              <a:spcBef>
                <a:spcPct val="30000"/>
              </a:spcBef>
              <a:defRPr sz="1200">
                <a:solidFill>
                  <a:schemeClr val="tx1"/>
                </a:solidFill>
                <a:latin typeface="Calibri" pitchFamily="34" charset="0"/>
              </a:defRPr>
            </a:lvl4pPr>
            <a:lvl5pPr marL="2078709" indent="-230967" eaLnBrk="0" hangingPunct="0">
              <a:spcBef>
                <a:spcPct val="30000"/>
              </a:spcBef>
              <a:defRPr sz="1200">
                <a:solidFill>
                  <a:schemeClr val="tx1"/>
                </a:solidFill>
                <a:latin typeface="Calibri" pitchFamily="34" charset="0"/>
              </a:defRPr>
            </a:lvl5pPr>
            <a:lvl6pPr marL="2540644" indent="-230967" eaLnBrk="0" fontAlgn="base" hangingPunct="0">
              <a:spcBef>
                <a:spcPct val="30000"/>
              </a:spcBef>
              <a:spcAft>
                <a:spcPct val="0"/>
              </a:spcAft>
              <a:defRPr sz="1200">
                <a:solidFill>
                  <a:schemeClr val="tx1"/>
                </a:solidFill>
                <a:latin typeface="Calibri" pitchFamily="34" charset="0"/>
              </a:defRPr>
            </a:lvl6pPr>
            <a:lvl7pPr marL="3002579" indent="-230967" eaLnBrk="0" fontAlgn="base" hangingPunct="0">
              <a:spcBef>
                <a:spcPct val="30000"/>
              </a:spcBef>
              <a:spcAft>
                <a:spcPct val="0"/>
              </a:spcAft>
              <a:defRPr sz="1200">
                <a:solidFill>
                  <a:schemeClr val="tx1"/>
                </a:solidFill>
                <a:latin typeface="Calibri" pitchFamily="34" charset="0"/>
              </a:defRPr>
            </a:lvl7pPr>
            <a:lvl8pPr marL="3464516" indent="-230967" eaLnBrk="0" fontAlgn="base" hangingPunct="0">
              <a:spcBef>
                <a:spcPct val="30000"/>
              </a:spcBef>
              <a:spcAft>
                <a:spcPct val="0"/>
              </a:spcAft>
              <a:defRPr sz="1200">
                <a:solidFill>
                  <a:schemeClr val="tx1"/>
                </a:solidFill>
                <a:latin typeface="Calibri" pitchFamily="34" charset="0"/>
              </a:defRPr>
            </a:lvl8pPr>
            <a:lvl9pPr marL="3926450" indent="-2309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7AE1E7C-98A5-4802-A65F-EF431C684EA2}" type="slidenum">
              <a:rPr lang="en-US" altLang="en-US" smtClean="0">
                <a:latin typeface="Arial" charset="0"/>
              </a:rPr>
              <a:pPr eaLnBrk="1" hangingPunct="1">
                <a:spcBef>
                  <a:spcPct val="0"/>
                </a:spcBef>
              </a:pPr>
              <a:t>36</a:t>
            </a:fld>
            <a:endParaRPr lang="en-US" altLang="en-US">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646" indent="-288709" eaLnBrk="0" hangingPunct="0">
              <a:spcBef>
                <a:spcPct val="30000"/>
              </a:spcBef>
              <a:defRPr sz="1200">
                <a:solidFill>
                  <a:schemeClr val="tx1"/>
                </a:solidFill>
                <a:latin typeface="Calibri" pitchFamily="34" charset="0"/>
              </a:defRPr>
            </a:lvl2pPr>
            <a:lvl3pPr marL="1154838" indent="-230967" eaLnBrk="0" hangingPunct="0">
              <a:spcBef>
                <a:spcPct val="30000"/>
              </a:spcBef>
              <a:defRPr sz="1200">
                <a:solidFill>
                  <a:schemeClr val="tx1"/>
                </a:solidFill>
                <a:latin typeface="Calibri" pitchFamily="34" charset="0"/>
              </a:defRPr>
            </a:lvl3pPr>
            <a:lvl4pPr marL="1616773" indent="-230967" eaLnBrk="0" hangingPunct="0">
              <a:spcBef>
                <a:spcPct val="30000"/>
              </a:spcBef>
              <a:defRPr sz="1200">
                <a:solidFill>
                  <a:schemeClr val="tx1"/>
                </a:solidFill>
                <a:latin typeface="Calibri" pitchFamily="34" charset="0"/>
              </a:defRPr>
            </a:lvl4pPr>
            <a:lvl5pPr marL="2078709" indent="-230967" eaLnBrk="0" hangingPunct="0">
              <a:spcBef>
                <a:spcPct val="30000"/>
              </a:spcBef>
              <a:defRPr sz="1200">
                <a:solidFill>
                  <a:schemeClr val="tx1"/>
                </a:solidFill>
                <a:latin typeface="Calibri" pitchFamily="34" charset="0"/>
              </a:defRPr>
            </a:lvl5pPr>
            <a:lvl6pPr marL="2540644" indent="-230967" eaLnBrk="0" fontAlgn="base" hangingPunct="0">
              <a:spcBef>
                <a:spcPct val="30000"/>
              </a:spcBef>
              <a:spcAft>
                <a:spcPct val="0"/>
              </a:spcAft>
              <a:defRPr sz="1200">
                <a:solidFill>
                  <a:schemeClr val="tx1"/>
                </a:solidFill>
                <a:latin typeface="Calibri" pitchFamily="34" charset="0"/>
              </a:defRPr>
            </a:lvl6pPr>
            <a:lvl7pPr marL="3002579" indent="-230967" eaLnBrk="0" fontAlgn="base" hangingPunct="0">
              <a:spcBef>
                <a:spcPct val="30000"/>
              </a:spcBef>
              <a:spcAft>
                <a:spcPct val="0"/>
              </a:spcAft>
              <a:defRPr sz="1200">
                <a:solidFill>
                  <a:schemeClr val="tx1"/>
                </a:solidFill>
                <a:latin typeface="Calibri" pitchFamily="34" charset="0"/>
              </a:defRPr>
            </a:lvl7pPr>
            <a:lvl8pPr marL="3464516" indent="-230967" eaLnBrk="0" fontAlgn="base" hangingPunct="0">
              <a:spcBef>
                <a:spcPct val="30000"/>
              </a:spcBef>
              <a:spcAft>
                <a:spcPct val="0"/>
              </a:spcAft>
              <a:defRPr sz="1200">
                <a:solidFill>
                  <a:schemeClr val="tx1"/>
                </a:solidFill>
                <a:latin typeface="Calibri" pitchFamily="34" charset="0"/>
              </a:defRPr>
            </a:lvl8pPr>
            <a:lvl9pPr marL="3926450" indent="-2309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C146A9B-255C-42C5-B0DA-3C6111BCD8A2}" type="slidenum">
              <a:rPr lang="en-US" altLang="en-US" smtClean="0">
                <a:latin typeface="Arial" charset="0"/>
              </a:rPr>
              <a:pPr eaLnBrk="1" hangingPunct="1">
                <a:spcBef>
                  <a:spcPct val="0"/>
                </a:spcBef>
              </a:pPr>
              <a:t>39</a:t>
            </a:fld>
            <a:endParaRPr lang="en-US" altLang="en-US">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646" indent="-288709" eaLnBrk="0" hangingPunct="0">
              <a:spcBef>
                <a:spcPct val="30000"/>
              </a:spcBef>
              <a:defRPr sz="1200">
                <a:solidFill>
                  <a:schemeClr val="tx1"/>
                </a:solidFill>
                <a:latin typeface="Calibri" pitchFamily="34" charset="0"/>
              </a:defRPr>
            </a:lvl2pPr>
            <a:lvl3pPr marL="1154838" indent="-230967" eaLnBrk="0" hangingPunct="0">
              <a:spcBef>
                <a:spcPct val="30000"/>
              </a:spcBef>
              <a:defRPr sz="1200">
                <a:solidFill>
                  <a:schemeClr val="tx1"/>
                </a:solidFill>
                <a:latin typeface="Calibri" pitchFamily="34" charset="0"/>
              </a:defRPr>
            </a:lvl3pPr>
            <a:lvl4pPr marL="1616773" indent="-230967" eaLnBrk="0" hangingPunct="0">
              <a:spcBef>
                <a:spcPct val="30000"/>
              </a:spcBef>
              <a:defRPr sz="1200">
                <a:solidFill>
                  <a:schemeClr val="tx1"/>
                </a:solidFill>
                <a:latin typeface="Calibri" pitchFamily="34" charset="0"/>
              </a:defRPr>
            </a:lvl4pPr>
            <a:lvl5pPr marL="2078709" indent="-230967" eaLnBrk="0" hangingPunct="0">
              <a:spcBef>
                <a:spcPct val="30000"/>
              </a:spcBef>
              <a:defRPr sz="1200">
                <a:solidFill>
                  <a:schemeClr val="tx1"/>
                </a:solidFill>
                <a:latin typeface="Calibri" pitchFamily="34" charset="0"/>
              </a:defRPr>
            </a:lvl5pPr>
            <a:lvl6pPr marL="2540644" indent="-230967" eaLnBrk="0" fontAlgn="base" hangingPunct="0">
              <a:spcBef>
                <a:spcPct val="30000"/>
              </a:spcBef>
              <a:spcAft>
                <a:spcPct val="0"/>
              </a:spcAft>
              <a:defRPr sz="1200">
                <a:solidFill>
                  <a:schemeClr val="tx1"/>
                </a:solidFill>
                <a:latin typeface="Calibri" pitchFamily="34" charset="0"/>
              </a:defRPr>
            </a:lvl6pPr>
            <a:lvl7pPr marL="3002579" indent="-230967" eaLnBrk="0" fontAlgn="base" hangingPunct="0">
              <a:spcBef>
                <a:spcPct val="30000"/>
              </a:spcBef>
              <a:spcAft>
                <a:spcPct val="0"/>
              </a:spcAft>
              <a:defRPr sz="1200">
                <a:solidFill>
                  <a:schemeClr val="tx1"/>
                </a:solidFill>
                <a:latin typeface="Calibri" pitchFamily="34" charset="0"/>
              </a:defRPr>
            </a:lvl7pPr>
            <a:lvl8pPr marL="3464516" indent="-230967" eaLnBrk="0" fontAlgn="base" hangingPunct="0">
              <a:spcBef>
                <a:spcPct val="30000"/>
              </a:spcBef>
              <a:spcAft>
                <a:spcPct val="0"/>
              </a:spcAft>
              <a:defRPr sz="1200">
                <a:solidFill>
                  <a:schemeClr val="tx1"/>
                </a:solidFill>
                <a:latin typeface="Calibri" pitchFamily="34" charset="0"/>
              </a:defRPr>
            </a:lvl8pPr>
            <a:lvl9pPr marL="3926450" indent="-2309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FE735F6-8744-4D8D-B99A-C0EA5710C1A4}" type="slidenum">
              <a:rPr lang="en-US" altLang="en-US" smtClean="0">
                <a:latin typeface="Arial" charset="0"/>
              </a:rPr>
              <a:pPr eaLnBrk="1" hangingPunct="1">
                <a:spcBef>
                  <a:spcPct val="0"/>
                </a:spcBef>
              </a:pPr>
              <a:t>40</a:t>
            </a:fld>
            <a:endParaRPr lang="en-US" alt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30287">
              <a:defRPr>
                <a:solidFill>
                  <a:schemeClr val="tx1"/>
                </a:solidFill>
                <a:latin typeface="Tahoma" pitchFamily="34" charset="0"/>
              </a:defRPr>
            </a:lvl1pPr>
            <a:lvl2pPr marL="749041" indent="-287106" defTabSz="930287">
              <a:defRPr>
                <a:solidFill>
                  <a:schemeClr val="tx1"/>
                </a:solidFill>
                <a:latin typeface="Tahoma" pitchFamily="34" charset="0"/>
              </a:defRPr>
            </a:lvl2pPr>
            <a:lvl3pPr marL="1153236" indent="-229364" defTabSz="930287">
              <a:defRPr>
                <a:solidFill>
                  <a:schemeClr val="tx1"/>
                </a:solidFill>
                <a:latin typeface="Tahoma" pitchFamily="34" charset="0"/>
              </a:defRPr>
            </a:lvl3pPr>
            <a:lvl4pPr marL="1613565" indent="-229364" defTabSz="930287">
              <a:defRPr>
                <a:solidFill>
                  <a:schemeClr val="tx1"/>
                </a:solidFill>
                <a:latin typeface="Tahoma" pitchFamily="34" charset="0"/>
              </a:defRPr>
            </a:lvl4pPr>
            <a:lvl5pPr marL="2075501" indent="-229364" defTabSz="930287">
              <a:defRPr>
                <a:solidFill>
                  <a:schemeClr val="tx1"/>
                </a:solidFill>
                <a:latin typeface="Tahoma" pitchFamily="34" charset="0"/>
              </a:defRPr>
            </a:lvl5pPr>
            <a:lvl6pPr marL="2537436" indent="-229364" defTabSz="930287" eaLnBrk="0" fontAlgn="base" hangingPunct="0">
              <a:spcBef>
                <a:spcPct val="0"/>
              </a:spcBef>
              <a:spcAft>
                <a:spcPct val="0"/>
              </a:spcAft>
              <a:defRPr>
                <a:solidFill>
                  <a:schemeClr val="tx1"/>
                </a:solidFill>
                <a:latin typeface="Tahoma" pitchFamily="34" charset="0"/>
              </a:defRPr>
            </a:lvl6pPr>
            <a:lvl7pPr marL="2999372" indent="-229364" defTabSz="930287" eaLnBrk="0" fontAlgn="base" hangingPunct="0">
              <a:spcBef>
                <a:spcPct val="0"/>
              </a:spcBef>
              <a:spcAft>
                <a:spcPct val="0"/>
              </a:spcAft>
              <a:defRPr>
                <a:solidFill>
                  <a:schemeClr val="tx1"/>
                </a:solidFill>
                <a:latin typeface="Tahoma" pitchFamily="34" charset="0"/>
              </a:defRPr>
            </a:lvl7pPr>
            <a:lvl8pPr marL="3461307" indent="-229364" defTabSz="930287" eaLnBrk="0" fontAlgn="base" hangingPunct="0">
              <a:spcBef>
                <a:spcPct val="0"/>
              </a:spcBef>
              <a:spcAft>
                <a:spcPct val="0"/>
              </a:spcAft>
              <a:defRPr>
                <a:solidFill>
                  <a:schemeClr val="tx1"/>
                </a:solidFill>
                <a:latin typeface="Tahoma" pitchFamily="34" charset="0"/>
              </a:defRPr>
            </a:lvl8pPr>
            <a:lvl9pPr marL="3923242" indent="-229364" defTabSz="930287" eaLnBrk="0" fontAlgn="base" hangingPunct="0">
              <a:spcBef>
                <a:spcPct val="0"/>
              </a:spcBef>
              <a:spcAft>
                <a:spcPct val="0"/>
              </a:spcAft>
              <a:defRPr>
                <a:solidFill>
                  <a:schemeClr val="tx1"/>
                </a:solidFill>
                <a:latin typeface="Tahoma" pitchFamily="34" charset="0"/>
              </a:defRPr>
            </a:lvl9pPr>
          </a:lstStyle>
          <a:p>
            <a:fld id="{C8615DA5-40DE-4E3D-93E8-EB2466074F99}" type="slidenum">
              <a:rPr lang="en-US" altLang="en-US" smtClean="0">
                <a:latin typeface="Arial" charset="0"/>
              </a:rPr>
              <a:pPr/>
              <a:t>4</a:t>
            </a:fld>
            <a:endParaRPr lang="en-US" altLang="en-US">
              <a:latin typeface="Arial" charset="0"/>
            </a:endParaRPr>
          </a:p>
        </p:txBody>
      </p:sp>
      <p:sp>
        <p:nvSpPr>
          <p:cNvPr id="46083" name="Rectangle 2"/>
          <p:cNvSpPr>
            <a:spLocks noGrp="1" noRot="1" noChangeAspect="1" noChangeArrowheads="1" noTextEdit="1"/>
          </p:cNvSpPr>
          <p:nvPr>
            <p:ph type="sldImg"/>
          </p:nvPr>
        </p:nvSpPr>
        <p:spPr>
          <a:xfrm>
            <a:off x="1184275" y="698500"/>
            <a:ext cx="4651375" cy="3489325"/>
          </a:xfrm>
          <a:ln/>
        </p:spPr>
      </p:sp>
      <p:sp>
        <p:nvSpPr>
          <p:cNvPr id="46084" name="Rectangle 3"/>
          <p:cNvSpPr>
            <a:spLocks noGrp="1" noChangeArrowheads="1"/>
          </p:cNvSpPr>
          <p:nvPr>
            <p:ph type="body" idx="1"/>
          </p:nvPr>
        </p:nvSpPr>
        <p:spPr>
          <a:xfrm>
            <a:off x="936956" y="4420638"/>
            <a:ext cx="5146017" cy="4186705"/>
          </a:xfrm>
          <a:noFill/>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646" indent="-288709" eaLnBrk="0" hangingPunct="0">
              <a:spcBef>
                <a:spcPct val="30000"/>
              </a:spcBef>
              <a:defRPr sz="1200">
                <a:solidFill>
                  <a:schemeClr val="tx1"/>
                </a:solidFill>
                <a:latin typeface="Calibri" pitchFamily="34" charset="0"/>
              </a:defRPr>
            </a:lvl2pPr>
            <a:lvl3pPr marL="1154838" indent="-230967" eaLnBrk="0" hangingPunct="0">
              <a:spcBef>
                <a:spcPct val="30000"/>
              </a:spcBef>
              <a:defRPr sz="1200">
                <a:solidFill>
                  <a:schemeClr val="tx1"/>
                </a:solidFill>
                <a:latin typeface="Calibri" pitchFamily="34" charset="0"/>
              </a:defRPr>
            </a:lvl3pPr>
            <a:lvl4pPr marL="1616773" indent="-230967" eaLnBrk="0" hangingPunct="0">
              <a:spcBef>
                <a:spcPct val="30000"/>
              </a:spcBef>
              <a:defRPr sz="1200">
                <a:solidFill>
                  <a:schemeClr val="tx1"/>
                </a:solidFill>
                <a:latin typeface="Calibri" pitchFamily="34" charset="0"/>
              </a:defRPr>
            </a:lvl4pPr>
            <a:lvl5pPr marL="2078709" indent="-230967" eaLnBrk="0" hangingPunct="0">
              <a:spcBef>
                <a:spcPct val="30000"/>
              </a:spcBef>
              <a:defRPr sz="1200">
                <a:solidFill>
                  <a:schemeClr val="tx1"/>
                </a:solidFill>
                <a:latin typeface="Calibri" pitchFamily="34" charset="0"/>
              </a:defRPr>
            </a:lvl5pPr>
            <a:lvl6pPr marL="2540644" indent="-230967" eaLnBrk="0" fontAlgn="base" hangingPunct="0">
              <a:spcBef>
                <a:spcPct val="30000"/>
              </a:spcBef>
              <a:spcAft>
                <a:spcPct val="0"/>
              </a:spcAft>
              <a:defRPr sz="1200">
                <a:solidFill>
                  <a:schemeClr val="tx1"/>
                </a:solidFill>
                <a:latin typeface="Calibri" pitchFamily="34" charset="0"/>
              </a:defRPr>
            </a:lvl6pPr>
            <a:lvl7pPr marL="3002579" indent="-230967" eaLnBrk="0" fontAlgn="base" hangingPunct="0">
              <a:spcBef>
                <a:spcPct val="30000"/>
              </a:spcBef>
              <a:spcAft>
                <a:spcPct val="0"/>
              </a:spcAft>
              <a:defRPr sz="1200">
                <a:solidFill>
                  <a:schemeClr val="tx1"/>
                </a:solidFill>
                <a:latin typeface="Calibri" pitchFamily="34" charset="0"/>
              </a:defRPr>
            </a:lvl7pPr>
            <a:lvl8pPr marL="3464516" indent="-230967" eaLnBrk="0" fontAlgn="base" hangingPunct="0">
              <a:spcBef>
                <a:spcPct val="30000"/>
              </a:spcBef>
              <a:spcAft>
                <a:spcPct val="0"/>
              </a:spcAft>
              <a:defRPr sz="1200">
                <a:solidFill>
                  <a:schemeClr val="tx1"/>
                </a:solidFill>
                <a:latin typeface="Calibri" pitchFamily="34" charset="0"/>
              </a:defRPr>
            </a:lvl8pPr>
            <a:lvl9pPr marL="3926450" indent="-2309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F60EE8E-9EDB-4BC2-B2F3-32AFCD9566B1}" type="slidenum">
              <a:rPr lang="en-US" altLang="en-US" smtClean="0">
                <a:latin typeface="Arial" charset="0"/>
              </a:rPr>
              <a:pPr eaLnBrk="1" hangingPunct="1">
                <a:spcBef>
                  <a:spcPct val="0"/>
                </a:spcBef>
              </a:pPr>
              <a:t>41</a:t>
            </a:fld>
            <a:endParaRPr lang="en-US" altLang="en-US">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646" indent="-288709" eaLnBrk="0" hangingPunct="0">
              <a:spcBef>
                <a:spcPct val="30000"/>
              </a:spcBef>
              <a:defRPr sz="1200">
                <a:solidFill>
                  <a:schemeClr val="tx1"/>
                </a:solidFill>
                <a:latin typeface="Calibri" pitchFamily="34" charset="0"/>
              </a:defRPr>
            </a:lvl2pPr>
            <a:lvl3pPr marL="1154838" indent="-230967" eaLnBrk="0" hangingPunct="0">
              <a:spcBef>
                <a:spcPct val="30000"/>
              </a:spcBef>
              <a:defRPr sz="1200">
                <a:solidFill>
                  <a:schemeClr val="tx1"/>
                </a:solidFill>
                <a:latin typeface="Calibri" pitchFamily="34" charset="0"/>
              </a:defRPr>
            </a:lvl3pPr>
            <a:lvl4pPr marL="1616773" indent="-230967" eaLnBrk="0" hangingPunct="0">
              <a:spcBef>
                <a:spcPct val="30000"/>
              </a:spcBef>
              <a:defRPr sz="1200">
                <a:solidFill>
                  <a:schemeClr val="tx1"/>
                </a:solidFill>
                <a:latin typeface="Calibri" pitchFamily="34" charset="0"/>
              </a:defRPr>
            </a:lvl4pPr>
            <a:lvl5pPr marL="2078709" indent="-230967" eaLnBrk="0" hangingPunct="0">
              <a:spcBef>
                <a:spcPct val="30000"/>
              </a:spcBef>
              <a:defRPr sz="1200">
                <a:solidFill>
                  <a:schemeClr val="tx1"/>
                </a:solidFill>
                <a:latin typeface="Calibri" pitchFamily="34" charset="0"/>
              </a:defRPr>
            </a:lvl5pPr>
            <a:lvl6pPr marL="2540644" indent="-230967" eaLnBrk="0" fontAlgn="base" hangingPunct="0">
              <a:spcBef>
                <a:spcPct val="30000"/>
              </a:spcBef>
              <a:spcAft>
                <a:spcPct val="0"/>
              </a:spcAft>
              <a:defRPr sz="1200">
                <a:solidFill>
                  <a:schemeClr val="tx1"/>
                </a:solidFill>
                <a:latin typeface="Calibri" pitchFamily="34" charset="0"/>
              </a:defRPr>
            </a:lvl6pPr>
            <a:lvl7pPr marL="3002579" indent="-230967" eaLnBrk="0" fontAlgn="base" hangingPunct="0">
              <a:spcBef>
                <a:spcPct val="30000"/>
              </a:spcBef>
              <a:spcAft>
                <a:spcPct val="0"/>
              </a:spcAft>
              <a:defRPr sz="1200">
                <a:solidFill>
                  <a:schemeClr val="tx1"/>
                </a:solidFill>
                <a:latin typeface="Calibri" pitchFamily="34" charset="0"/>
              </a:defRPr>
            </a:lvl7pPr>
            <a:lvl8pPr marL="3464516" indent="-230967" eaLnBrk="0" fontAlgn="base" hangingPunct="0">
              <a:spcBef>
                <a:spcPct val="30000"/>
              </a:spcBef>
              <a:spcAft>
                <a:spcPct val="0"/>
              </a:spcAft>
              <a:defRPr sz="1200">
                <a:solidFill>
                  <a:schemeClr val="tx1"/>
                </a:solidFill>
                <a:latin typeface="Calibri" pitchFamily="34" charset="0"/>
              </a:defRPr>
            </a:lvl8pPr>
            <a:lvl9pPr marL="3926450" indent="-2309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A2435DD-22FB-401C-9E14-2B53B5FCAEBE}" type="slidenum">
              <a:rPr lang="en-US" altLang="en-US" smtClean="0">
                <a:latin typeface="Arial" charset="0"/>
              </a:rPr>
              <a:pPr eaLnBrk="1" hangingPunct="1">
                <a:spcBef>
                  <a:spcPct val="0"/>
                </a:spcBef>
              </a:pPr>
              <a:t>43</a:t>
            </a:fld>
            <a:endParaRPr lang="en-US" altLang="en-US">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646" indent="-288709" eaLnBrk="0" hangingPunct="0">
              <a:spcBef>
                <a:spcPct val="30000"/>
              </a:spcBef>
              <a:defRPr sz="1200">
                <a:solidFill>
                  <a:schemeClr val="tx1"/>
                </a:solidFill>
                <a:latin typeface="Calibri" pitchFamily="34" charset="0"/>
              </a:defRPr>
            </a:lvl2pPr>
            <a:lvl3pPr marL="1154838" indent="-230967" eaLnBrk="0" hangingPunct="0">
              <a:spcBef>
                <a:spcPct val="30000"/>
              </a:spcBef>
              <a:defRPr sz="1200">
                <a:solidFill>
                  <a:schemeClr val="tx1"/>
                </a:solidFill>
                <a:latin typeface="Calibri" pitchFamily="34" charset="0"/>
              </a:defRPr>
            </a:lvl3pPr>
            <a:lvl4pPr marL="1616773" indent="-230967" eaLnBrk="0" hangingPunct="0">
              <a:spcBef>
                <a:spcPct val="30000"/>
              </a:spcBef>
              <a:defRPr sz="1200">
                <a:solidFill>
                  <a:schemeClr val="tx1"/>
                </a:solidFill>
                <a:latin typeface="Calibri" pitchFamily="34" charset="0"/>
              </a:defRPr>
            </a:lvl4pPr>
            <a:lvl5pPr marL="2078709" indent="-230967" eaLnBrk="0" hangingPunct="0">
              <a:spcBef>
                <a:spcPct val="30000"/>
              </a:spcBef>
              <a:defRPr sz="1200">
                <a:solidFill>
                  <a:schemeClr val="tx1"/>
                </a:solidFill>
                <a:latin typeface="Calibri" pitchFamily="34" charset="0"/>
              </a:defRPr>
            </a:lvl5pPr>
            <a:lvl6pPr marL="2540644" indent="-230967" eaLnBrk="0" fontAlgn="base" hangingPunct="0">
              <a:spcBef>
                <a:spcPct val="30000"/>
              </a:spcBef>
              <a:spcAft>
                <a:spcPct val="0"/>
              </a:spcAft>
              <a:defRPr sz="1200">
                <a:solidFill>
                  <a:schemeClr val="tx1"/>
                </a:solidFill>
                <a:latin typeface="Calibri" pitchFamily="34" charset="0"/>
              </a:defRPr>
            </a:lvl6pPr>
            <a:lvl7pPr marL="3002579" indent="-230967" eaLnBrk="0" fontAlgn="base" hangingPunct="0">
              <a:spcBef>
                <a:spcPct val="30000"/>
              </a:spcBef>
              <a:spcAft>
                <a:spcPct val="0"/>
              </a:spcAft>
              <a:defRPr sz="1200">
                <a:solidFill>
                  <a:schemeClr val="tx1"/>
                </a:solidFill>
                <a:latin typeface="Calibri" pitchFamily="34" charset="0"/>
              </a:defRPr>
            </a:lvl7pPr>
            <a:lvl8pPr marL="3464516" indent="-230967" eaLnBrk="0" fontAlgn="base" hangingPunct="0">
              <a:spcBef>
                <a:spcPct val="30000"/>
              </a:spcBef>
              <a:spcAft>
                <a:spcPct val="0"/>
              </a:spcAft>
              <a:defRPr sz="1200">
                <a:solidFill>
                  <a:schemeClr val="tx1"/>
                </a:solidFill>
                <a:latin typeface="Calibri" pitchFamily="34" charset="0"/>
              </a:defRPr>
            </a:lvl8pPr>
            <a:lvl9pPr marL="3926450" indent="-2309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6E852A-3EBB-41B7-BAF8-6B49D8B09820}" type="slidenum">
              <a:rPr lang="en-US" altLang="en-US" smtClean="0">
                <a:latin typeface="Arial" charset="0"/>
              </a:rPr>
              <a:pPr eaLnBrk="1" hangingPunct="1">
                <a:spcBef>
                  <a:spcPct val="0"/>
                </a:spcBef>
              </a:pPr>
              <a:t>45</a:t>
            </a:fld>
            <a:endParaRPr lang="en-US" altLang="en-US">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646" indent="-288709" eaLnBrk="0" hangingPunct="0">
              <a:spcBef>
                <a:spcPct val="30000"/>
              </a:spcBef>
              <a:defRPr sz="1200">
                <a:solidFill>
                  <a:schemeClr val="tx1"/>
                </a:solidFill>
                <a:latin typeface="Calibri" pitchFamily="34" charset="0"/>
              </a:defRPr>
            </a:lvl2pPr>
            <a:lvl3pPr marL="1154838" indent="-230967" eaLnBrk="0" hangingPunct="0">
              <a:spcBef>
                <a:spcPct val="30000"/>
              </a:spcBef>
              <a:defRPr sz="1200">
                <a:solidFill>
                  <a:schemeClr val="tx1"/>
                </a:solidFill>
                <a:latin typeface="Calibri" pitchFamily="34" charset="0"/>
              </a:defRPr>
            </a:lvl3pPr>
            <a:lvl4pPr marL="1616773" indent="-230967" eaLnBrk="0" hangingPunct="0">
              <a:spcBef>
                <a:spcPct val="30000"/>
              </a:spcBef>
              <a:defRPr sz="1200">
                <a:solidFill>
                  <a:schemeClr val="tx1"/>
                </a:solidFill>
                <a:latin typeface="Calibri" pitchFamily="34" charset="0"/>
              </a:defRPr>
            </a:lvl4pPr>
            <a:lvl5pPr marL="2078709" indent="-230967" eaLnBrk="0" hangingPunct="0">
              <a:spcBef>
                <a:spcPct val="30000"/>
              </a:spcBef>
              <a:defRPr sz="1200">
                <a:solidFill>
                  <a:schemeClr val="tx1"/>
                </a:solidFill>
                <a:latin typeface="Calibri" pitchFamily="34" charset="0"/>
              </a:defRPr>
            </a:lvl5pPr>
            <a:lvl6pPr marL="2540644" indent="-230967" eaLnBrk="0" fontAlgn="base" hangingPunct="0">
              <a:spcBef>
                <a:spcPct val="30000"/>
              </a:spcBef>
              <a:spcAft>
                <a:spcPct val="0"/>
              </a:spcAft>
              <a:defRPr sz="1200">
                <a:solidFill>
                  <a:schemeClr val="tx1"/>
                </a:solidFill>
                <a:latin typeface="Calibri" pitchFamily="34" charset="0"/>
              </a:defRPr>
            </a:lvl6pPr>
            <a:lvl7pPr marL="3002579" indent="-230967" eaLnBrk="0" fontAlgn="base" hangingPunct="0">
              <a:spcBef>
                <a:spcPct val="30000"/>
              </a:spcBef>
              <a:spcAft>
                <a:spcPct val="0"/>
              </a:spcAft>
              <a:defRPr sz="1200">
                <a:solidFill>
                  <a:schemeClr val="tx1"/>
                </a:solidFill>
                <a:latin typeface="Calibri" pitchFamily="34" charset="0"/>
              </a:defRPr>
            </a:lvl7pPr>
            <a:lvl8pPr marL="3464516" indent="-230967" eaLnBrk="0" fontAlgn="base" hangingPunct="0">
              <a:spcBef>
                <a:spcPct val="30000"/>
              </a:spcBef>
              <a:spcAft>
                <a:spcPct val="0"/>
              </a:spcAft>
              <a:defRPr sz="1200">
                <a:solidFill>
                  <a:schemeClr val="tx1"/>
                </a:solidFill>
                <a:latin typeface="Calibri" pitchFamily="34" charset="0"/>
              </a:defRPr>
            </a:lvl8pPr>
            <a:lvl9pPr marL="3926450" indent="-2309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F89130F-9C14-411A-A9CE-A40847DB15B9}" type="slidenum">
              <a:rPr lang="en-US" altLang="en-US" smtClean="0">
                <a:latin typeface="Arial" charset="0"/>
              </a:rPr>
              <a:pPr eaLnBrk="1" hangingPunct="1">
                <a:spcBef>
                  <a:spcPct val="0"/>
                </a:spcBef>
              </a:pPr>
              <a:t>46</a:t>
            </a:fld>
            <a:endParaRPr lang="en-US" altLang="en-US">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646" indent="-288709" eaLnBrk="0" hangingPunct="0">
              <a:spcBef>
                <a:spcPct val="30000"/>
              </a:spcBef>
              <a:defRPr sz="1200">
                <a:solidFill>
                  <a:schemeClr val="tx1"/>
                </a:solidFill>
                <a:latin typeface="Calibri" pitchFamily="34" charset="0"/>
              </a:defRPr>
            </a:lvl2pPr>
            <a:lvl3pPr marL="1154838" indent="-230967" eaLnBrk="0" hangingPunct="0">
              <a:spcBef>
                <a:spcPct val="30000"/>
              </a:spcBef>
              <a:defRPr sz="1200">
                <a:solidFill>
                  <a:schemeClr val="tx1"/>
                </a:solidFill>
                <a:latin typeface="Calibri" pitchFamily="34" charset="0"/>
              </a:defRPr>
            </a:lvl3pPr>
            <a:lvl4pPr marL="1616773" indent="-230967" eaLnBrk="0" hangingPunct="0">
              <a:spcBef>
                <a:spcPct val="30000"/>
              </a:spcBef>
              <a:defRPr sz="1200">
                <a:solidFill>
                  <a:schemeClr val="tx1"/>
                </a:solidFill>
                <a:latin typeface="Calibri" pitchFamily="34" charset="0"/>
              </a:defRPr>
            </a:lvl4pPr>
            <a:lvl5pPr marL="2078709" indent="-230967" eaLnBrk="0" hangingPunct="0">
              <a:spcBef>
                <a:spcPct val="30000"/>
              </a:spcBef>
              <a:defRPr sz="1200">
                <a:solidFill>
                  <a:schemeClr val="tx1"/>
                </a:solidFill>
                <a:latin typeface="Calibri" pitchFamily="34" charset="0"/>
              </a:defRPr>
            </a:lvl5pPr>
            <a:lvl6pPr marL="2540644" indent="-230967" eaLnBrk="0" fontAlgn="base" hangingPunct="0">
              <a:spcBef>
                <a:spcPct val="30000"/>
              </a:spcBef>
              <a:spcAft>
                <a:spcPct val="0"/>
              </a:spcAft>
              <a:defRPr sz="1200">
                <a:solidFill>
                  <a:schemeClr val="tx1"/>
                </a:solidFill>
                <a:latin typeface="Calibri" pitchFamily="34" charset="0"/>
              </a:defRPr>
            </a:lvl6pPr>
            <a:lvl7pPr marL="3002579" indent="-230967" eaLnBrk="0" fontAlgn="base" hangingPunct="0">
              <a:spcBef>
                <a:spcPct val="30000"/>
              </a:spcBef>
              <a:spcAft>
                <a:spcPct val="0"/>
              </a:spcAft>
              <a:defRPr sz="1200">
                <a:solidFill>
                  <a:schemeClr val="tx1"/>
                </a:solidFill>
                <a:latin typeface="Calibri" pitchFamily="34" charset="0"/>
              </a:defRPr>
            </a:lvl7pPr>
            <a:lvl8pPr marL="3464516" indent="-230967" eaLnBrk="0" fontAlgn="base" hangingPunct="0">
              <a:spcBef>
                <a:spcPct val="30000"/>
              </a:spcBef>
              <a:spcAft>
                <a:spcPct val="0"/>
              </a:spcAft>
              <a:defRPr sz="1200">
                <a:solidFill>
                  <a:schemeClr val="tx1"/>
                </a:solidFill>
                <a:latin typeface="Calibri" pitchFamily="34" charset="0"/>
              </a:defRPr>
            </a:lvl8pPr>
            <a:lvl9pPr marL="3926450" indent="-2309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95A6086-6FE9-4943-8C95-558801A412B1}" type="slidenum">
              <a:rPr lang="en-US" altLang="en-US" smtClean="0">
                <a:latin typeface="Arial" charset="0"/>
              </a:rPr>
              <a:pPr eaLnBrk="1" hangingPunct="1">
                <a:spcBef>
                  <a:spcPct val="0"/>
                </a:spcBef>
              </a:pPr>
              <a:t>47</a:t>
            </a:fld>
            <a:endParaRPr lang="en-US" altLang="en-US">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646" indent="-288709" eaLnBrk="0" hangingPunct="0">
              <a:spcBef>
                <a:spcPct val="30000"/>
              </a:spcBef>
              <a:defRPr sz="1200">
                <a:solidFill>
                  <a:schemeClr val="tx1"/>
                </a:solidFill>
                <a:latin typeface="Calibri" pitchFamily="34" charset="0"/>
              </a:defRPr>
            </a:lvl2pPr>
            <a:lvl3pPr marL="1154838" indent="-230967" eaLnBrk="0" hangingPunct="0">
              <a:spcBef>
                <a:spcPct val="30000"/>
              </a:spcBef>
              <a:defRPr sz="1200">
                <a:solidFill>
                  <a:schemeClr val="tx1"/>
                </a:solidFill>
                <a:latin typeface="Calibri" pitchFamily="34" charset="0"/>
              </a:defRPr>
            </a:lvl3pPr>
            <a:lvl4pPr marL="1616773" indent="-230967" eaLnBrk="0" hangingPunct="0">
              <a:spcBef>
                <a:spcPct val="30000"/>
              </a:spcBef>
              <a:defRPr sz="1200">
                <a:solidFill>
                  <a:schemeClr val="tx1"/>
                </a:solidFill>
                <a:latin typeface="Calibri" pitchFamily="34" charset="0"/>
              </a:defRPr>
            </a:lvl4pPr>
            <a:lvl5pPr marL="2078709" indent="-230967" eaLnBrk="0" hangingPunct="0">
              <a:spcBef>
                <a:spcPct val="30000"/>
              </a:spcBef>
              <a:defRPr sz="1200">
                <a:solidFill>
                  <a:schemeClr val="tx1"/>
                </a:solidFill>
                <a:latin typeface="Calibri" pitchFamily="34" charset="0"/>
              </a:defRPr>
            </a:lvl5pPr>
            <a:lvl6pPr marL="2540644" indent="-230967" eaLnBrk="0" fontAlgn="base" hangingPunct="0">
              <a:spcBef>
                <a:spcPct val="30000"/>
              </a:spcBef>
              <a:spcAft>
                <a:spcPct val="0"/>
              </a:spcAft>
              <a:defRPr sz="1200">
                <a:solidFill>
                  <a:schemeClr val="tx1"/>
                </a:solidFill>
                <a:latin typeface="Calibri" pitchFamily="34" charset="0"/>
              </a:defRPr>
            </a:lvl6pPr>
            <a:lvl7pPr marL="3002579" indent="-230967" eaLnBrk="0" fontAlgn="base" hangingPunct="0">
              <a:spcBef>
                <a:spcPct val="30000"/>
              </a:spcBef>
              <a:spcAft>
                <a:spcPct val="0"/>
              </a:spcAft>
              <a:defRPr sz="1200">
                <a:solidFill>
                  <a:schemeClr val="tx1"/>
                </a:solidFill>
                <a:latin typeface="Calibri" pitchFamily="34" charset="0"/>
              </a:defRPr>
            </a:lvl7pPr>
            <a:lvl8pPr marL="3464516" indent="-230967" eaLnBrk="0" fontAlgn="base" hangingPunct="0">
              <a:spcBef>
                <a:spcPct val="30000"/>
              </a:spcBef>
              <a:spcAft>
                <a:spcPct val="0"/>
              </a:spcAft>
              <a:defRPr sz="1200">
                <a:solidFill>
                  <a:schemeClr val="tx1"/>
                </a:solidFill>
                <a:latin typeface="Calibri" pitchFamily="34" charset="0"/>
              </a:defRPr>
            </a:lvl8pPr>
            <a:lvl9pPr marL="3926450" indent="-2309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A30E9B1-2599-4E4E-97E3-0CC9D4AB89A0}" type="slidenum">
              <a:rPr lang="en-US" altLang="en-US" smtClean="0">
                <a:latin typeface="Arial" charset="0"/>
              </a:rPr>
              <a:pPr eaLnBrk="1" hangingPunct="1">
                <a:spcBef>
                  <a:spcPct val="0"/>
                </a:spcBef>
              </a:pPr>
              <a:t>48</a:t>
            </a:fld>
            <a:endParaRPr lang="en-US" altLang="en-US">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646" indent="-288709" eaLnBrk="0" hangingPunct="0">
              <a:spcBef>
                <a:spcPct val="30000"/>
              </a:spcBef>
              <a:defRPr sz="1200">
                <a:solidFill>
                  <a:schemeClr val="tx1"/>
                </a:solidFill>
                <a:latin typeface="Calibri" pitchFamily="34" charset="0"/>
              </a:defRPr>
            </a:lvl2pPr>
            <a:lvl3pPr marL="1154838" indent="-230967" eaLnBrk="0" hangingPunct="0">
              <a:spcBef>
                <a:spcPct val="30000"/>
              </a:spcBef>
              <a:defRPr sz="1200">
                <a:solidFill>
                  <a:schemeClr val="tx1"/>
                </a:solidFill>
                <a:latin typeface="Calibri" pitchFamily="34" charset="0"/>
              </a:defRPr>
            </a:lvl3pPr>
            <a:lvl4pPr marL="1616773" indent="-230967" eaLnBrk="0" hangingPunct="0">
              <a:spcBef>
                <a:spcPct val="30000"/>
              </a:spcBef>
              <a:defRPr sz="1200">
                <a:solidFill>
                  <a:schemeClr val="tx1"/>
                </a:solidFill>
                <a:latin typeface="Calibri" pitchFamily="34" charset="0"/>
              </a:defRPr>
            </a:lvl4pPr>
            <a:lvl5pPr marL="2078709" indent="-230967" eaLnBrk="0" hangingPunct="0">
              <a:spcBef>
                <a:spcPct val="30000"/>
              </a:spcBef>
              <a:defRPr sz="1200">
                <a:solidFill>
                  <a:schemeClr val="tx1"/>
                </a:solidFill>
                <a:latin typeface="Calibri" pitchFamily="34" charset="0"/>
              </a:defRPr>
            </a:lvl5pPr>
            <a:lvl6pPr marL="2540644" indent="-230967" eaLnBrk="0" fontAlgn="base" hangingPunct="0">
              <a:spcBef>
                <a:spcPct val="30000"/>
              </a:spcBef>
              <a:spcAft>
                <a:spcPct val="0"/>
              </a:spcAft>
              <a:defRPr sz="1200">
                <a:solidFill>
                  <a:schemeClr val="tx1"/>
                </a:solidFill>
                <a:latin typeface="Calibri" pitchFamily="34" charset="0"/>
              </a:defRPr>
            </a:lvl6pPr>
            <a:lvl7pPr marL="3002579" indent="-230967" eaLnBrk="0" fontAlgn="base" hangingPunct="0">
              <a:spcBef>
                <a:spcPct val="30000"/>
              </a:spcBef>
              <a:spcAft>
                <a:spcPct val="0"/>
              </a:spcAft>
              <a:defRPr sz="1200">
                <a:solidFill>
                  <a:schemeClr val="tx1"/>
                </a:solidFill>
                <a:latin typeface="Calibri" pitchFamily="34" charset="0"/>
              </a:defRPr>
            </a:lvl7pPr>
            <a:lvl8pPr marL="3464516" indent="-230967" eaLnBrk="0" fontAlgn="base" hangingPunct="0">
              <a:spcBef>
                <a:spcPct val="30000"/>
              </a:spcBef>
              <a:spcAft>
                <a:spcPct val="0"/>
              </a:spcAft>
              <a:defRPr sz="1200">
                <a:solidFill>
                  <a:schemeClr val="tx1"/>
                </a:solidFill>
                <a:latin typeface="Calibri" pitchFamily="34" charset="0"/>
              </a:defRPr>
            </a:lvl8pPr>
            <a:lvl9pPr marL="3926450" indent="-2309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01A7B92-80CF-4060-8704-0657A78C3AA7}" type="slidenum">
              <a:rPr lang="en-US" altLang="en-US" smtClean="0">
                <a:latin typeface="Arial" charset="0"/>
              </a:rPr>
              <a:pPr eaLnBrk="1" hangingPunct="1">
                <a:spcBef>
                  <a:spcPct val="0"/>
                </a:spcBef>
              </a:pPr>
              <a:t>49</a:t>
            </a:fld>
            <a:endParaRPr lang="en-US" altLang="en-US">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646" indent="-288709" eaLnBrk="0" hangingPunct="0">
              <a:spcBef>
                <a:spcPct val="30000"/>
              </a:spcBef>
              <a:defRPr sz="1200">
                <a:solidFill>
                  <a:schemeClr val="tx1"/>
                </a:solidFill>
                <a:latin typeface="Calibri" pitchFamily="34" charset="0"/>
              </a:defRPr>
            </a:lvl2pPr>
            <a:lvl3pPr marL="1154838" indent="-230967" eaLnBrk="0" hangingPunct="0">
              <a:spcBef>
                <a:spcPct val="30000"/>
              </a:spcBef>
              <a:defRPr sz="1200">
                <a:solidFill>
                  <a:schemeClr val="tx1"/>
                </a:solidFill>
                <a:latin typeface="Calibri" pitchFamily="34" charset="0"/>
              </a:defRPr>
            </a:lvl3pPr>
            <a:lvl4pPr marL="1616773" indent="-230967" eaLnBrk="0" hangingPunct="0">
              <a:spcBef>
                <a:spcPct val="30000"/>
              </a:spcBef>
              <a:defRPr sz="1200">
                <a:solidFill>
                  <a:schemeClr val="tx1"/>
                </a:solidFill>
                <a:latin typeface="Calibri" pitchFamily="34" charset="0"/>
              </a:defRPr>
            </a:lvl4pPr>
            <a:lvl5pPr marL="2078709" indent="-230967" eaLnBrk="0" hangingPunct="0">
              <a:spcBef>
                <a:spcPct val="30000"/>
              </a:spcBef>
              <a:defRPr sz="1200">
                <a:solidFill>
                  <a:schemeClr val="tx1"/>
                </a:solidFill>
                <a:latin typeface="Calibri" pitchFamily="34" charset="0"/>
              </a:defRPr>
            </a:lvl5pPr>
            <a:lvl6pPr marL="2540644" indent="-230967" eaLnBrk="0" fontAlgn="base" hangingPunct="0">
              <a:spcBef>
                <a:spcPct val="30000"/>
              </a:spcBef>
              <a:spcAft>
                <a:spcPct val="0"/>
              </a:spcAft>
              <a:defRPr sz="1200">
                <a:solidFill>
                  <a:schemeClr val="tx1"/>
                </a:solidFill>
                <a:latin typeface="Calibri" pitchFamily="34" charset="0"/>
              </a:defRPr>
            </a:lvl6pPr>
            <a:lvl7pPr marL="3002579" indent="-230967" eaLnBrk="0" fontAlgn="base" hangingPunct="0">
              <a:spcBef>
                <a:spcPct val="30000"/>
              </a:spcBef>
              <a:spcAft>
                <a:spcPct val="0"/>
              </a:spcAft>
              <a:defRPr sz="1200">
                <a:solidFill>
                  <a:schemeClr val="tx1"/>
                </a:solidFill>
                <a:latin typeface="Calibri" pitchFamily="34" charset="0"/>
              </a:defRPr>
            </a:lvl7pPr>
            <a:lvl8pPr marL="3464516" indent="-230967" eaLnBrk="0" fontAlgn="base" hangingPunct="0">
              <a:spcBef>
                <a:spcPct val="30000"/>
              </a:spcBef>
              <a:spcAft>
                <a:spcPct val="0"/>
              </a:spcAft>
              <a:defRPr sz="1200">
                <a:solidFill>
                  <a:schemeClr val="tx1"/>
                </a:solidFill>
                <a:latin typeface="Calibri" pitchFamily="34" charset="0"/>
              </a:defRPr>
            </a:lvl8pPr>
            <a:lvl9pPr marL="3926450" indent="-2309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1CF5A7F-FED2-437A-870A-4E620A19EA78}" type="slidenum">
              <a:rPr lang="en-US" altLang="en-US" smtClean="0">
                <a:latin typeface="Arial" charset="0"/>
              </a:rPr>
              <a:pPr eaLnBrk="1" hangingPunct="1">
                <a:spcBef>
                  <a:spcPct val="0"/>
                </a:spcBef>
              </a:pPr>
              <a:t>50</a:t>
            </a:fld>
            <a:endParaRPr lang="en-US" altLang="en-US">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AD413E-288C-4D20-9803-EC8477542A22}" type="slidenum">
              <a:rPr lang="en-US" smtClean="0"/>
              <a:t>54</a:t>
            </a:fld>
            <a:endParaRPr lang="en-US"/>
          </a:p>
        </p:txBody>
      </p:sp>
    </p:spTree>
    <p:extLst>
      <p:ext uri="{BB962C8B-B14F-4D97-AF65-F5344CB8AC3E}">
        <p14:creationId xmlns:p14="http://schemas.microsoft.com/office/powerpoint/2010/main" val="3970989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646" indent="-288709" eaLnBrk="0" hangingPunct="0">
              <a:spcBef>
                <a:spcPct val="30000"/>
              </a:spcBef>
              <a:defRPr sz="1200">
                <a:solidFill>
                  <a:schemeClr val="tx1"/>
                </a:solidFill>
                <a:latin typeface="Calibri" pitchFamily="34" charset="0"/>
              </a:defRPr>
            </a:lvl2pPr>
            <a:lvl3pPr marL="1154838" indent="-230967" eaLnBrk="0" hangingPunct="0">
              <a:spcBef>
                <a:spcPct val="30000"/>
              </a:spcBef>
              <a:defRPr sz="1200">
                <a:solidFill>
                  <a:schemeClr val="tx1"/>
                </a:solidFill>
                <a:latin typeface="Calibri" pitchFamily="34" charset="0"/>
              </a:defRPr>
            </a:lvl3pPr>
            <a:lvl4pPr marL="1616773" indent="-230967" eaLnBrk="0" hangingPunct="0">
              <a:spcBef>
                <a:spcPct val="30000"/>
              </a:spcBef>
              <a:defRPr sz="1200">
                <a:solidFill>
                  <a:schemeClr val="tx1"/>
                </a:solidFill>
                <a:latin typeface="Calibri" pitchFamily="34" charset="0"/>
              </a:defRPr>
            </a:lvl4pPr>
            <a:lvl5pPr marL="2078709" indent="-230967" eaLnBrk="0" hangingPunct="0">
              <a:spcBef>
                <a:spcPct val="30000"/>
              </a:spcBef>
              <a:defRPr sz="1200">
                <a:solidFill>
                  <a:schemeClr val="tx1"/>
                </a:solidFill>
                <a:latin typeface="Calibri" pitchFamily="34" charset="0"/>
              </a:defRPr>
            </a:lvl5pPr>
            <a:lvl6pPr marL="2540644" indent="-230967" eaLnBrk="0" fontAlgn="base" hangingPunct="0">
              <a:spcBef>
                <a:spcPct val="30000"/>
              </a:spcBef>
              <a:spcAft>
                <a:spcPct val="0"/>
              </a:spcAft>
              <a:defRPr sz="1200">
                <a:solidFill>
                  <a:schemeClr val="tx1"/>
                </a:solidFill>
                <a:latin typeface="Calibri" pitchFamily="34" charset="0"/>
              </a:defRPr>
            </a:lvl6pPr>
            <a:lvl7pPr marL="3002579" indent="-230967" eaLnBrk="0" fontAlgn="base" hangingPunct="0">
              <a:spcBef>
                <a:spcPct val="30000"/>
              </a:spcBef>
              <a:spcAft>
                <a:spcPct val="0"/>
              </a:spcAft>
              <a:defRPr sz="1200">
                <a:solidFill>
                  <a:schemeClr val="tx1"/>
                </a:solidFill>
                <a:latin typeface="Calibri" pitchFamily="34" charset="0"/>
              </a:defRPr>
            </a:lvl7pPr>
            <a:lvl8pPr marL="3464516" indent="-230967" eaLnBrk="0" fontAlgn="base" hangingPunct="0">
              <a:spcBef>
                <a:spcPct val="30000"/>
              </a:spcBef>
              <a:spcAft>
                <a:spcPct val="0"/>
              </a:spcAft>
              <a:defRPr sz="1200">
                <a:solidFill>
                  <a:schemeClr val="tx1"/>
                </a:solidFill>
                <a:latin typeface="Calibri" pitchFamily="34" charset="0"/>
              </a:defRPr>
            </a:lvl8pPr>
            <a:lvl9pPr marL="3926450" indent="-2309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589A358-D062-44EE-8618-401A411B0C16}" type="slidenum">
              <a:rPr lang="en-US" altLang="en-US" smtClean="0">
                <a:latin typeface="Arial" charset="0"/>
              </a:rPr>
              <a:pPr eaLnBrk="1" hangingPunct="1">
                <a:spcBef>
                  <a:spcPct val="0"/>
                </a:spcBef>
              </a:pPr>
              <a:t>5</a:t>
            </a:fld>
            <a:endParaRPr lang="en-US" alt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646" indent="-288709" eaLnBrk="0" hangingPunct="0">
              <a:spcBef>
                <a:spcPct val="30000"/>
              </a:spcBef>
              <a:defRPr sz="1200">
                <a:solidFill>
                  <a:schemeClr val="tx1"/>
                </a:solidFill>
                <a:latin typeface="Calibri" pitchFamily="34" charset="0"/>
              </a:defRPr>
            </a:lvl2pPr>
            <a:lvl3pPr marL="1154838" indent="-230967" eaLnBrk="0" hangingPunct="0">
              <a:spcBef>
                <a:spcPct val="30000"/>
              </a:spcBef>
              <a:defRPr sz="1200">
                <a:solidFill>
                  <a:schemeClr val="tx1"/>
                </a:solidFill>
                <a:latin typeface="Calibri" pitchFamily="34" charset="0"/>
              </a:defRPr>
            </a:lvl3pPr>
            <a:lvl4pPr marL="1616773" indent="-230967" eaLnBrk="0" hangingPunct="0">
              <a:spcBef>
                <a:spcPct val="30000"/>
              </a:spcBef>
              <a:defRPr sz="1200">
                <a:solidFill>
                  <a:schemeClr val="tx1"/>
                </a:solidFill>
                <a:latin typeface="Calibri" pitchFamily="34" charset="0"/>
              </a:defRPr>
            </a:lvl4pPr>
            <a:lvl5pPr marL="2078709" indent="-230967" eaLnBrk="0" hangingPunct="0">
              <a:spcBef>
                <a:spcPct val="30000"/>
              </a:spcBef>
              <a:defRPr sz="1200">
                <a:solidFill>
                  <a:schemeClr val="tx1"/>
                </a:solidFill>
                <a:latin typeface="Calibri" pitchFamily="34" charset="0"/>
              </a:defRPr>
            </a:lvl5pPr>
            <a:lvl6pPr marL="2540644" indent="-230967" eaLnBrk="0" fontAlgn="base" hangingPunct="0">
              <a:spcBef>
                <a:spcPct val="30000"/>
              </a:spcBef>
              <a:spcAft>
                <a:spcPct val="0"/>
              </a:spcAft>
              <a:defRPr sz="1200">
                <a:solidFill>
                  <a:schemeClr val="tx1"/>
                </a:solidFill>
                <a:latin typeface="Calibri" pitchFamily="34" charset="0"/>
              </a:defRPr>
            </a:lvl6pPr>
            <a:lvl7pPr marL="3002579" indent="-230967" eaLnBrk="0" fontAlgn="base" hangingPunct="0">
              <a:spcBef>
                <a:spcPct val="30000"/>
              </a:spcBef>
              <a:spcAft>
                <a:spcPct val="0"/>
              </a:spcAft>
              <a:defRPr sz="1200">
                <a:solidFill>
                  <a:schemeClr val="tx1"/>
                </a:solidFill>
                <a:latin typeface="Calibri" pitchFamily="34" charset="0"/>
              </a:defRPr>
            </a:lvl7pPr>
            <a:lvl8pPr marL="3464516" indent="-230967" eaLnBrk="0" fontAlgn="base" hangingPunct="0">
              <a:spcBef>
                <a:spcPct val="30000"/>
              </a:spcBef>
              <a:spcAft>
                <a:spcPct val="0"/>
              </a:spcAft>
              <a:defRPr sz="1200">
                <a:solidFill>
                  <a:schemeClr val="tx1"/>
                </a:solidFill>
                <a:latin typeface="Calibri" pitchFamily="34" charset="0"/>
              </a:defRPr>
            </a:lvl8pPr>
            <a:lvl9pPr marL="3926450" indent="-2309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E8EE2E3-00D2-4E3E-87F0-7BC6939C2D2A}" type="slidenum">
              <a:rPr lang="en-US" altLang="en-US" smtClean="0">
                <a:latin typeface="Arial" charset="0"/>
              </a:rPr>
              <a:pPr eaLnBrk="1" hangingPunct="1">
                <a:spcBef>
                  <a:spcPct val="0"/>
                </a:spcBef>
              </a:pPr>
              <a:t>6</a:t>
            </a:fld>
            <a:endParaRPr lang="en-US" alt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646" indent="-288709" eaLnBrk="0" hangingPunct="0">
              <a:spcBef>
                <a:spcPct val="30000"/>
              </a:spcBef>
              <a:defRPr sz="1200">
                <a:solidFill>
                  <a:schemeClr val="tx1"/>
                </a:solidFill>
                <a:latin typeface="Calibri" pitchFamily="34" charset="0"/>
              </a:defRPr>
            </a:lvl2pPr>
            <a:lvl3pPr marL="1154838" indent="-230967" eaLnBrk="0" hangingPunct="0">
              <a:spcBef>
                <a:spcPct val="30000"/>
              </a:spcBef>
              <a:defRPr sz="1200">
                <a:solidFill>
                  <a:schemeClr val="tx1"/>
                </a:solidFill>
                <a:latin typeface="Calibri" pitchFamily="34" charset="0"/>
              </a:defRPr>
            </a:lvl3pPr>
            <a:lvl4pPr marL="1616773" indent="-230967" eaLnBrk="0" hangingPunct="0">
              <a:spcBef>
                <a:spcPct val="30000"/>
              </a:spcBef>
              <a:defRPr sz="1200">
                <a:solidFill>
                  <a:schemeClr val="tx1"/>
                </a:solidFill>
                <a:latin typeface="Calibri" pitchFamily="34" charset="0"/>
              </a:defRPr>
            </a:lvl4pPr>
            <a:lvl5pPr marL="2078709" indent="-230967" eaLnBrk="0" hangingPunct="0">
              <a:spcBef>
                <a:spcPct val="30000"/>
              </a:spcBef>
              <a:defRPr sz="1200">
                <a:solidFill>
                  <a:schemeClr val="tx1"/>
                </a:solidFill>
                <a:latin typeface="Calibri" pitchFamily="34" charset="0"/>
              </a:defRPr>
            </a:lvl5pPr>
            <a:lvl6pPr marL="2540644" indent="-230967" eaLnBrk="0" fontAlgn="base" hangingPunct="0">
              <a:spcBef>
                <a:spcPct val="30000"/>
              </a:spcBef>
              <a:spcAft>
                <a:spcPct val="0"/>
              </a:spcAft>
              <a:defRPr sz="1200">
                <a:solidFill>
                  <a:schemeClr val="tx1"/>
                </a:solidFill>
                <a:latin typeface="Calibri" pitchFamily="34" charset="0"/>
              </a:defRPr>
            </a:lvl6pPr>
            <a:lvl7pPr marL="3002579" indent="-230967" eaLnBrk="0" fontAlgn="base" hangingPunct="0">
              <a:spcBef>
                <a:spcPct val="30000"/>
              </a:spcBef>
              <a:spcAft>
                <a:spcPct val="0"/>
              </a:spcAft>
              <a:defRPr sz="1200">
                <a:solidFill>
                  <a:schemeClr val="tx1"/>
                </a:solidFill>
                <a:latin typeface="Calibri" pitchFamily="34" charset="0"/>
              </a:defRPr>
            </a:lvl7pPr>
            <a:lvl8pPr marL="3464516" indent="-230967" eaLnBrk="0" fontAlgn="base" hangingPunct="0">
              <a:spcBef>
                <a:spcPct val="30000"/>
              </a:spcBef>
              <a:spcAft>
                <a:spcPct val="0"/>
              </a:spcAft>
              <a:defRPr sz="1200">
                <a:solidFill>
                  <a:schemeClr val="tx1"/>
                </a:solidFill>
                <a:latin typeface="Calibri" pitchFamily="34" charset="0"/>
              </a:defRPr>
            </a:lvl8pPr>
            <a:lvl9pPr marL="3926450" indent="-2309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E9DA50F-0924-497A-A5D3-778BE4F835C8}" type="slidenum">
              <a:rPr lang="en-US" altLang="en-US" smtClean="0">
                <a:latin typeface="Arial" charset="0"/>
              </a:rPr>
              <a:pPr eaLnBrk="1" hangingPunct="1">
                <a:spcBef>
                  <a:spcPct val="0"/>
                </a:spcBef>
              </a:pPr>
              <a:t>7</a:t>
            </a:fld>
            <a:endParaRPr lang="en-US" alt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646" indent="-288709" eaLnBrk="0" hangingPunct="0">
              <a:spcBef>
                <a:spcPct val="30000"/>
              </a:spcBef>
              <a:defRPr sz="1200">
                <a:solidFill>
                  <a:schemeClr val="tx1"/>
                </a:solidFill>
                <a:latin typeface="Calibri" pitchFamily="34" charset="0"/>
              </a:defRPr>
            </a:lvl2pPr>
            <a:lvl3pPr marL="1154838" indent="-230967" eaLnBrk="0" hangingPunct="0">
              <a:spcBef>
                <a:spcPct val="30000"/>
              </a:spcBef>
              <a:defRPr sz="1200">
                <a:solidFill>
                  <a:schemeClr val="tx1"/>
                </a:solidFill>
                <a:latin typeface="Calibri" pitchFamily="34" charset="0"/>
              </a:defRPr>
            </a:lvl3pPr>
            <a:lvl4pPr marL="1616773" indent="-230967" eaLnBrk="0" hangingPunct="0">
              <a:spcBef>
                <a:spcPct val="30000"/>
              </a:spcBef>
              <a:defRPr sz="1200">
                <a:solidFill>
                  <a:schemeClr val="tx1"/>
                </a:solidFill>
                <a:latin typeface="Calibri" pitchFamily="34" charset="0"/>
              </a:defRPr>
            </a:lvl4pPr>
            <a:lvl5pPr marL="2078709" indent="-230967" eaLnBrk="0" hangingPunct="0">
              <a:spcBef>
                <a:spcPct val="30000"/>
              </a:spcBef>
              <a:defRPr sz="1200">
                <a:solidFill>
                  <a:schemeClr val="tx1"/>
                </a:solidFill>
                <a:latin typeface="Calibri" pitchFamily="34" charset="0"/>
              </a:defRPr>
            </a:lvl5pPr>
            <a:lvl6pPr marL="2540644" indent="-230967" eaLnBrk="0" fontAlgn="base" hangingPunct="0">
              <a:spcBef>
                <a:spcPct val="30000"/>
              </a:spcBef>
              <a:spcAft>
                <a:spcPct val="0"/>
              </a:spcAft>
              <a:defRPr sz="1200">
                <a:solidFill>
                  <a:schemeClr val="tx1"/>
                </a:solidFill>
                <a:latin typeface="Calibri" pitchFamily="34" charset="0"/>
              </a:defRPr>
            </a:lvl6pPr>
            <a:lvl7pPr marL="3002579" indent="-230967" eaLnBrk="0" fontAlgn="base" hangingPunct="0">
              <a:spcBef>
                <a:spcPct val="30000"/>
              </a:spcBef>
              <a:spcAft>
                <a:spcPct val="0"/>
              </a:spcAft>
              <a:defRPr sz="1200">
                <a:solidFill>
                  <a:schemeClr val="tx1"/>
                </a:solidFill>
                <a:latin typeface="Calibri" pitchFamily="34" charset="0"/>
              </a:defRPr>
            </a:lvl7pPr>
            <a:lvl8pPr marL="3464516" indent="-230967" eaLnBrk="0" fontAlgn="base" hangingPunct="0">
              <a:spcBef>
                <a:spcPct val="30000"/>
              </a:spcBef>
              <a:spcAft>
                <a:spcPct val="0"/>
              </a:spcAft>
              <a:defRPr sz="1200">
                <a:solidFill>
                  <a:schemeClr val="tx1"/>
                </a:solidFill>
                <a:latin typeface="Calibri" pitchFamily="34" charset="0"/>
              </a:defRPr>
            </a:lvl8pPr>
            <a:lvl9pPr marL="3926450" indent="-2309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BB926BC-37D9-41C7-BD6A-88ED3699AE6D}" type="slidenum">
              <a:rPr lang="en-US" altLang="en-US" smtClean="0">
                <a:latin typeface="Arial" charset="0"/>
              </a:rPr>
              <a:pPr eaLnBrk="1" hangingPunct="1">
                <a:spcBef>
                  <a:spcPct val="0"/>
                </a:spcBef>
              </a:pPr>
              <a:t>8</a:t>
            </a:fld>
            <a:endParaRPr lang="en-US" alt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646" indent="-288709" eaLnBrk="0" hangingPunct="0">
              <a:spcBef>
                <a:spcPct val="30000"/>
              </a:spcBef>
              <a:defRPr sz="1200">
                <a:solidFill>
                  <a:schemeClr val="tx1"/>
                </a:solidFill>
                <a:latin typeface="Calibri" pitchFamily="34" charset="0"/>
              </a:defRPr>
            </a:lvl2pPr>
            <a:lvl3pPr marL="1154838" indent="-230967" eaLnBrk="0" hangingPunct="0">
              <a:spcBef>
                <a:spcPct val="30000"/>
              </a:spcBef>
              <a:defRPr sz="1200">
                <a:solidFill>
                  <a:schemeClr val="tx1"/>
                </a:solidFill>
                <a:latin typeface="Calibri" pitchFamily="34" charset="0"/>
              </a:defRPr>
            </a:lvl3pPr>
            <a:lvl4pPr marL="1616773" indent="-230967" eaLnBrk="0" hangingPunct="0">
              <a:spcBef>
                <a:spcPct val="30000"/>
              </a:spcBef>
              <a:defRPr sz="1200">
                <a:solidFill>
                  <a:schemeClr val="tx1"/>
                </a:solidFill>
                <a:latin typeface="Calibri" pitchFamily="34" charset="0"/>
              </a:defRPr>
            </a:lvl4pPr>
            <a:lvl5pPr marL="2078709" indent="-230967" eaLnBrk="0" hangingPunct="0">
              <a:spcBef>
                <a:spcPct val="30000"/>
              </a:spcBef>
              <a:defRPr sz="1200">
                <a:solidFill>
                  <a:schemeClr val="tx1"/>
                </a:solidFill>
                <a:latin typeface="Calibri" pitchFamily="34" charset="0"/>
              </a:defRPr>
            </a:lvl5pPr>
            <a:lvl6pPr marL="2540644" indent="-230967" eaLnBrk="0" fontAlgn="base" hangingPunct="0">
              <a:spcBef>
                <a:spcPct val="30000"/>
              </a:spcBef>
              <a:spcAft>
                <a:spcPct val="0"/>
              </a:spcAft>
              <a:defRPr sz="1200">
                <a:solidFill>
                  <a:schemeClr val="tx1"/>
                </a:solidFill>
                <a:latin typeface="Calibri" pitchFamily="34" charset="0"/>
              </a:defRPr>
            </a:lvl6pPr>
            <a:lvl7pPr marL="3002579" indent="-230967" eaLnBrk="0" fontAlgn="base" hangingPunct="0">
              <a:spcBef>
                <a:spcPct val="30000"/>
              </a:spcBef>
              <a:spcAft>
                <a:spcPct val="0"/>
              </a:spcAft>
              <a:defRPr sz="1200">
                <a:solidFill>
                  <a:schemeClr val="tx1"/>
                </a:solidFill>
                <a:latin typeface="Calibri" pitchFamily="34" charset="0"/>
              </a:defRPr>
            </a:lvl7pPr>
            <a:lvl8pPr marL="3464516" indent="-230967" eaLnBrk="0" fontAlgn="base" hangingPunct="0">
              <a:spcBef>
                <a:spcPct val="30000"/>
              </a:spcBef>
              <a:spcAft>
                <a:spcPct val="0"/>
              </a:spcAft>
              <a:defRPr sz="1200">
                <a:solidFill>
                  <a:schemeClr val="tx1"/>
                </a:solidFill>
                <a:latin typeface="Calibri" pitchFamily="34" charset="0"/>
              </a:defRPr>
            </a:lvl8pPr>
            <a:lvl9pPr marL="3926450" indent="-2309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DCDC0C6-E3C2-41E6-B515-B6F20C27FE32}" type="slidenum">
              <a:rPr lang="en-US" altLang="en-US" smtClean="0">
                <a:latin typeface="Arial" charset="0"/>
              </a:rPr>
              <a:pPr eaLnBrk="1" hangingPunct="1">
                <a:spcBef>
                  <a:spcPct val="0"/>
                </a:spcBef>
              </a:pPr>
              <a:t>9</a:t>
            </a:fld>
            <a:endParaRPr lang="en-US" alt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US" altLang="en-US"/>
          </a:p>
        </p:txBody>
      </p:sp>
      <p:sp>
        <p:nvSpPr>
          <p:cNvPr id="45060" name="Slide Number Placeholder 3"/>
          <p:cNvSpPr>
            <a:spLocks noGrp="1"/>
          </p:cNvSpPr>
          <p:nvPr>
            <p:ph type="sldNum" sz="quarter" idx="5"/>
          </p:nvPr>
        </p:nvSpPr>
        <p:spPr>
          <a:noFill/>
        </p:spPr>
        <p:txBody>
          <a:bodyPr/>
          <a:lstStyle>
            <a:lvl1pPr defTabSz="930287">
              <a:defRPr>
                <a:solidFill>
                  <a:schemeClr val="tx1"/>
                </a:solidFill>
                <a:latin typeface="Tahoma" pitchFamily="34" charset="0"/>
              </a:defRPr>
            </a:lvl1pPr>
            <a:lvl2pPr marL="750646" indent="-288709" defTabSz="930287">
              <a:defRPr>
                <a:solidFill>
                  <a:schemeClr val="tx1"/>
                </a:solidFill>
                <a:latin typeface="Tahoma" pitchFamily="34" charset="0"/>
              </a:defRPr>
            </a:lvl2pPr>
            <a:lvl3pPr marL="1154838" indent="-230967" defTabSz="930287">
              <a:defRPr>
                <a:solidFill>
                  <a:schemeClr val="tx1"/>
                </a:solidFill>
                <a:latin typeface="Tahoma" pitchFamily="34" charset="0"/>
              </a:defRPr>
            </a:lvl3pPr>
            <a:lvl4pPr marL="1616773" indent="-230967" defTabSz="930287">
              <a:defRPr>
                <a:solidFill>
                  <a:schemeClr val="tx1"/>
                </a:solidFill>
                <a:latin typeface="Tahoma" pitchFamily="34" charset="0"/>
              </a:defRPr>
            </a:lvl4pPr>
            <a:lvl5pPr marL="2078709" indent="-230967" defTabSz="930287">
              <a:defRPr>
                <a:solidFill>
                  <a:schemeClr val="tx1"/>
                </a:solidFill>
                <a:latin typeface="Tahoma" pitchFamily="34" charset="0"/>
              </a:defRPr>
            </a:lvl5pPr>
            <a:lvl6pPr marL="2540644" indent="-230967" defTabSz="930287" eaLnBrk="0" fontAlgn="base" hangingPunct="0">
              <a:spcBef>
                <a:spcPct val="0"/>
              </a:spcBef>
              <a:spcAft>
                <a:spcPct val="0"/>
              </a:spcAft>
              <a:defRPr>
                <a:solidFill>
                  <a:schemeClr val="tx1"/>
                </a:solidFill>
                <a:latin typeface="Tahoma" pitchFamily="34" charset="0"/>
              </a:defRPr>
            </a:lvl6pPr>
            <a:lvl7pPr marL="3002579" indent="-230967" defTabSz="930287" eaLnBrk="0" fontAlgn="base" hangingPunct="0">
              <a:spcBef>
                <a:spcPct val="0"/>
              </a:spcBef>
              <a:spcAft>
                <a:spcPct val="0"/>
              </a:spcAft>
              <a:defRPr>
                <a:solidFill>
                  <a:schemeClr val="tx1"/>
                </a:solidFill>
                <a:latin typeface="Tahoma" pitchFamily="34" charset="0"/>
              </a:defRPr>
            </a:lvl7pPr>
            <a:lvl8pPr marL="3464516" indent="-230967" defTabSz="930287" eaLnBrk="0" fontAlgn="base" hangingPunct="0">
              <a:spcBef>
                <a:spcPct val="0"/>
              </a:spcBef>
              <a:spcAft>
                <a:spcPct val="0"/>
              </a:spcAft>
              <a:defRPr>
                <a:solidFill>
                  <a:schemeClr val="tx1"/>
                </a:solidFill>
                <a:latin typeface="Tahoma" pitchFamily="34" charset="0"/>
              </a:defRPr>
            </a:lvl8pPr>
            <a:lvl9pPr marL="3926450" indent="-230967" defTabSz="930287" eaLnBrk="0" fontAlgn="base" hangingPunct="0">
              <a:spcBef>
                <a:spcPct val="0"/>
              </a:spcBef>
              <a:spcAft>
                <a:spcPct val="0"/>
              </a:spcAft>
              <a:defRPr>
                <a:solidFill>
                  <a:schemeClr val="tx1"/>
                </a:solidFill>
                <a:latin typeface="Tahoma" pitchFamily="34" charset="0"/>
              </a:defRPr>
            </a:lvl9pPr>
          </a:lstStyle>
          <a:p>
            <a:fld id="{70E803FB-EDD7-4F22-9D66-1057C8F1C878}" type="slidenum">
              <a:rPr lang="en-US" altLang="en-US" smtClean="0">
                <a:latin typeface="Arial" charset="0"/>
              </a:rPr>
              <a:pPr/>
              <a:t>15</a:t>
            </a:fld>
            <a:endParaRPr lang="en-US" alt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828800" cy="6856413"/>
            <a:chOff x="0" y="0"/>
            <a:chExt cx="1152" cy="4319"/>
          </a:xfrm>
        </p:grpSpPr>
        <p:sp>
          <p:nvSpPr>
            <p:cNvPr id="5"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defRPr/>
              </a:pPr>
              <a:endParaRPr lang="en-US" altLang="en-US"/>
            </a:p>
          </p:txBody>
        </p:sp>
        <p:sp>
          <p:nvSpPr>
            <p:cNvPr id="6"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defRPr/>
              </a:pPr>
              <a:endParaRPr lang="en-US" altLang="en-US"/>
            </a:p>
          </p:txBody>
        </p:sp>
        <p:pic>
          <p:nvPicPr>
            <p:cNvPr id="7"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8"/>
              <a:ext cx="1152" cy="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083" name="Rectangle 11"/>
          <p:cNvSpPr>
            <a:spLocks noGrp="1" noChangeArrowheads="1"/>
          </p:cNvSpPr>
          <p:nvPr>
            <p:ph type="ctrTitle" sz="quarter"/>
          </p:nvPr>
        </p:nvSpPr>
        <p:spPr>
          <a:xfrm>
            <a:off x="1905000" y="1676400"/>
            <a:ext cx="6934200" cy="2116138"/>
          </a:xfrm>
        </p:spPr>
        <p:txBody>
          <a:bodyPr/>
          <a:lstStyle>
            <a:lvl1pPr>
              <a:defRPr/>
            </a:lvl1pPr>
          </a:lstStyle>
          <a:p>
            <a:pPr lvl="0"/>
            <a:r>
              <a:rPr lang="en-US" altLang="en-US" noProof="0"/>
              <a:t>Click to edit Master title style</a:t>
            </a:r>
          </a:p>
        </p:txBody>
      </p:sp>
      <p:sp>
        <p:nvSpPr>
          <p:cNvPr id="3084" name="Rectangle 12"/>
          <p:cNvSpPr>
            <a:spLocks noGrp="1" noChangeArrowheads="1"/>
          </p:cNvSpPr>
          <p:nvPr>
            <p:ph type="subTitle" sz="quarter" idx="1"/>
          </p:nvPr>
        </p:nvSpPr>
        <p:spPr>
          <a:xfrm>
            <a:off x="1911350" y="3968750"/>
            <a:ext cx="6400800" cy="1752600"/>
          </a:xfrm>
        </p:spPr>
        <p:txBody>
          <a:bodyPr/>
          <a:lstStyle>
            <a:lvl1pPr marL="0" indent="0">
              <a:buFont typeface="Symbol" pitchFamily="18" charset="2"/>
              <a:buNone/>
              <a:defRPr/>
            </a:lvl1pPr>
          </a:lstStyle>
          <a:p>
            <a:pPr lvl="0"/>
            <a:r>
              <a:rPr lang="en-US" altLang="en-US" noProof="0"/>
              <a:t>Click to edit Master subtitle style</a:t>
            </a:r>
          </a:p>
        </p:txBody>
      </p:sp>
      <p:sp>
        <p:nvSpPr>
          <p:cNvPr id="8" name="Rectangle 13"/>
          <p:cNvSpPr>
            <a:spLocks noGrp="1" noChangeArrowheads="1"/>
          </p:cNvSpPr>
          <p:nvPr>
            <p:ph type="dt" sz="quarter" idx="10"/>
          </p:nvPr>
        </p:nvSpPr>
        <p:spPr>
          <a:xfrm>
            <a:off x="1828800" y="6400800"/>
            <a:ext cx="1905000" cy="457200"/>
          </a:xfrm>
        </p:spPr>
        <p:txBody>
          <a:bodyPr/>
          <a:lstStyle>
            <a:lvl1pPr>
              <a:defRPr/>
            </a:lvl1pPr>
          </a:lstStyle>
          <a:p>
            <a:fld id="{7B5178FC-9FE6-45EC-B980-5BBEA8CD6F67}" type="datetimeFigureOut">
              <a:rPr lang="en-US" smtClean="0"/>
              <a:t>8/26/2021</a:t>
            </a:fld>
            <a:endParaRPr lang="en-US"/>
          </a:p>
        </p:txBody>
      </p:sp>
      <p:sp>
        <p:nvSpPr>
          <p:cNvPr id="9" name="Rectangle 14"/>
          <p:cNvSpPr>
            <a:spLocks noGrp="1" noChangeArrowheads="1"/>
          </p:cNvSpPr>
          <p:nvPr>
            <p:ph type="ftr" sz="quarter" idx="11"/>
          </p:nvPr>
        </p:nvSpPr>
        <p:spPr>
          <a:xfrm>
            <a:off x="3962400" y="6400800"/>
            <a:ext cx="2895600" cy="457200"/>
          </a:xfrm>
        </p:spPr>
        <p:txBody>
          <a:bodyPr/>
          <a:lstStyle>
            <a:lvl1pPr>
              <a:defRPr/>
            </a:lvl1pPr>
          </a:lstStyle>
          <a:p>
            <a:endParaRPr lang="en-US"/>
          </a:p>
        </p:txBody>
      </p:sp>
      <p:sp>
        <p:nvSpPr>
          <p:cNvPr id="10" name="Rectangle 15"/>
          <p:cNvSpPr>
            <a:spLocks noGrp="1" noChangeArrowheads="1"/>
          </p:cNvSpPr>
          <p:nvPr>
            <p:ph type="sldNum" sz="quarter" idx="12"/>
          </p:nvPr>
        </p:nvSpPr>
        <p:spPr/>
        <p:txBody>
          <a:bodyPr/>
          <a:lstStyle>
            <a:lvl1pPr>
              <a:defRPr/>
            </a:lvl1pPr>
          </a:lstStyle>
          <a:p>
            <a:fld id="{B3AA4778-F1A8-40C4-8CA8-C121AAE4BDA4}" type="slidenum">
              <a:rPr lang="en-US" smtClean="0"/>
              <a:t>‹#›</a:t>
            </a:fld>
            <a:endParaRPr lang="en-US"/>
          </a:p>
        </p:txBody>
      </p:sp>
    </p:spTree>
    <p:extLst>
      <p:ext uri="{BB962C8B-B14F-4D97-AF65-F5344CB8AC3E}">
        <p14:creationId xmlns:p14="http://schemas.microsoft.com/office/powerpoint/2010/main" val="3785140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fld id="{7B5178FC-9FE6-45EC-B980-5BBEA8CD6F67}" type="datetimeFigureOut">
              <a:rPr lang="en-US" smtClean="0"/>
              <a:t>8/26/2021</a:t>
            </a:fld>
            <a:endParaRPr lang="en-US"/>
          </a:p>
        </p:txBody>
      </p:sp>
      <p:sp>
        <p:nvSpPr>
          <p:cNvPr id="5" name="Rectangle 14"/>
          <p:cNvSpPr>
            <a:spLocks noGrp="1" noChangeArrowheads="1"/>
          </p:cNvSpPr>
          <p:nvPr>
            <p:ph type="ftr" sz="quarter" idx="11"/>
          </p:nvPr>
        </p:nvSpPr>
        <p:spPr>
          <a:ln/>
        </p:spPr>
        <p:txBody>
          <a:bodyPr/>
          <a:lstStyle>
            <a:lvl1pPr>
              <a:defRPr/>
            </a:lvl1pPr>
          </a:lstStyle>
          <a:p>
            <a:endParaRPr lang="en-US"/>
          </a:p>
        </p:txBody>
      </p:sp>
      <p:sp>
        <p:nvSpPr>
          <p:cNvPr id="6" name="Rectangle 15"/>
          <p:cNvSpPr>
            <a:spLocks noGrp="1" noChangeArrowheads="1"/>
          </p:cNvSpPr>
          <p:nvPr>
            <p:ph type="sldNum" sz="quarter" idx="12"/>
          </p:nvPr>
        </p:nvSpPr>
        <p:spPr>
          <a:ln/>
        </p:spPr>
        <p:txBody>
          <a:bodyPr/>
          <a:lstStyle>
            <a:lvl1pPr>
              <a:defRPr/>
            </a:lvl1pPr>
          </a:lstStyle>
          <a:p>
            <a:fld id="{B3AA4778-F1A8-40C4-8CA8-C121AAE4BDA4}" type="slidenum">
              <a:rPr lang="en-US" smtClean="0"/>
              <a:t>‹#›</a:t>
            </a:fld>
            <a:endParaRPr lang="en-US"/>
          </a:p>
        </p:txBody>
      </p:sp>
    </p:spTree>
    <p:extLst>
      <p:ext uri="{BB962C8B-B14F-4D97-AF65-F5344CB8AC3E}">
        <p14:creationId xmlns:p14="http://schemas.microsoft.com/office/powerpoint/2010/main" val="1800646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fld id="{7B5178FC-9FE6-45EC-B980-5BBEA8CD6F67}" type="datetimeFigureOut">
              <a:rPr lang="en-US" smtClean="0"/>
              <a:t>8/26/2021</a:t>
            </a:fld>
            <a:endParaRPr lang="en-US"/>
          </a:p>
        </p:txBody>
      </p:sp>
      <p:sp>
        <p:nvSpPr>
          <p:cNvPr id="5" name="Rectangle 14"/>
          <p:cNvSpPr>
            <a:spLocks noGrp="1" noChangeArrowheads="1"/>
          </p:cNvSpPr>
          <p:nvPr>
            <p:ph type="ftr" sz="quarter" idx="11"/>
          </p:nvPr>
        </p:nvSpPr>
        <p:spPr>
          <a:ln/>
        </p:spPr>
        <p:txBody>
          <a:bodyPr/>
          <a:lstStyle>
            <a:lvl1pPr>
              <a:defRPr/>
            </a:lvl1pPr>
          </a:lstStyle>
          <a:p>
            <a:endParaRPr lang="en-US"/>
          </a:p>
        </p:txBody>
      </p:sp>
      <p:sp>
        <p:nvSpPr>
          <p:cNvPr id="6" name="Rectangle 15"/>
          <p:cNvSpPr>
            <a:spLocks noGrp="1" noChangeArrowheads="1"/>
          </p:cNvSpPr>
          <p:nvPr>
            <p:ph type="sldNum" sz="quarter" idx="12"/>
          </p:nvPr>
        </p:nvSpPr>
        <p:spPr>
          <a:ln/>
        </p:spPr>
        <p:txBody>
          <a:bodyPr/>
          <a:lstStyle>
            <a:lvl1pPr>
              <a:defRPr/>
            </a:lvl1pPr>
          </a:lstStyle>
          <a:p>
            <a:fld id="{B3AA4778-F1A8-40C4-8CA8-C121AAE4BDA4}" type="slidenum">
              <a:rPr lang="en-US" smtClean="0"/>
              <a:t>‹#›</a:t>
            </a:fld>
            <a:endParaRPr lang="en-US"/>
          </a:p>
        </p:txBody>
      </p:sp>
    </p:spTree>
    <p:extLst>
      <p:ext uri="{BB962C8B-B14F-4D97-AF65-F5344CB8AC3E}">
        <p14:creationId xmlns:p14="http://schemas.microsoft.com/office/powerpoint/2010/main" val="2800511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CBF10101-D98C-4EDB-A249-900FCFB1135A}" type="datetimeFigureOut">
              <a:rPr lang="en-US"/>
              <a:pPr>
                <a:defRPr/>
              </a:pPr>
              <a:t>8/26/2021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D9FBB2B-8B37-4C6F-825E-F93C7B8BA6A0}" type="slidenum">
              <a:rPr lang="en-US"/>
              <a:pPr>
                <a:defRPr/>
              </a:pPr>
              <a:t>‹#›</a:t>
            </a:fld>
            <a:endParaRPr lang="en-US"/>
          </a:p>
        </p:txBody>
      </p:sp>
    </p:spTree>
    <p:extLst>
      <p:ext uri="{BB962C8B-B14F-4D97-AF65-F5344CB8AC3E}">
        <p14:creationId xmlns:p14="http://schemas.microsoft.com/office/powerpoint/2010/main" val="3023668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fld id="{7B5178FC-9FE6-45EC-B980-5BBEA8CD6F67}" type="datetimeFigureOut">
              <a:rPr lang="en-US" smtClean="0"/>
              <a:t>8/26/2021</a:t>
            </a:fld>
            <a:endParaRPr lang="en-US"/>
          </a:p>
        </p:txBody>
      </p:sp>
      <p:sp>
        <p:nvSpPr>
          <p:cNvPr id="5" name="Rectangle 14"/>
          <p:cNvSpPr>
            <a:spLocks noGrp="1" noChangeArrowheads="1"/>
          </p:cNvSpPr>
          <p:nvPr>
            <p:ph type="ftr" sz="quarter" idx="11"/>
          </p:nvPr>
        </p:nvSpPr>
        <p:spPr>
          <a:ln/>
        </p:spPr>
        <p:txBody>
          <a:bodyPr/>
          <a:lstStyle>
            <a:lvl1pPr>
              <a:defRPr/>
            </a:lvl1pPr>
          </a:lstStyle>
          <a:p>
            <a:endParaRPr lang="en-US"/>
          </a:p>
        </p:txBody>
      </p:sp>
      <p:sp>
        <p:nvSpPr>
          <p:cNvPr id="6" name="Rectangle 15"/>
          <p:cNvSpPr>
            <a:spLocks noGrp="1" noChangeArrowheads="1"/>
          </p:cNvSpPr>
          <p:nvPr>
            <p:ph type="sldNum" sz="quarter" idx="12"/>
          </p:nvPr>
        </p:nvSpPr>
        <p:spPr>
          <a:ln/>
        </p:spPr>
        <p:txBody>
          <a:bodyPr/>
          <a:lstStyle>
            <a:lvl1pPr>
              <a:defRPr/>
            </a:lvl1pPr>
          </a:lstStyle>
          <a:p>
            <a:fld id="{B3AA4778-F1A8-40C4-8CA8-C121AAE4BDA4}" type="slidenum">
              <a:rPr lang="en-US" smtClean="0"/>
              <a:t>‹#›</a:t>
            </a:fld>
            <a:endParaRPr lang="en-US"/>
          </a:p>
        </p:txBody>
      </p:sp>
    </p:spTree>
    <p:extLst>
      <p:ext uri="{BB962C8B-B14F-4D97-AF65-F5344CB8AC3E}">
        <p14:creationId xmlns:p14="http://schemas.microsoft.com/office/powerpoint/2010/main" val="3035253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fld id="{7B5178FC-9FE6-45EC-B980-5BBEA8CD6F67}" type="datetimeFigureOut">
              <a:rPr lang="en-US" smtClean="0"/>
              <a:t>8/26/2021</a:t>
            </a:fld>
            <a:endParaRPr lang="en-US"/>
          </a:p>
        </p:txBody>
      </p:sp>
      <p:sp>
        <p:nvSpPr>
          <p:cNvPr id="5" name="Rectangle 14"/>
          <p:cNvSpPr>
            <a:spLocks noGrp="1" noChangeArrowheads="1"/>
          </p:cNvSpPr>
          <p:nvPr>
            <p:ph type="ftr" sz="quarter" idx="11"/>
          </p:nvPr>
        </p:nvSpPr>
        <p:spPr>
          <a:ln/>
        </p:spPr>
        <p:txBody>
          <a:bodyPr/>
          <a:lstStyle>
            <a:lvl1pPr>
              <a:defRPr/>
            </a:lvl1pPr>
          </a:lstStyle>
          <a:p>
            <a:endParaRPr lang="en-US"/>
          </a:p>
        </p:txBody>
      </p:sp>
      <p:sp>
        <p:nvSpPr>
          <p:cNvPr id="6" name="Rectangle 15"/>
          <p:cNvSpPr>
            <a:spLocks noGrp="1" noChangeArrowheads="1"/>
          </p:cNvSpPr>
          <p:nvPr>
            <p:ph type="sldNum" sz="quarter" idx="12"/>
          </p:nvPr>
        </p:nvSpPr>
        <p:spPr>
          <a:ln/>
        </p:spPr>
        <p:txBody>
          <a:bodyPr/>
          <a:lstStyle>
            <a:lvl1pPr>
              <a:defRPr/>
            </a:lvl1pPr>
          </a:lstStyle>
          <a:p>
            <a:fld id="{B3AA4778-F1A8-40C4-8CA8-C121AAE4BDA4}" type="slidenum">
              <a:rPr lang="en-US" smtClean="0"/>
              <a:t>‹#›</a:t>
            </a:fld>
            <a:endParaRPr lang="en-US"/>
          </a:p>
        </p:txBody>
      </p:sp>
    </p:spTree>
    <p:extLst>
      <p:ext uri="{BB962C8B-B14F-4D97-AF65-F5344CB8AC3E}">
        <p14:creationId xmlns:p14="http://schemas.microsoft.com/office/powerpoint/2010/main" val="1379456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fld id="{7B5178FC-9FE6-45EC-B980-5BBEA8CD6F67}" type="datetimeFigureOut">
              <a:rPr lang="en-US" smtClean="0"/>
              <a:t>8/26/2021</a:t>
            </a:fld>
            <a:endParaRPr lang="en-US"/>
          </a:p>
        </p:txBody>
      </p:sp>
      <p:sp>
        <p:nvSpPr>
          <p:cNvPr id="6" name="Rectangle 14"/>
          <p:cNvSpPr>
            <a:spLocks noGrp="1" noChangeArrowheads="1"/>
          </p:cNvSpPr>
          <p:nvPr>
            <p:ph type="ftr" sz="quarter" idx="11"/>
          </p:nvPr>
        </p:nvSpPr>
        <p:spPr>
          <a:ln/>
        </p:spPr>
        <p:txBody>
          <a:bodyPr/>
          <a:lstStyle>
            <a:lvl1pPr>
              <a:defRPr/>
            </a:lvl1pPr>
          </a:lstStyle>
          <a:p>
            <a:endParaRPr lang="en-US"/>
          </a:p>
        </p:txBody>
      </p:sp>
      <p:sp>
        <p:nvSpPr>
          <p:cNvPr id="7" name="Rectangle 15"/>
          <p:cNvSpPr>
            <a:spLocks noGrp="1" noChangeArrowheads="1"/>
          </p:cNvSpPr>
          <p:nvPr>
            <p:ph type="sldNum" sz="quarter" idx="12"/>
          </p:nvPr>
        </p:nvSpPr>
        <p:spPr>
          <a:ln/>
        </p:spPr>
        <p:txBody>
          <a:bodyPr/>
          <a:lstStyle>
            <a:lvl1pPr>
              <a:defRPr/>
            </a:lvl1pPr>
          </a:lstStyle>
          <a:p>
            <a:fld id="{B3AA4778-F1A8-40C4-8CA8-C121AAE4BDA4}" type="slidenum">
              <a:rPr lang="en-US" smtClean="0"/>
              <a:t>‹#›</a:t>
            </a:fld>
            <a:endParaRPr lang="en-US"/>
          </a:p>
        </p:txBody>
      </p:sp>
    </p:spTree>
    <p:extLst>
      <p:ext uri="{BB962C8B-B14F-4D97-AF65-F5344CB8AC3E}">
        <p14:creationId xmlns:p14="http://schemas.microsoft.com/office/powerpoint/2010/main" val="2339435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fld id="{7B5178FC-9FE6-45EC-B980-5BBEA8CD6F67}" type="datetimeFigureOut">
              <a:rPr lang="en-US" smtClean="0"/>
              <a:t>8/26/2021</a:t>
            </a:fld>
            <a:endParaRPr lang="en-US"/>
          </a:p>
        </p:txBody>
      </p:sp>
      <p:sp>
        <p:nvSpPr>
          <p:cNvPr id="8" name="Rectangle 14"/>
          <p:cNvSpPr>
            <a:spLocks noGrp="1" noChangeArrowheads="1"/>
          </p:cNvSpPr>
          <p:nvPr>
            <p:ph type="ftr" sz="quarter" idx="11"/>
          </p:nvPr>
        </p:nvSpPr>
        <p:spPr>
          <a:ln/>
        </p:spPr>
        <p:txBody>
          <a:bodyPr/>
          <a:lstStyle>
            <a:lvl1pPr>
              <a:defRPr/>
            </a:lvl1pPr>
          </a:lstStyle>
          <a:p>
            <a:endParaRPr lang="en-US"/>
          </a:p>
        </p:txBody>
      </p:sp>
      <p:sp>
        <p:nvSpPr>
          <p:cNvPr id="9" name="Rectangle 15"/>
          <p:cNvSpPr>
            <a:spLocks noGrp="1" noChangeArrowheads="1"/>
          </p:cNvSpPr>
          <p:nvPr>
            <p:ph type="sldNum" sz="quarter" idx="12"/>
          </p:nvPr>
        </p:nvSpPr>
        <p:spPr>
          <a:ln/>
        </p:spPr>
        <p:txBody>
          <a:bodyPr/>
          <a:lstStyle>
            <a:lvl1pPr>
              <a:defRPr/>
            </a:lvl1pPr>
          </a:lstStyle>
          <a:p>
            <a:fld id="{B3AA4778-F1A8-40C4-8CA8-C121AAE4BDA4}" type="slidenum">
              <a:rPr lang="en-US" smtClean="0"/>
              <a:t>‹#›</a:t>
            </a:fld>
            <a:endParaRPr lang="en-US"/>
          </a:p>
        </p:txBody>
      </p:sp>
    </p:spTree>
    <p:extLst>
      <p:ext uri="{BB962C8B-B14F-4D97-AF65-F5344CB8AC3E}">
        <p14:creationId xmlns:p14="http://schemas.microsoft.com/office/powerpoint/2010/main" val="1611735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fld id="{7B5178FC-9FE6-45EC-B980-5BBEA8CD6F67}" type="datetimeFigureOut">
              <a:rPr lang="en-US" smtClean="0"/>
              <a:t>8/26/2021</a:t>
            </a:fld>
            <a:endParaRPr lang="en-US"/>
          </a:p>
        </p:txBody>
      </p:sp>
      <p:sp>
        <p:nvSpPr>
          <p:cNvPr id="4" name="Rectangle 14"/>
          <p:cNvSpPr>
            <a:spLocks noGrp="1" noChangeArrowheads="1"/>
          </p:cNvSpPr>
          <p:nvPr>
            <p:ph type="ftr" sz="quarter" idx="11"/>
          </p:nvPr>
        </p:nvSpPr>
        <p:spPr>
          <a:ln/>
        </p:spPr>
        <p:txBody>
          <a:bodyPr/>
          <a:lstStyle>
            <a:lvl1pPr>
              <a:defRPr/>
            </a:lvl1pPr>
          </a:lstStyle>
          <a:p>
            <a:endParaRPr lang="en-US"/>
          </a:p>
        </p:txBody>
      </p:sp>
      <p:sp>
        <p:nvSpPr>
          <p:cNvPr id="5" name="Rectangle 15"/>
          <p:cNvSpPr>
            <a:spLocks noGrp="1" noChangeArrowheads="1"/>
          </p:cNvSpPr>
          <p:nvPr>
            <p:ph type="sldNum" sz="quarter" idx="12"/>
          </p:nvPr>
        </p:nvSpPr>
        <p:spPr>
          <a:ln/>
        </p:spPr>
        <p:txBody>
          <a:bodyPr/>
          <a:lstStyle>
            <a:lvl1pPr>
              <a:defRPr/>
            </a:lvl1pPr>
          </a:lstStyle>
          <a:p>
            <a:fld id="{B3AA4778-F1A8-40C4-8CA8-C121AAE4BDA4}" type="slidenum">
              <a:rPr lang="en-US" smtClean="0"/>
              <a:t>‹#›</a:t>
            </a:fld>
            <a:endParaRPr lang="en-US"/>
          </a:p>
        </p:txBody>
      </p:sp>
    </p:spTree>
    <p:extLst>
      <p:ext uri="{BB962C8B-B14F-4D97-AF65-F5344CB8AC3E}">
        <p14:creationId xmlns:p14="http://schemas.microsoft.com/office/powerpoint/2010/main" val="2198094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fld id="{7B5178FC-9FE6-45EC-B980-5BBEA8CD6F67}" type="datetimeFigureOut">
              <a:rPr lang="en-US" smtClean="0"/>
              <a:t>8/26/2021</a:t>
            </a:fld>
            <a:endParaRPr lang="en-US"/>
          </a:p>
        </p:txBody>
      </p:sp>
      <p:sp>
        <p:nvSpPr>
          <p:cNvPr id="3" name="Rectangle 14"/>
          <p:cNvSpPr>
            <a:spLocks noGrp="1" noChangeArrowheads="1"/>
          </p:cNvSpPr>
          <p:nvPr>
            <p:ph type="ftr" sz="quarter" idx="11"/>
          </p:nvPr>
        </p:nvSpPr>
        <p:spPr>
          <a:ln/>
        </p:spPr>
        <p:txBody>
          <a:bodyPr/>
          <a:lstStyle>
            <a:lvl1pPr>
              <a:defRPr/>
            </a:lvl1pPr>
          </a:lstStyle>
          <a:p>
            <a:endParaRPr lang="en-US"/>
          </a:p>
        </p:txBody>
      </p:sp>
      <p:sp>
        <p:nvSpPr>
          <p:cNvPr id="4" name="Rectangle 15"/>
          <p:cNvSpPr>
            <a:spLocks noGrp="1" noChangeArrowheads="1"/>
          </p:cNvSpPr>
          <p:nvPr>
            <p:ph type="sldNum" sz="quarter" idx="12"/>
          </p:nvPr>
        </p:nvSpPr>
        <p:spPr>
          <a:ln/>
        </p:spPr>
        <p:txBody>
          <a:bodyPr/>
          <a:lstStyle>
            <a:lvl1pPr>
              <a:defRPr/>
            </a:lvl1pPr>
          </a:lstStyle>
          <a:p>
            <a:fld id="{B3AA4778-F1A8-40C4-8CA8-C121AAE4BDA4}" type="slidenum">
              <a:rPr lang="en-US" smtClean="0"/>
              <a:t>‹#›</a:t>
            </a:fld>
            <a:endParaRPr lang="en-US"/>
          </a:p>
        </p:txBody>
      </p:sp>
    </p:spTree>
    <p:extLst>
      <p:ext uri="{BB962C8B-B14F-4D97-AF65-F5344CB8AC3E}">
        <p14:creationId xmlns:p14="http://schemas.microsoft.com/office/powerpoint/2010/main" val="401367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fld id="{7B5178FC-9FE6-45EC-B980-5BBEA8CD6F67}" type="datetimeFigureOut">
              <a:rPr lang="en-US" smtClean="0"/>
              <a:t>8/26/2021</a:t>
            </a:fld>
            <a:endParaRPr lang="en-US"/>
          </a:p>
        </p:txBody>
      </p:sp>
      <p:sp>
        <p:nvSpPr>
          <p:cNvPr id="6" name="Rectangle 14"/>
          <p:cNvSpPr>
            <a:spLocks noGrp="1" noChangeArrowheads="1"/>
          </p:cNvSpPr>
          <p:nvPr>
            <p:ph type="ftr" sz="quarter" idx="11"/>
          </p:nvPr>
        </p:nvSpPr>
        <p:spPr>
          <a:ln/>
        </p:spPr>
        <p:txBody>
          <a:bodyPr/>
          <a:lstStyle>
            <a:lvl1pPr>
              <a:defRPr/>
            </a:lvl1pPr>
          </a:lstStyle>
          <a:p>
            <a:endParaRPr lang="en-US"/>
          </a:p>
        </p:txBody>
      </p:sp>
      <p:sp>
        <p:nvSpPr>
          <p:cNvPr id="7" name="Rectangle 15"/>
          <p:cNvSpPr>
            <a:spLocks noGrp="1" noChangeArrowheads="1"/>
          </p:cNvSpPr>
          <p:nvPr>
            <p:ph type="sldNum" sz="quarter" idx="12"/>
          </p:nvPr>
        </p:nvSpPr>
        <p:spPr>
          <a:ln/>
        </p:spPr>
        <p:txBody>
          <a:bodyPr/>
          <a:lstStyle>
            <a:lvl1pPr>
              <a:defRPr/>
            </a:lvl1pPr>
          </a:lstStyle>
          <a:p>
            <a:fld id="{B3AA4778-F1A8-40C4-8CA8-C121AAE4BDA4}" type="slidenum">
              <a:rPr lang="en-US" smtClean="0"/>
              <a:t>‹#›</a:t>
            </a:fld>
            <a:endParaRPr lang="en-US"/>
          </a:p>
        </p:txBody>
      </p:sp>
    </p:spTree>
    <p:extLst>
      <p:ext uri="{BB962C8B-B14F-4D97-AF65-F5344CB8AC3E}">
        <p14:creationId xmlns:p14="http://schemas.microsoft.com/office/powerpoint/2010/main" val="3971234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fld id="{7B5178FC-9FE6-45EC-B980-5BBEA8CD6F67}" type="datetimeFigureOut">
              <a:rPr lang="en-US" smtClean="0"/>
              <a:t>8/26/2021</a:t>
            </a:fld>
            <a:endParaRPr lang="en-US"/>
          </a:p>
        </p:txBody>
      </p:sp>
      <p:sp>
        <p:nvSpPr>
          <p:cNvPr id="6" name="Rectangle 14"/>
          <p:cNvSpPr>
            <a:spLocks noGrp="1" noChangeArrowheads="1"/>
          </p:cNvSpPr>
          <p:nvPr>
            <p:ph type="ftr" sz="quarter" idx="11"/>
          </p:nvPr>
        </p:nvSpPr>
        <p:spPr>
          <a:ln/>
        </p:spPr>
        <p:txBody>
          <a:bodyPr/>
          <a:lstStyle>
            <a:lvl1pPr>
              <a:defRPr/>
            </a:lvl1pPr>
          </a:lstStyle>
          <a:p>
            <a:endParaRPr lang="en-US"/>
          </a:p>
        </p:txBody>
      </p:sp>
      <p:sp>
        <p:nvSpPr>
          <p:cNvPr id="7" name="Rectangle 15"/>
          <p:cNvSpPr>
            <a:spLocks noGrp="1" noChangeArrowheads="1"/>
          </p:cNvSpPr>
          <p:nvPr>
            <p:ph type="sldNum" sz="quarter" idx="12"/>
          </p:nvPr>
        </p:nvSpPr>
        <p:spPr>
          <a:ln/>
        </p:spPr>
        <p:txBody>
          <a:bodyPr/>
          <a:lstStyle>
            <a:lvl1pPr>
              <a:defRPr/>
            </a:lvl1pPr>
          </a:lstStyle>
          <a:p>
            <a:fld id="{B3AA4778-F1A8-40C4-8CA8-C121AAE4BDA4}" type="slidenum">
              <a:rPr lang="en-US" smtClean="0"/>
              <a:t>‹#›</a:t>
            </a:fld>
            <a:endParaRPr lang="en-US"/>
          </a:p>
        </p:txBody>
      </p:sp>
    </p:spTree>
    <p:extLst>
      <p:ext uri="{BB962C8B-B14F-4D97-AF65-F5344CB8AC3E}">
        <p14:creationId xmlns:p14="http://schemas.microsoft.com/office/powerpoint/2010/main" val="3478712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143000" cy="6856413"/>
            <a:chOff x="0" y="0"/>
            <a:chExt cx="720" cy="4319"/>
          </a:xfrm>
        </p:grpSpPr>
        <p:sp>
          <p:nvSpPr>
            <p:cNvPr id="1032"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defRPr/>
              </a:pPr>
              <a:endParaRPr lang="en-US" altLang="en-US"/>
            </a:p>
          </p:txBody>
        </p:sp>
        <p:sp>
          <p:nvSpPr>
            <p:cNvPr id="1033"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defRPr/>
              </a:pPr>
              <a:endParaRPr lang="en-US" altLang="en-US"/>
            </a:p>
          </p:txBody>
        </p:sp>
        <p:pic>
          <p:nvPicPr>
            <p:cNvPr id="1034" name="Picture 5"/>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312"/>
              <a:ext cx="720" cy="1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027" name="Rectangle 11"/>
          <p:cNvSpPr>
            <a:spLocks noGrp="1" noChangeArrowheads="1"/>
          </p:cNvSpPr>
          <p:nvPr>
            <p:ph type="title"/>
          </p:nvPr>
        </p:nvSpPr>
        <p:spPr bwMode="auto">
          <a:xfrm>
            <a:off x="1219200" y="304800"/>
            <a:ext cx="77724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12"/>
          <p:cNvSpPr>
            <a:spLocks noGrp="1" noChangeArrowheads="1"/>
          </p:cNvSpPr>
          <p:nvPr>
            <p:ph type="body" idx="1"/>
          </p:nvPr>
        </p:nvSpPr>
        <p:spPr bwMode="auto">
          <a:xfrm>
            <a:off x="1219200" y="1600200"/>
            <a:ext cx="7772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61" name="Rectangle 13"/>
          <p:cNvSpPr>
            <a:spLocks noGrp="1" noChangeArrowheads="1"/>
          </p:cNvSpPr>
          <p:nvPr>
            <p:ph type="dt" sz="half" idx="2"/>
          </p:nvPr>
        </p:nvSpPr>
        <p:spPr bwMode="auto">
          <a:xfrm>
            <a:off x="11430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fld id="{7B5178FC-9FE6-45EC-B980-5BBEA8CD6F67}" type="datetimeFigureOut">
              <a:rPr lang="en-US" smtClean="0"/>
              <a:t>8/26/2021</a:t>
            </a:fld>
            <a:endParaRPr lang="en-US"/>
          </a:p>
        </p:txBody>
      </p:sp>
      <p:sp>
        <p:nvSpPr>
          <p:cNvPr id="2062" name="Rectangle 14"/>
          <p:cNvSpPr>
            <a:spLocks noGrp="1" noChangeArrowheads="1"/>
          </p:cNvSpPr>
          <p:nvPr>
            <p:ph type="ftr" sz="quarter" idx="3"/>
          </p:nvPr>
        </p:nvSpPr>
        <p:spPr bwMode="auto">
          <a:xfrm>
            <a:off x="35814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2063" name="Rectangle 15"/>
          <p:cNvSpPr>
            <a:spLocks noGrp="1" noChangeArrowheads="1"/>
          </p:cNvSpPr>
          <p:nvPr>
            <p:ph type="sldNum" sz="quarter" idx="4"/>
          </p:nvPr>
        </p:nvSpPr>
        <p:spPr bwMode="auto">
          <a:xfrm>
            <a:off x="72390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fld id="{B3AA4778-F1A8-40C4-8CA8-C121AAE4BDA4}" type="slidenum">
              <a:rPr lang="en-US" smtClean="0"/>
              <a:t>‹#›</a:t>
            </a:fld>
            <a:endParaRPr lang="en-US"/>
          </a:p>
        </p:txBody>
      </p:sp>
    </p:spTree>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tx2"/>
        </a:buClr>
        <a:buSzPct val="90000"/>
        <a:buFont typeface="Symbol" pitchFamily="18"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hyperlink" Target="http://www.mississippi-umc.org/"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sz="quarter"/>
          </p:nvPr>
        </p:nvSpPr>
        <p:spPr>
          <a:xfrm>
            <a:off x="1981200" y="533400"/>
            <a:ext cx="6629400" cy="3886200"/>
          </a:xfrm>
        </p:spPr>
        <p:txBody>
          <a:bodyPr>
            <a:normAutofit/>
          </a:bodyPr>
          <a:lstStyle/>
          <a:p>
            <a:pPr algn="ctr" eaLnBrk="1" hangingPunct="1"/>
            <a:r>
              <a:rPr lang="en-US" altLang="en-US" sz="4800" dirty="0"/>
              <a:t>2021 Leadership Training</a:t>
            </a:r>
            <a:br>
              <a:rPr lang="en-US" altLang="en-US" sz="4800" dirty="0"/>
            </a:br>
            <a:r>
              <a:rPr lang="en-US" altLang="en-US" sz="4800" dirty="0"/>
              <a:t>Administry</a:t>
            </a:r>
            <a:br>
              <a:rPr lang="en-US" altLang="en-US" sz="6000" dirty="0"/>
            </a:br>
            <a:r>
              <a:rPr lang="en-US" altLang="en-US" sz="4000" dirty="0">
                <a:solidFill>
                  <a:schemeClr val="hlink"/>
                </a:solidFill>
              </a:rPr>
              <a:t>The Ministry of Administration</a:t>
            </a:r>
            <a:br>
              <a:rPr lang="en-US" altLang="en-US" sz="4000" dirty="0">
                <a:solidFill>
                  <a:schemeClr val="tx1"/>
                </a:solidFill>
              </a:rPr>
            </a:br>
            <a:r>
              <a:rPr lang="en-US" altLang="en-US" sz="4000" dirty="0">
                <a:solidFill>
                  <a:schemeClr val="tx1"/>
                </a:solidFill>
              </a:rPr>
              <a:t> </a:t>
            </a:r>
            <a:r>
              <a:rPr lang="en-US" altLang="en-US" sz="2400" dirty="0"/>
              <a:t>Presented on behalf of </a:t>
            </a:r>
            <a:br>
              <a:rPr lang="en-US" altLang="en-US" sz="2400" dirty="0"/>
            </a:br>
            <a:r>
              <a:rPr lang="en-US" altLang="en-US" sz="2400" dirty="0">
                <a:solidFill>
                  <a:schemeClr val="tx1"/>
                </a:solidFill>
              </a:rPr>
              <a:t>Mississippi Conference Office of the Treasurer Conference Council on Finance &amp; Administration</a:t>
            </a:r>
          </a:p>
        </p:txBody>
      </p:sp>
      <p:sp>
        <p:nvSpPr>
          <p:cNvPr id="4099" name="Rectangle 3"/>
          <p:cNvSpPr>
            <a:spLocks noGrp="1" noChangeArrowheads="1"/>
          </p:cNvSpPr>
          <p:nvPr>
            <p:ph type="subTitle" sz="quarter" idx="1"/>
          </p:nvPr>
        </p:nvSpPr>
        <p:spPr>
          <a:xfrm>
            <a:off x="3048000" y="4724400"/>
            <a:ext cx="4267200" cy="1524000"/>
          </a:xfrm>
        </p:spPr>
        <p:txBody>
          <a:bodyPr/>
          <a:lstStyle/>
          <a:p>
            <a:pPr algn="ctr" eaLnBrk="1" hangingPunct="1"/>
            <a:r>
              <a:rPr lang="en-US" altLang="en-US" sz="2000" dirty="0">
                <a:solidFill>
                  <a:srgbClr val="FF0000"/>
                </a:solidFill>
              </a:rPr>
              <a:t>Presented by:</a:t>
            </a:r>
          </a:p>
          <a:p>
            <a:pPr algn="ctr"/>
            <a:r>
              <a:rPr lang="en-US" altLang="en-US" sz="2800" dirty="0">
                <a:solidFill>
                  <a:schemeClr val="tx2"/>
                </a:solidFill>
              </a:rPr>
              <a:t>David Stotts, CPA</a:t>
            </a:r>
          </a:p>
          <a:p>
            <a:pPr algn="ctr"/>
            <a:r>
              <a:rPr lang="en-US" altLang="en-US" sz="1600" dirty="0"/>
              <a:t>Treasurer/Director of Finance &amp; Administration</a:t>
            </a:r>
          </a:p>
          <a:p>
            <a:pPr algn="ctr"/>
            <a:r>
              <a:rPr lang="en-US" altLang="en-US" sz="1600" dirty="0"/>
              <a:t>Conference Benefits Officer</a:t>
            </a:r>
            <a:endParaRPr lang="en-US" altLang="en-US" sz="2800" dirty="0">
              <a:solidFill>
                <a:schemeClr val="tx2"/>
              </a:solidFill>
            </a:endParaRPr>
          </a:p>
          <a:p>
            <a:pPr algn="ctr" eaLnBrk="1" hangingPunct="1"/>
            <a:endParaRPr lang="en-US" altLang="en-US" sz="2800" dirty="0">
              <a:solidFill>
                <a:schemeClr val="tx2"/>
              </a:solidFill>
            </a:endParaRPr>
          </a:p>
          <a:p>
            <a:pPr eaLnBrk="1" hangingPunct="1"/>
            <a:endParaRPr lang="en-US" altLang="en-US" sz="2000" dirty="0"/>
          </a:p>
          <a:p>
            <a:pPr eaLnBrk="1" hangingPunct="1"/>
            <a:endParaRPr lang="en-US" altLang="en-US" sz="4000" dirty="0">
              <a:solidFill>
                <a:schemeClr val="tx2"/>
              </a:solidFill>
            </a:endParaRP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518999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sz="6600" dirty="0"/>
              <a:t>Finance Committee</a:t>
            </a:r>
          </a:p>
        </p:txBody>
      </p:sp>
      <p:sp>
        <p:nvSpPr>
          <p:cNvPr id="3" name="Subtitle 2"/>
          <p:cNvSpPr>
            <a:spLocks noGrp="1"/>
          </p:cNvSpPr>
          <p:nvPr>
            <p:ph type="subTitle" sz="quarter" idx="1"/>
          </p:nvPr>
        </p:nvSpPr>
        <p:spPr/>
        <p:txBody>
          <a:bodyPr/>
          <a:lstStyle/>
          <a:p>
            <a:pPr algn="ctr"/>
            <a:endParaRPr lang="en-US" altLang="en-US" sz="2800" dirty="0">
              <a:solidFill>
                <a:schemeClr val="tx2"/>
              </a:solidFill>
            </a:endParaRPr>
          </a:p>
        </p:txBody>
      </p:sp>
    </p:spTree>
    <p:extLst>
      <p:ext uri="{BB962C8B-B14F-4D97-AF65-F5344CB8AC3E}">
        <p14:creationId xmlns:p14="http://schemas.microsoft.com/office/powerpoint/2010/main" val="3926097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en-US" altLang="en-US"/>
              <a:t>What is my job as the Finance Committee?</a:t>
            </a:r>
          </a:p>
        </p:txBody>
      </p:sp>
      <p:sp>
        <p:nvSpPr>
          <p:cNvPr id="10243" name="Rectangle 3"/>
          <p:cNvSpPr>
            <a:spLocks noGrp="1" noChangeArrowheads="1"/>
          </p:cNvSpPr>
          <p:nvPr>
            <p:ph idx="1"/>
          </p:nvPr>
        </p:nvSpPr>
        <p:spPr/>
        <p:txBody>
          <a:bodyPr/>
          <a:lstStyle/>
          <a:p>
            <a:pPr eaLnBrk="1" hangingPunct="1"/>
            <a:r>
              <a:rPr lang="en-US" altLang="en-US"/>
              <a:t>Identify, Perfect, and Manage the Finance System</a:t>
            </a:r>
          </a:p>
          <a:p>
            <a:pPr lvl="1" eaLnBrk="1" hangingPunct="1"/>
            <a:r>
              <a:rPr lang="en-US" altLang="en-US"/>
              <a:t>Which is the process of raising, managing, and dispersing</a:t>
            </a:r>
          </a:p>
          <a:p>
            <a:pPr lvl="1" eaLnBrk="1" hangingPunct="1">
              <a:buFont typeface="Wingdings" pitchFamily="2" charset="2"/>
              <a:buNone/>
            </a:pPr>
            <a:r>
              <a:rPr lang="en-US" altLang="en-US" sz="4000">
                <a:solidFill>
                  <a:schemeClr val="hlink"/>
                </a:solidFill>
              </a:rPr>
              <a:t>           SO THAT</a:t>
            </a:r>
          </a:p>
          <a:p>
            <a:pPr eaLnBrk="1" hangingPunct="1"/>
            <a:r>
              <a:rPr lang="en-US" altLang="en-US"/>
              <a:t>The mission and vision of the congregation </a:t>
            </a:r>
            <a:r>
              <a:rPr lang="en-US" altLang="en-US">
                <a:solidFill>
                  <a:schemeClr val="hlink"/>
                </a:solidFill>
              </a:rPr>
              <a:t>can</a:t>
            </a:r>
            <a:r>
              <a:rPr lang="en-US" altLang="en-US"/>
              <a:t> be achieved</a:t>
            </a:r>
          </a:p>
        </p:txBody>
      </p:sp>
    </p:spTree>
    <p:extLst>
      <p:ext uri="{BB962C8B-B14F-4D97-AF65-F5344CB8AC3E}">
        <p14:creationId xmlns:p14="http://schemas.microsoft.com/office/powerpoint/2010/main" val="1769965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a:t>Committee Membership</a:t>
            </a:r>
          </a:p>
        </p:txBody>
      </p:sp>
      <p:sp>
        <p:nvSpPr>
          <p:cNvPr id="11267" name="Rectangle 3"/>
          <p:cNvSpPr>
            <a:spLocks noGrp="1" noChangeArrowheads="1"/>
          </p:cNvSpPr>
          <p:nvPr>
            <p:ph idx="1"/>
          </p:nvPr>
        </p:nvSpPr>
        <p:spPr/>
        <p:txBody>
          <a:bodyPr/>
          <a:lstStyle/>
          <a:p>
            <a:pPr eaLnBrk="1" hangingPunct="1">
              <a:lnSpc>
                <a:spcPct val="80000"/>
              </a:lnSpc>
              <a:defRPr/>
            </a:pPr>
            <a:r>
              <a:rPr lang="en-US" altLang="en-US" sz="2200" dirty="0"/>
              <a:t>Chairperson</a:t>
            </a:r>
          </a:p>
          <a:p>
            <a:pPr eaLnBrk="1" hangingPunct="1">
              <a:lnSpc>
                <a:spcPct val="80000"/>
              </a:lnSpc>
              <a:defRPr/>
            </a:pPr>
            <a:r>
              <a:rPr lang="en-US" altLang="en-US" sz="2200" dirty="0"/>
              <a:t>Pastor</a:t>
            </a:r>
          </a:p>
          <a:p>
            <a:pPr eaLnBrk="1" hangingPunct="1">
              <a:lnSpc>
                <a:spcPct val="80000"/>
              </a:lnSpc>
              <a:defRPr/>
            </a:pPr>
            <a:r>
              <a:rPr lang="en-US" altLang="en-US" sz="2200" dirty="0"/>
              <a:t>Lay member of annual conference</a:t>
            </a:r>
          </a:p>
          <a:p>
            <a:pPr eaLnBrk="1" hangingPunct="1">
              <a:lnSpc>
                <a:spcPct val="80000"/>
              </a:lnSpc>
              <a:defRPr/>
            </a:pPr>
            <a:r>
              <a:rPr lang="en-US" altLang="en-US" sz="2200" dirty="0"/>
              <a:t>Chairperson of council or board</a:t>
            </a:r>
          </a:p>
          <a:p>
            <a:pPr eaLnBrk="1" hangingPunct="1">
              <a:lnSpc>
                <a:spcPct val="80000"/>
              </a:lnSpc>
              <a:defRPr/>
            </a:pPr>
            <a:r>
              <a:rPr lang="en-US" altLang="en-US" sz="2200" dirty="0"/>
              <a:t>Chairperson or representative of SPRC</a:t>
            </a:r>
          </a:p>
          <a:p>
            <a:pPr eaLnBrk="1" hangingPunct="1">
              <a:lnSpc>
                <a:spcPct val="80000"/>
              </a:lnSpc>
              <a:defRPr/>
            </a:pPr>
            <a:r>
              <a:rPr lang="en-US" altLang="en-US" sz="2200" dirty="0"/>
              <a:t>Trustee representative to be selected by the trustees</a:t>
            </a:r>
          </a:p>
          <a:p>
            <a:pPr eaLnBrk="1" hangingPunct="1">
              <a:lnSpc>
                <a:spcPct val="80000"/>
              </a:lnSpc>
              <a:defRPr/>
            </a:pPr>
            <a:r>
              <a:rPr lang="en-US" altLang="en-US" sz="2200" dirty="0"/>
              <a:t>Chairperson of the ministry group on stewardship</a:t>
            </a:r>
          </a:p>
          <a:p>
            <a:pPr eaLnBrk="1" hangingPunct="1">
              <a:lnSpc>
                <a:spcPct val="80000"/>
              </a:lnSpc>
              <a:defRPr/>
            </a:pPr>
            <a:r>
              <a:rPr lang="en-US" altLang="en-US" sz="2200" dirty="0"/>
              <a:t>Lay leader</a:t>
            </a:r>
          </a:p>
          <a:p>
            <a:pPr eaLnBrk="1" hangingPunct="1">
              <a:lnSpc>
                <a:spcPct val="80000"/>
              </a:lnSpc>
              <a:defRPr/>
            </a:pPr>
            <a:r>
              <a:rPr lang="en-US" altLang="en-US" sz="2200" dirty="0"/>
              <a:t>Others by charge conference action</a:t>
            </a:r>
          </a:p>
          <a:p>
            <a:pPr eaLnBrk="1" hangingPunct="1">
              <a:lnSpc>
                <a:spcPct val="80000"/>
              </a:lnSpc>
              <a:defRPr/>
            </a:pPr>
            <a:r>
              <a:rPr lang="en-US" altLang="en-US" sz="2200" dirty="0"/>
              <a:t>Financial secretary </a:t>
            </a:r>
            <a:r>
              <a:rPr lang="en-US" altLang="en-US" sz="2200" dirty="0">
                <a:solidFill>
                  <a:schemeClr val="hlink"/>
                </a:solidFill>
              </a:rPr>
              <a:t>(No vote if paid)</a:t>
            </a:r>
          </a:p>
          <a:p>
            <a:pPr eaLnBrk="1" hangingPunct="1">
              <a:lnSpc>
                <a:spcPct val="80000"/>
              </a:lnSpc>
              <a:defRPr/>
            </a:pPr>
            <a:r>
              <a:rPr lang="en-US" altLang="en-US" sz="2200" dirty="0"/>
              <a:t>Treasurer </a:t>
            </a:r>
            <a:r>
              <a:rPr lang="en-US" altLang="en-US" sz="2200" dirty="0">
                <a:solidFill>
                  <a:schemeClr val="hlink"/>
                </a:solidFill>
              </a:rPr>
              <a:t>(No vote if paid)</a:t>
            </a:r>
          </a:p>
          <a:p>
            <a:pPr eaLnBrk="1" hangingPunct="1">
              <a:lnSpc>
                <a:spcPct val="80000"/>
              </a:lnSpc>
              <a:defRPr/>
            </a:pPr>
            <a:r>
              <a:rPr lang="en-US" altLang="en-US" sz="2200" dirty="0">
                <a:solidFill>
                  <a:schemeClr val="accent4">
                    <a:lumMod val="20000"/>
                    <a:lumOff val="80000"/>
                  </a:schemeClr>
                </a:solidFill>
              </a:rPr>
              <a:t>Business Administrator </a:t>
            </a:r>
            <a:r>
              <a:rPr lang="en-US" altLang="en-US" sz="2200" dirty="0">
                <a:solidFill>
                  <a:schemeClr val="hlink"/>
                </a:solidFill>
              </a:rPr>
              <a:t>(No vote if paid)</a:t>
            </a:r>
          </a:p>
        </p:txBody>
      </p:sp>
    </p:spTree>
    <p:extLst>
      <p:ext uri="{BB962C8B-B14F-4D97-AF65-F5344CB8AC3E}">
        <p14:creationId xmlns:p14="http://schemas.microsoft.com/office/powerpoint/2010/main" val="3211858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z="2400"/>
              <a:t>The committee shall carry out the church council’s directions in guiding the treasurer and financial secretary.  </a:t>
            </a:r>
          </a:p>
        </p:txBody>
      </p:sp>
      <p:sp>
        <p:nvSpPr>
          <p:cNvPr id="12291" name="Rectangle 3"/>
          <p:cNvSpPr>
            <a:spLocks noGrp="1" noChangeArrowheads="1"/>
          </p:cNvSpPr>
          <p:nvPr>
            <p:ph idx="1"/>
          </p:nvPr>
        </p:nvSpPr>
        <p:spPr/>
        <p:txBody>
          <a:bodyPr/>
          <a:lstStyle/>
          <a:p>
            <a:pPr eaLnBrk="1" hangingPunct="1"/>
            <a:r>
              <a:rPr lang="en-US" altLang="en-US" sz="2000"/>
              <a:t>Supervise the work of the financial secretary and designate the counters</a:t>
            </a:r>
          </a:p>
          <a:p>
            <a:pPr eaLnBrk="1" hangingPunct="1"/>
            <a:r>
              <a:rPr lang="en-US" altLang="en-US" sz="2000"/>
              <a:t>Supervise the work of the treasurer</a:t>
            </a:r>
          </a:p>
          <a:p>
            <a:pPr eaLnBrk="1" hangingPunct="1"/>
            <a:r>
              <a:rPr lang="en-US" altLang="en-US" sz="2000"/>
              <a:t>Establish written financial policies to document the internal controls of the local church</a:t>
            </a:r>
          </a:p>
          <a:p>
            <a:pPr eaLnBrk="1" hangingPunct="1"/>
            <a:r>
              <a:rPr lang="en-US" altLang="en-US" sz="2000"/>
              <a:t>Make provision for the annual audit</a:t>
            </a:r>
          </a:p>
          <a:p>
            <a:pPr eaLnBrk="1" hangingPunct="1"/>
            <a:r>
              <a:rPr lang="en-US" altLang="en-US" sz="2000"/>
              <a:t>Recommend to the council proper depositories for church funds</a:t>
            </a:r>
          </a:p>
          <a:p>
            <a:pPr eaLnBrk="1" hangingPunct="1"/>
            <a:r>
              <a:rPr lang="en-US" altLang="en-US" sz="2000"/>
              <a:t>Contributions for designated causes must be followed</a:t>
            </a:r>
          </a:p>
          <a:p>
            <a:pPr eaLnBrk="1" hangingPunct="1"/>
            <a:r>
              <a:rPr lang="en-US" altLang="en-US" sz="2000"/>
              <a:t>Compile annually a budget and submit it to church council for approval </a:t>
            </a:r>
          </a:p>
          <a:p>
            <a:pPr eaLnBrk="1" hangingPunct="1"/>
            <a:r>
              <a:rPr lang="en-US" altLang="en-US" sz="2000"/>
              <a:t>Report to church council all designated funds</a:t>
            </a:r>
          </a:p>
          <a:p>
            <a:pPr eaLnBrk="1" hangingPunct="1"/>
            <a:endParaRPr lang="en-US" altLang="en-US" sz="2800"/>
          </a:p>
        </p:txBody>
      </p:sp>
    </p:spTree>
    <p:extLst>
      <p:ext uri="{BB962C8B-B14F-4D97-AF65-F5344CB8AC3E}">
        <p14:creationId xmlns:p14="http://schemas.microsoft.com/office/powerpoint/2010/main" val="4239243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a:t>Functions and Responsibilities</a:t>
            </a:r>
          </a:p>
        </p:txBody>
      </p:sp>
      <p:sp>
        <p:nvSpPr>
          <p:cNvPr id="13315" name="Rectangle 3"/>
          <p:cNvSpPr>
            <a:spLocks noGrp="1" noChangeArrowheads="1"/>
          </p:cNvSpPr>
          <p:nvPr>
            <p:ph idx="1"/>
          </p:nvPr>
        </p:nvSpPr>
        <p:spPr/>
        <p:txBody>
          <a:bodyPr>
            <a:normAutofit fontScale="92500" lnSpcReduction="10000"/>
          </a:bodyPr>
          <a:lstStyle/>
          <a:p>
            <a:pPr eaLnBrk="1" hangingPunct="1"/>
            <a:r>
              <a:rPr lang="en-US" altLang="en-US" sz="2400"/>
              <a:t>Committee shall give stewardship of financial resources priority throughout the year. </a:t>
            </a:r>
          </a:p>
          <a:p>
            <a:pPr eaLnBrk="1" hangingPunct="1"/>
            <a:r>
              <a:rPr lang="en-US" altLang="en-US" sz="2400"/>
              <a:t>Explore creative ways with the church council to turn their congregation into a tithing congregation with an attitude of generosity.</a:t>
            </a:r>
          </a:p>
          <a:p>
            <a:pPr eaLnBrk="1" hangingPunct="1"/>
            <a:r>
              <a:rPr lang="en-US" altLang="en-US" sz="2400"/>
              <a:t>All financial askings to be included in the annual budget are to be submitted to the finance committee.</a:t>
            </a:r>
          </a:p>
          <a:p>
            <a:pPr eaLnBrk="1" hangingPunct="1"/>
            <a:r>
              <a:rPr lang="en-US" altLang="en-US" sz="2400"/>
              <a:t>Compile the annual budget and submit it to the council for review and adoption.</a:t>
            </a:r>
          </a:p>
          <a:p>
            <a:pPr eaLnBrk="1" hangingPunct="1"/>
            <a:r>
              <a:rPr lang="en-US" altLang="en-US" sz="2400"/>
              <a:t>Providing for a funding program that will raise sufficient income to meet the council adopted budget</a:t>
            </a:r>
          </a:p>
          <a:p>
            <a:pPr eaLnBrk="1" hangingPunct="1"/>
            <a:r>
              <a:rPr lang="en-US" altLang="en-US" sz="2400"/>
              <a:t>Shall administer the funds received according to instructions from the church council</a:t>
            </a:r>
          </a:p>
          <a:p>
            <a:pPr eaLnBrk="1" hangingPunct="1"/>
            <a:endParaRPr lang="en-US" altLang="en-US" sz="2800"/>
          </a:p>
        </p:txBody>
      </p:sp>
    </p:spTree>
    <p:extLst>
      <p:ext uri="{BB962C8B-B14F-4D97-AF65-F5344CB8AC3E}">
        <p14:creationId xmlns:p14="http://schemas.microsoft.com/office/powerpoint/2010/main" val="960627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z="4000"/>
              <a:t>New </a:t>
            </a:r>
            <a:r>
              <a:rPr lang="en-US" altLang="en-US" sz="4000" i="1"/>
              <a:t>2016 Discipline </a:t>
            </a:r>
            <a:r>
              <a:rPr lang="en-US" altLang="en-US" sz="4000"/>
              <a:t>Requirement</a:t>
            </a:r>
          </a:p>
        </p:txBody>
      </p:sp>
      <p:sp>
        <p:nvSpPr>
          <p:cNvPr id="3" name="Content Placeholder 2"/>
          <p:cNvSpPr>
            <a:spLocks noGrp="1"/>
          </p:cNvSpPr>
          <p:nvPr>
            <p:ph idx="1"/>
          </p:nvPr>
        </p:nvSpPr>
        <p:spPr/>
        <p:txBody>
          <a:bodyPr/>
          <a:lstStyle/>
          <a:p>
            <a:pPr eaLnBrk="1" hangingPunct="1">
              <a:defRPr/>
            </a:pPr>
            <a:r>
              <a:rPr lang="en-US" dirty="0"/>
              <a:t>Paragraph 258 (4) page 202-first paragraph</a:t>
            </a:r>
          </a:p>
          <a:p>
            <a:pPr lvl="1" eaLnBrk="1" hangingPunct="1">
              <a:defRPr/>
            </a:pPr>
            <a:r>
              <a:rPr lang="en-US" dirty="0">
                <a:solidFill>
                  <a:schemeClr val="accent1">
                    <a:lumMod val="75000"/>
                  </a:schemeClr>
                </a:solidFill>
              </a:rPr>
              <a:t>No immediate family members of any appointed clergy may serve as treasurer, finance chair, financial secretary, counter or serve in any paid or unpaid position under the responsibilities of the committee on finance, as directed herein.  These restriction would apply only to the church or charge where the clergy serves.  </a:t>
            </a:r>
          </a:p>
        </p:txBody>
      </p:sp>
    </p:spTree>
    <p:extLst>
      <p:ext uri="{BB962C8B-B14F-4D97-AF65-F5344CB8AC3E}">
        <p14:creationId xmlns:p14="http://schemas.microsoft.com/office/powerpoint/2010/main" val="1962526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dirty="0">
                <a:latin typeface="Times New Roman" pitchFamily="18" charset="0"/>
              </a:rPr>
              <a:t>Gift Policy</a:t>
            </a:r>
          </a:p>
        </p:txBody>
      </p:sp>
      <p:sp>
        <p:nvSpPr>
          <p:cNvPr id="21506" name="Text Placeholder 2"/>
          <p:cNvSpPr>
            <a:spLocks noGrp="1"/>
          </p:cNvSpPr>
          <p:nvPr>
            <p:ph type="body" idx="1"/>
          </p:nvPr>
        </p:nvSpPr>
        <p:spPr/>
        <p:txBody>
          <a:bodyPr>
            <a:normAutofit lnSpcReduction="10000"/>
          </a:bodyPr>
          <a:lstStyle/>
          <a:p>
            <a:r>
              <a:rPr lang="en-US" dirty="0"/>
              <a:t>Policy should be in writing and have the following:</a:t>
            </a:r>
          </a:p>
          <a:p>
            <a:pPr lvl="1"/>
            <a:r>
              <a:rPr lang="en-US" dirty="0"/>
              <a:t>Apply to all gifts</a:t>
            </a:r>
          </a:p>
          <a:p>
            <a:pPr lvl="1"/>
            <a:r>
              <a:rPr lang="en-US" dirty="0"/>
              <a:t>Limitations on noncash gifts</a:t>
            </a:r>
          </a:p>
          <a:p>
            <a:pPr lvl="1"/>
            <a:r>
              <a:rPr lang="en-US" dirty="0"/>
              <a:t>Procedures on creating designated funds</a:t>
            </a:r>
          </a:p>
          <a:p>
            <a:pPr lvl="1"/>
            <a:r>
              <a:rPr lang="en-US" dirty="0"/>
              <a:t>Procedure for accepting restricted gifts</a:t>
            </a:r>
          </a:p>
          <a:p>
            <a:pPr lvl="1"/>
            <a:endParaRPr lang="en-US" dirty="0"/>
          </a:p>
          <a:p>
            <a:r>
              <a:rPr lang="en-US" dirty="0"/>
              <a:t>Board and donors must be made aware of the policy.</a:t>
            </a:r>
          </a:p>
          <a:p>
            <a:pPr lvl="1"/>
            <a:endParaRPr lang="en-US" dirty="0"/>
          </a:p>
          <a:p>
            <a:endParaRPr lang="en-US" dirty="0"/>
          </a:p>
        </p:txBody>
      </p:sp>
    </p:spTree>
    <p:extLst>
      <p:ext uri="{BB962C8B-B14F-4D97-AF65-F5344CB8AC3E}">
        <p14:creationId xmlns:p14="http://schemas.microsoft.com/office/powerpoint/2010/main" val="2066345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dirty="0">
                <a:latin typeface="Times New Roman" pitchFamily="18" charset="0"/>
              </a:rPr>
              <a:t>Gift Policy</a:t>
            </a:r>
          </a:p>
        </p:txBody>
      </p:sp>
      <p:sp>
        <p:nvSpPr>
          <p:cNvPr id="21506" name="Text Placeholder 2"/>
          <p:cNvSpPr>
            <a:spLocks noGrp="1"/>
          </p:cNvSpPr>
          <p:nvPr>
            <p:ph type="body" idx="1"/>
          </p:nvPr>
        </p:nvSpPr>
        <p:spPr/>
        <p:txBody>
          <a:bodyPr>
            <a:normAutofit fontScale="92500" lnSpcReduction="10000"/>
          </a:bodyPr>
          <a:lstStyle/>
          <a:p>
            <a:r>
              <a:rPr lang="en-US" dirty="0"/>
              <a:t>Once a designated fund is created, the governing body cannot not change the terms of the designation.</a:t>
            </a:r>
          </a:p>
          <a:p>
            <a:endParaRPr lang="en-US" dirty="0"/>
          </a:p>
          <a:p>
            <a:r>
              <a:rPr lang="en-US" dirty="0"/>
              <a:t>However, if the governing body has communicated to the donor </a:t>
            </a:r>
            <a:r>
              <a:rPr lang="en-US" dirty="0">
                <a:solidFill>
                  <a:srgbClr val="FF0000"/>
                </a:solidFill>
              </a:rPr>
              <a:t>BEFORE  AND IN WRITING </a:t>
            </a:r>
            <a:r>
              <a:rPr lang="en-US" dirty="0"/>
              <a:t>that it reserves the right to change the terms of the designation.  The board is free to change or eliminate the  designated fund.</a:t>
            </a:r>
          </a:p>
        </p:txBody>
      </p:sp>
    </p:spTree>
    <p:extLst>
      <p:ext uri="{BB962C8B-B14F-4D97-AF65-F5344CB8AC3E}">
        <p14:creationId xmlns:p14="http://schemas.microsoft.com/office/powerpoint/2010/main" val="1559400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dirty="0">
                <a:latin typeface="Times New Roman" pitchFamily="18" charset="0"/>
              </a:rPr>
              <a:t>Gift Policy</a:t>
            </a:r>
          </a:p>
        </p:txBody>
      </p:sp>
      <p:sp>
        <p:nvSpPr>
          <p:cNvPr id="21506" name="Text Placeholder 2"/>
          <p:cNvSpPr>
            <a:spLocks noGrp="1"/>
          </p:cNvSpPr>
          <p:nvPr>
            <p:ph type="body" idx="1"/>
          </p:nvPr>
        </p:nvSpPr>
        <p:spPr/>
        <p:txBody>
          <a:bodyPr>
            <a:normAutofit fontScale="92500" lnSpcReduction="10000"/>
          </a:bodyPr>
          <a:lstStyle/>
          <a:p>
            <a:r>
              <a:rPr lang="en-US" dirty="0"/>
              <a:t>Acknowledgement of the donation </a:t>
            </a:r>
          </a:p>
          <a:p>
            <a:pPr lvl="1"/>
            <a:r>
              <a:rPr lang="en-US" dirty="0"/>
              <a:t>Single donation $250 or more</a:t>
            </a:r>
          </a:p>
          <a:p>
            <a:pPr lvl="1"/>
            <a:r>
              <a:rPr lang="en-US" dirty="0"/>
              <a:t>Must include:</a:t>
            </a:r>
          </a:p>
          <a:p>
            <a:pPr lvl="2"/>
            <a:r>
              <a:rPr lang="en-US" dirty="0"/>
              <a:t>Name of donor</a:t>
            </a:r>
          </a:p>
          <a:p>
            <a:pPr lvl="2"/>
            <a:r>
              <a:rPr lang="en-US" dirty="0"/>
              <a:t>Amount</a:t>
            </a:r>
          </a:p>
          <a:p>
            <a:pPr lvl="2"/>
            <a:r>
              <a:rPr lang="en-US" dirty="0"/>
              <a:t>Statement:  No goods or services were provided to the donor in exchange for this contribution</a:t>
            </a:r>
          </a:p>
          <a:p>
            <a:pPr lvl="1"/>
            <a:endParaRPr lang="en-US" dirty="0"/>
          </a:p>
          <a:p>
            <a:pPr lvl="1"/>
            <a:r>
              <a:rPr lang="en-US" dirty="0"/>
              <a:t>Timely, normally by January 31</a:t>
            </a:r>
            <a:r>
              <a:rPr lang="en-US" baseline="30000" dirty="0"/>
              <a:t>st</a:t>
            </a:r>
            <a:endParaRPr lang="en-US" dirty="0"/>
          </a:p>
          <a:p>
            <a:pPr lvl="2"/>
            <a:r>
              <a:rPr lang="en-US" dirty="0"/>
              <a:t>Deduction can be denied if statement not provided before taxes are filed.</a:t>
            </a:r>
          </a:p>
        </p:txBody>
      </p:sp>
    </p:spTree>
    <p:extLst>
      <p:ext uri="{BB962C8B-B14F-4D97-AF65-F5344CB8AC3E}">
        <p14:creationId xmlns:p14="http://schemas.microsoft.com/office/powerpoint/2010/main" val="3261448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sz="6600" dirty="0"/>
              <a:t>Budget Preparation</a:t>
            </a:r>
          </a:p>
        </p:txBody>
      </p:sp>
      <p:sp>
        <p:nvSpPr>
          <p:cNvPr id="3" name="Subtitle 2"/>
          <p:cNvSpPr>
            <a:spLocks noGrp="1"/>
          </p:cNvSpPr>
          <p:nvPr>
            <p:ph type="subTitle" sz="quarter" idx="1"/>
          </p:nvPr>
        </p:nvSpPr>
        <p:spPr/>
        <p:txBody>
          <a:bodyPr/>
          <a:lstStyle/>
          <a:p>
            <a:pPr algn="ctr"/>
            <a:endParaRPr lang="en-US" altLang="en-US" sz="2800" dirty="0">
              <a:solidFill>
                <a:schemeClr val="tx2"/>
              </a:solidFill>
            </a:endParaRPr>
          </a:p>
        </p:txBody>
      </p:sp>
    </p:spTree>
    <p:extLst>
      <p:ext uri="{BB962C8B-B14F-4D97-AF65-F5344CB8AC3E}">
        <p14:creationId xmlns:p14="http://schemas.microsoft.com/office/powerpoint/2010/main" val="4239985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pPr algn="ctr"/>
            <a:r>
              <a:rPr lang="en-US" sz="5400" dirty="0"/>
              <a:t>Internal Controls</a:t>
            </a:r>
            <a:br>
              <a:rPr lang="en-US" sz="4000" dirty="0"/>
            </a:br>
            <a:r>
              <a:rPr lang="en-US" sz="4000" dirty="0"/>
              <a:t>Finance Committee Suggested Admin Council Adopted</a:t>
            </a:r>
          </a:p>
        </p:txBody>
      </p:sp>
      <p:sp>
        <p:nvSpPr>
          <p:cNvPr id="3" name="Subtitle 2"/>
          <p:cNvSpPr>
            <a:spLocks noGrp="1"/>
          </p:cNvSpPr>
          <p:nvPr>
            <p:ph type="subTitle" sz="quarter" idx="1"/>
          </p:nvPr>
        </p:nvSpPr>
        <p:spPr/>
        <p:txBody>
          <a:bodyPr/>
          <a:lstStyle/>
          <a:p>
            <a:pPr algn="ctr"/>
            <a:endParaRPr lang="en-US" altLang="en-US" sz="2400" dirty="0">
              <a:solidFill>
                <a:schemeClr val="tx2"/>
              </a:solidFill>
            </a:endParaRPr>
          </a:p>
        </p:txBody>
      </p:sp>
    </p:spTree>
    <p:extLst>
      <p:ext uri="{BB962C8B-B14F-4D97-AF65-F5344CB8AC3E}">
        <p14:creationId xmlns:p14="http://schemas.microsoft.com/office/powerpoint/2010/main" val="4041417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algn="ctr" rtl="0"/>
            <a:r>
              <a:rPr lang="en-US" b="0" i="0" u="none" strike="noStrike" baseline="0" dirty="0">
                <a:latin typeface="Times New Roman"/>
              </a:rPr>
              <a:t>Strategic Planning  </a:t>
            </a:r>
          </a:p>
        </p:txBody>
      </p:sp>
      <p:sp>
        <p:nvSpPr>
          <p:cNvPr id="3" name="Text Placeholder 2"/>
          <p:cNvSpPr>
            <a:spLocks noGrp="1"/>
          </p:cNvSpPr>
          <p:nvPr>
            <p:ph type="body" idx="1"/>
          </p:nvPr>
        </p:nvSpPr>
        <p:spPr/>
        <p:txBody>
          <a:bodyPr>
            <a:normAutofit/>
          </a:bodyPr>
          <a:lstStyle/>
          <a:p>
            <a:pPr marL="0" marR="0" lvl="0" indent="0" rtl="0">
              <a:buNone/>
            </a:pPr>
            <a:r>
              <a:rPr lang="en-US" sz="5400" b="0" i="0" u="none" strike="noStrike" baseline="0" dirty="0">
                <a:latin typeface="Times New Roman"/>
              </a:rPr>
              <a:t>Starts with having a vision</a:t>
            </a:r>
            <a:endParaRPr lang="en-US" sz="1800" b="0" i="0" u="none" strike="noStrike" baseline="0" dirty="0">
              <a:latin typeface="Times New Roman"/>
            </a:endParaRPr>
          </a:p>
          <a:p>
            <a:pPr lvl="1"/>
            <a:r>
              <a:rPr lang="en-US" sz="2800" dirty="0">
                <a:latin typeface="Times New Roman"/>
              </a:rPr>
              <a:t>Where do we want to be in 10 years?</a:t>
            </a:r>
          </a:p>
          <a:p>
            <a:pPr lvl="1"/>
            <a:endParaRPr lang="en-US" sz="2800" dirty="0">
              <a:latin typeface="Times New Roman"/>
            </a:endParaRPr>
          </a:p>
          <a:p>
            <a:pPr lvl="1"/>
            <a:r>
              <a:rPr lang="en-US" sz="2800" dirty="0">
                <a:latin typeface="Times New Roman"/>
              </a:rPr>
              <a:t>How do we want to impact our community and spread the gospel?</a:t>
            </a:r>
          </a:p>
          <a:p>
            <a:pPr lvl="1"/>
            <a:endParaRPr lang="en-US" sz="2800" dirty="0">
              <a:latin typeface="Times New Roman"/>
            </a:endParaRPr>
          </a:p>
          <a:p>
            <a:pPr lvl="1"/>
            <a:r>
              <a:rPr lang="en-US" sz="2800" b="0" i="0" u="none" strike="noStrike" baseline="0" dirty="0">
                <a:latin typeface="Times New Roman"/>
              </a:rPr>
              <a:t>What kind</a:t>
            </a:r>
            <a:r>
              <a:rPr lang="en-US" sz="2800" b="0" i="0" u="none" strike="noStrike" dirty="0">
                <a:latin typeface="Times New Roman"/>
              </a:rPr>
              <a:t> of church do we want to be?</a:t>
            </a:r>
            <a:endParaRPr lang="en-US" sz="2800" b="0" i="0" u="none" strike="noStrike" baseline="0" dirty="0">
              <a:latin typeface="Times New Roman"/>
            </a:endParaRPr>
          </a:p>
        </p:txBody>
      </p:sp>
    </p:spTree>
    <p:extLst>
      <p:ext uri="{BB962C8B-B14F-4D97-AF65-F5344CB8AC3E}">
        <p14:creationId xmlns:p14="http://schemas.microsoft.com/office/powerpoint/2010/main" val="1944310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a:rPr>
              <a:t>Strategic Planning </a:t>
            </a:r>
            <a:endParaRPr lang="en-US" dirty="0"/>
          </a:p>
        </p:txBody>
      </p:sp>
      <p:sp>
        <p:nvSpPr>
          <p:cNvPr id="3" name="Text Placeholder 2"/>
          <p:cNvSpPr>
            <a:spLocks noGrp="1"/>
          </p:cNvSpPr>
          <p:nvPr>
            <p:ph type="body" idx="1"/>
          </p:nvPr>
        </p:nvSpPr>
        <p:spPr/>
        <p:txBody>
          <a:bodyPr>
            <a:normAutofit fontScale="92500" lnSpcReduction="20000"/>
          </a:bodyPr>
          <a:lstStyle/>
          <a:p>
            <a:r>
              <a:rPr lang="en-US" dirty="0"/>
              <a:t>Develop  a mission statement</a:t>
            </a:r>
          </a:p>
          <a:p>
            <a:pPr lvl="1"/>
            <a:r>
              <a:rPr lang="en-US" dirty="0"/>
              <a:t>Includes the purpose of the organization</a:t>
            </a:r>
          </a:p>
          <a:p>
            <a:pPr lvl="1"/>
            <a:endParaRPr lang="en-US" dirty="0"/>
          </a:p>
          <a:p>
            <a:r>
              <a:rPr lang="en-US" dirty="0"/>
              <a:t>Example: </a:t>
            </a:r>
          </a:p>
          <a:p>
            <a:pPr lvl="1"/>
            <a:r>
              <a:rPr lang="en-US" dirty="0"/>
              <a:t>The mission of the UMC: The mission of the church is to make disciples of Jesus Christ for the transformation of the world.  Local churches  provide the most significant arena through which disciple-making occurs.  Para #120</a:t>
            </a:r>
          </a:p>
          <a:p>
            <a:pPr lvl="1"/>
            <a:endParaRPr lang="en-US" dirty="0"/>
          </a:p>
          <a:p>
            <a:r>
              <a:rPr lang="en-US" dirty="0"/>
              <a:t>The process is as valuable as the outcome</a:t>
            </a:r>
          </a:p>
          <a:p>
            <a:endParaRPr lang="en-US" dirty="0"/>
          </a:p>
          <a:p>
            <a:endParaRPr lang="en-US" dirty="0"/>
          </a:p>
        </p:txBody>
      </p:sp>
    </p:spTree>
    <p:extLst>
      <p:ext uri="{BB962C8B-B14F-4D97-AF65-F5344CB8AC3E}">
        <p14:creationId xmlns:p14="http://schemas.microsoft.com/office/powerpoint/2010/main" val="698822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a:rPr>
              <a:t>Strategic Planning </a:t>
            </a:r>
            <a:endParaRPr lang="en-US" dirty="0"/>
          </a:p>
        </p:txBody>
      </p:sp>
      <p:sp>
        <p:nvSpPr>
          <p:cNvPr id="3" name="Text Placeholder 2"/>
          <p:cNvSpPr>
            <a:spLocks noGrp="1"/>
          </p:cNvSpPr>
          <p:nvPr>
            <p:ph type="body" idx="1"/>
          </p:nvPr>
        </p:nvSpPr>
        <p:spPr/>
        <p:txBody>
          <a:bodyPr>
            <a:normAutofit/>
          </a:bodyPr>
          <a:lstStyle/>
          <a:p>
            <a:r>
              <a:rPr lang="en-US" dirty="0"/>
              <a:t>Questions</a:t>
            </a:r>
          </a:p>
          <a:p>
            <a:pPr lvl="1"/>
            <a:r>
              <a:rPr lang="en-US" dirty="0"/>
              <a:t>What are the opportunities or needs that we exist to address? (Purpose)</a:t>
            </a:r>
          </a:p>
          <a:p>
            <a:pPr lvl="1"/>
            <a:r>
              <a:rPr lang="en-US" dirty="0"/>
              <a:t>What are we doing to address these needs? (Business)</a:t>
            </a:r>
          </a:p>
          <a:p>
            <a:pPr lvl="1"/>
            <a:r>
              <a:rPr lang="en-US" dirty="0"/>
              <a:t>What principles or beliefs guide our work? (Values) </a:t>
            </a:r>
          </a:p>
          <a:p>
            <a:pPr lvl="2"/>
            <a:endParaRPr lang="en-US" dirty="0"/>
          </a:p>
        </p:txBody>
      </p:sp>
    </p:spTree>
    <p:extLst>
      <p:ext uri="{BB962C8B-B14F-4D97-AF65-F5344CB8AC3E}">
        <p14:creationId xmlns:p14="http://schemas.microsoft.com/office/powerpoint/2010/main" val="3224305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latin typeface="Times New Roman"/>
              </a:rPr>
              <a:t>Importance of Budgeting</a:t>
            </a:r>
            <a:endParaRPr lang="en-US" b="0" i="0" u="none" strike="noStrike" baseline="0" dirty="0">
              <a:latin typeface="Times New Roman"/>
            </a:endParaRPr>
          </a:p>
        </p:txBody>
      </p:sp>
      <p:sp>
        <p:nvSpPr>
          <p:cNvPr id="3" name="Text Placeholder 2"/>
          <p:cNvSpPr>
            <a:spLocks noGrp="1"/>
          </p:cNvSpPr>
          <p:nvPr>
            <p:ph type="body" idx="1"/>
          </p:nvPr>
        </p:nvSpPr>
        <p:spPr/>
        <p:txBody>
          <a:bodyPr>
            <a:normAutofit/>
          </a:bodyPr>
          <a:lstStyle/>
          <a:p>
            <a:pPr marL="514350" marR="0" lvl="0" indent="-514350" rtl="0">
              <a:buFont typeface="+mj-lt"/>
              <a:buAutoNum type="arabicPeriod"/>
            </a:pPr>
            <a:r>
              <a:rPr lang="en-US" sz="3200" b="0" i="0" u="none" strike="noStrike" baseline="0" dirty="0">
                <a:latin typeface="Times New Roman"/>
              </a:rPr>
              <a:t>Formalizes planning</a:t>
            </a:r>
          </a:p>
          <a:p>
            <a:pPr marL="514350" marR="0" lvl="0" indent="-514350" rtl="0">
              <a:buFont typeface="+mj-lt"/>
              <a:buAutoNum type="arabicPeriod"/>
            </a:pPr>
            <a:r>
              <a:rPr lang="en-US" sz="3200" dirty="0">
                <a:latin typeface="Times New Roman"/>
              </a:rPr>
              <a:t>Reduces the drama</a:t>
            </a:r>
          </a:p>
          <a:p>
            <a:pPr marL="514350" marR="0" lvl="0" indent="-514350" rtl="0">
              <a:buFont typeface="+mj-lt"/>
              <a:buAutoNum type="arabicPeriod"/>
            </a:pPr>
            <a:r>
              <a:rPr lang="en-US" sz="3200" b="0" i="0" u="none" strike="noStrike" baseline="0" dirty="0">
                <a:latin typeface="Times New Roman"/>
              </a:rPr>
              <a:t>Provide</a:t>
            </a:r>
            <a:r>
              <a:rPr lang="en-US" sz="3200" dirty="0">
                <a:latin typeface="Times New Roman"/>
              </a:rPr>
              <a:t>s a way to evaluate performance</a:t>
            </a:r>
          </a:p>
          <a:p>
            <a:pPr marL="514350" marR="0" lvl="0" indent="-514350" rtl="0">
              <a:buFont typeface="+mj-lt"/>
              <a:buAutoNum type="arabicPeriod"/>
            </a:pPr>
            <a:r>
              <a:rPr lang="en-US" sz="3200" b="0" i="0" u="none" strike="noStrike" baseline="0" dirty="0">
                <a:latin typeface="Times New Roman"/>
              </a:rPr>
              <a:t>A</a:t>
            </a:r>
            <a:r>
              <a:rPr lang="en-US" sz="3200" b="0" i="0" u="none" strike="noStrike" dirty="0">
                <a:latin typeface="Times New Roman"/>
              </a:rPr>
              <a:t> method for control and authorization to spend</a:t>
            </a:r>
          </a:p>
          <a:p>
            <a:pPr marL="514350" marR="0" lvl="0" indent="-514350" rtl="0">
              <a:buFont typeface="+mj-lt"/>
              <a:buAutoNum type="arabicPeriod"/>
            </a:pPr>
            <a:r>
              <a:rPr lang="en-US" sz="3200" baseline="0" dirty="0">
                <a:latin typeface="Times New Roman"/>
              </a:rPr>
              <a:t>Helps</a:t>
            </a:r>
            <a:r>
              <a:rPr lang="en-US" sz="3200" dirty="0">
                <a:latin typeface="Times New Roman"/>
              </a:rPr>
              <a:t> communication</a:t>
            </a:r>
          </a:p>
        </p:txBody>
      </p:sp>
    </p:spTree>
    <p:extLst>
      <p:ext uri="{BB962C8B-B14F-4D97-AF65-F5344CB8AC3E}">
        <p14:creationId xmlns:p14="http://schemas.microsoft.com/office/powerpoint/2010/main" val="3528870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latin typeface="Times New Roman"/>
              </a:rPr>
              <a:t>Importance of Budgeting</a:t>
            </a:r>
            <a:endParaRPr lang="en-US" b="0" i="0" u="none" strike="noStrike" baseline="0" dirty="0">
              <a:latin typeface="Times New Roman"/>
            </a:endParaRPr>
          </a:p>
        </p:txBody>
      </p:sp>
      <p:sp>
        <p:nvSpPr>
          <p:cNvPr id="3" name="Text Placeholder 2"/>
          <p:cNvSpPr>
            <a:spLocks noGrp="1"/>
          </p:cNvSpPr>
          <p:nvPr>
            <p:ph type="body" idx="1"/>
          </p:nvPr>
        </p:nvSpPr>
        <p:spPr/>
        <p:txBody>
          <a:bodyPr>
            <a:normAutofit/>
          </a:bodyPr>
          <a:lstStyle/>
          <a:p>
            <a:pPr marL="514350" marR="0" lvl="0" indent="-514350" rtl="0">
              <a:buFont typeface="+mj-lt"/>
              <a:buAutoNum type="arabicPeriod"/>
            </a:pPr>
            <a:endParaRPr lang="en-US" dirty="0">
              <a:latin typeface="Times New Roman"/>
            </a:endParaRPr>
          </a:p>
          <a:p>
            <a:pPr marL="514350" marR="0" lvl="0" indent="-514350" rtl="0">
              <a:buFont typeface="+mj-lt"/>
              <a:buAutoNum type="arabicPeriod" startAt="6"/>
            </a:pPr>
            <a:r>
              <a:rPr lang="en-US" sz="3200" b="0" i="0" u="none" strike="noStrike" baseline="0" dirty="0">
                <a:latin typeface="Times New Roman"/>
              </a:rPr>
              <a:t>Gets</a:t>
            </a:r>
            <a:r>
              <a:rPr lang="en-US" sz="3200" b="0" i="0" u="none" strike="noStrike" dirty="0">
                <a:latin typeface="Times New Roman"/>
              </a:rPr>
              <a:t> members involved</a:t>
            </a:r>
          </a:p>
          <a:p>
            <a:pPr marL="514350" marR="0" lvl="0" indent="-514350" rtl="0">
              <a:buFont typeface="+mj-lt"/>
              <a:buAutoNum type="arabicPeriod" startAt="6"/>
            </a:pPr>
            <a:r>
              <a:rPr lang="en-US" sz="3200" baseline="0" dirty="0">
                <a:latin typeface="Times New Roman"/>
              </a:rPr>
              <a:t>Increase</a:t>
            </a:r>
            <a:r>
              <a:rPr lang="en-US" sz="3200" dirty="0">
                <a:latin typeface="Times New Roman"/>
              </a:rPr>
              <a:t>s giving commitments</a:t>
            </a:r>
          </a:p>
          <a:p>
            <a:pPr marL="514350" marR="0" lvl="0" indent="-514350" rtl="0">
              <a:buFont typeface="+mj-lt"/>
              <a:buAutoNum type="arabicPeriod" startAt="6"/>
            </a:pPr>
            <a:r>
              <a:rPr lang="en-US" sz="3200" b="0" i="0" u="none" strike="noStrike" baseline="0" dirty="0">
                <a:latin typeface="Times New Roman"/>
              </a:rPr>
              <a:t>Gives</a:t>
            </a:r>
            <a:r>
              <a:rPr lang="en-US" sz="3200" b="0" i="0" u="none" strike="noStrike" dirty="0">
                <a:latin typeface="Times New Roman"/>
              </a:rPr>
              <a:t> members confidence in leadership</a:t>
            </a:r>
          </a:p>
          <a:p>
            <a:pPr marL="514350" marR="0" lvl="0" indent="-514350" rtl="0">
              <a:buFont typeface="+mj-lt"/>
              <a:buAutoNum type="arabicPeriod" startAt="6"/>
            </a:pPr>
            <a:r>
              <a:rPr lang="en-US" sz="3200" baseline="0" dirty="0">
                <a:latin typeface="Times New Roman"/>
              </a:rPr>
              <a:t>Helps</a:t>
            </a:r>
            <a:r>
              <a:rPr lang="en-US" sz="3200" dirty="0">
                <a:latin typeface="Times New Roman"/>
              </a:rPr>
              <a:t> address low cash flow times</a:t>
            </a:r>
          </a:p>
          <a:p>
            <a:pPr marL="514350" marR="0" lvl="0" indent="-514350" rtl="0">
              <a:buFont typeface="+mj-lt"/>
              <a:buAutoNum type="arabicPeriod" startAt="6"/>
            </a:pPr>
            <a:r>
              <a:rPr lang="en-US" sz="3200" b="0" i="0" u="none" strike="noStrike" baseline="0" dirty="0">
                <a:latin typeface="Times New Roman"/>
              </a:rPr>
              <a:t>Allows</a:t>
            </a:r>
            <a:r>
              <a:rPr lang="en-US" sz="3200" b="0" i="0" u="none" strike="noStrike" dirty="0">
                <a:latin typeface="Times New Roman"/>
              </a:rPr>
              <a:t> time to borrow prudently</a:t>
            </a:r>
            <a:endParaRPr lang="en-US" sz="3200" b="0" i="0" u="none" strike="noStrike" baseline="0" dirty="0">
              <a:latin typeface="Times New Roman"/>
            </a:endParaRPr>
          </a:p>
        </p:txBody>
      </p:sp>
    </p:spTree>
    <p:extLst>
      <p:ext uri="{BB962C8B-B14F-4D97-AF65-F5344CB8AC3E}">
        <p14:creationId xmlns:p14="http://schemas.microsoft.com/office/powerpoint/2010/main" val="1622403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a:latin typeface="Times New Roman"/>
              </a:rPr>
              <a:t>Budgeting </a:t>
            </a:r>
            <a:r>
              <a:rPr lang="en-US" dirty="0">
                <a:latin typeface="Times New Roman"/>
              </a:rPr>
              <a:t>Mistakes</a:t>
            </a:r>
            <a:endParaRPr lang="en-US" b="0" i="0" u="none" strike="noStrike" baseline="0" dirty="0">
              <a:latin typeface="Times New Roman"/>
            </a:endParaRPr>
          </a:p>
        </p:txBody>
      </p:sp>
      <p:sp>
        <p:nvSpPr>
          <p:cNvPr id="3" name="Text Placeholder 2"/>
          <p:cNvSpPr>
            <a:spLocks noGrp="1"/>
          </p:cNvSpPr>
          <p:nvPr>
            <p:ph type="body" idx="1"/>
          </p:nvPr>
        </p:nvSpPr>
        <p:spPr/>
        <p:txBody>
          <a:bodyPr>
            <a:normAutofit/>
          </a:bodyPr>
          <a:lstStyle/>
          <a:p>
            <a:pPr marL="514350" marR="0" lvl="0" indent="-514350" rtl="0">
              <a:buFont typeface="+mj-lt"/>
              <a:buAutoNum type="arabicPeriod"/>
            </a:pPr>
            <a:r>
              <a:rPr lang="en-US" sz="2800" b="0" i="0" u="none" strike="noStrike" baseline="0" dirty="0">
                <a:latin typeface="Times New Roman"/>
              </a:rPr>
              <a:t>Not</a:t>
            </a:r>
            <a:r>
              <a:rPr lang="en-US" sz="2800" b="0" i="0" u="none" strike="noStrike" dirty="0">
                <a:latin typeface="Times New Roman"/>
              </a:rPr>
              <a:t> allowing enough time to properly put together budget</a:t>
            </a:r>
          </a:p>
          <a:p>
            <a:pPr marL="514350" marR="0" lvl="0" indent="-514350" rtl="0">
              <a:buFont typeface="+mj-lt"/>
              <a:buAutoNum type="arabicPeriod"/>
            </a:pPr>
            <a:r>
              <a:rPr lang="en-US" sz="2800" baseline="0" dirty="0">
                <a:latin typeface="Times New Roman"/>
              </a:rPr>
              <a:t>Not</a:t>
            </a:r>
            <a:r>
              <a:rPr lang="en-US" sz="2800" dirty="0">
                <a:latin typeface="Times New Roman"/>
              </a:rPr>
              <a:t> proving the need to spend more money</a:t>
            </a:r>
          </a:p>
          <a:p>
            <a:pPr marL="514350" marR="0" lvl="0" indent="-514350" rtl="0">
              <a:buFont typeface="+mj-lt"/>
              <a:buAutoNum type="arabicPeriod"/>
            </a:pPr>
            <a:r>
              <a:rPr lang="en-US" sz="2800" b="0" i="0" u="none" strike="noStrike" baseline="0" dirty="0">
                <a:latin typeface="Times New Roman"/>
              </a:rPr>
              <a:t>Not</a:t>
            </a:r>
            <a:r>
              <a:rPr lang="en-US" sz="2800" b="0" i="0" u="none" strike="noStrike" dirty="0">
                <a:latin typeface="Times New Roman"/>
              </a:rPr>
              <a:t> allocating enough to do the job right</a:t>
            </a:r>
          </a:p>
          <a:p>
            <a:pPr marL="514350" marR="0" lvl="0" indent="-514350" rtl="0">
              <a:buFont typeface="+mj-lt"/>
              <a:buAutoNum type="arabicPeriod"/>
            </a:pPr>
            <a:r>
              <a:rPr lang="en-US" sz="2800" baseline="0" dirty="0">
                <a:latin typeface="Times New Roman"/>
              </a:rPr>
              <a:t>Not being specific</a:t>
            </a:r>
            <a:r>
              <a:rPr lang="en-US" sz="2800" dirty="0">
                <a:latin typeface="Times New Roman"/>
              </a:rPr>
              <a:t> enough on how the money will be spent.</a:t>
            </a:r>
          </a:p>
          <a:p>
            <a:pPr marL="514350" marR="0" lvl="0" indent="-514350" rtl="0">
              <a:buFont typeface="+mj-lt"/>
              <a:buAutoNum type="arabicPeriod"/>
            </a:pPr>
            <a:r>
              <a:rPr lang="en-US" sz="2800" baseline="0" dirty="0">
                <a:latin typeface="Times New Roman"/>
              </a:rPr>
              <a:t>Not forecasting</a:t>
            </a:r>
            <a:r>
              <a:rPr lang="en-US" sz="2800" dirty="0">
                <a:latin typeface="Times New Roman"/>
              </a:rPr>
              <a:t> income available </a:t>
            </a:r>
            <a:endParaRPr lang="en-US" sz="2800" b="0" i="0" u="none" strike="noStrike" baseline="0" dirty="0">
              <a:latin typeface="Times New Roman"/>
            </a:endParaRPr>
          </a:p>
        </p:txBody>
      </p:sp>
    </p:spTree>
    <p:extLst>
      <p:ext uri="{BB962C8B-B14F-4D97-AF65-F5344CB8AC3E}">
        <p14:creationId xmlns:p14="http://schemas.microsoft.com/office/powerpoint/2010/main" val="2780424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dirty="0">
                <a:latin typeface="Times New Roman"/>
              </a:rPr>
              <a:t>Budget Direction</a:t>
            </a:r>
          </a:p>
        </p:txBody>
      </p:sp>
      <p:sp>
        <p:nvSpPr>
          <p:cNvPr id="3" name="Text Placeholder 2"/>
          <p:cNvSpPr>
            <a:spLocks noGrp="1"/>
          </p:cNvSpPr>
          <p:nvPr>
            <p:ph type="body" idx="1"/>
          </p:nvPr>
        </p:nvSpPr>
        <p:spPr/>
        <p:txBody>
          <a:bodyPr/>
          <a:lstStyle/>
          <a:p>
            <a:pPr marR="0" lvl="1" rtl="0"/>
            <a:r>
              <a:rPr lang="en-US" b="1" i="0" u="none" strike="noStrike" baseline="0" dirty="0">
                <a:latin typeface="Times New Roman"/>
              </a:rPr>
              <a:t>Top-Down</a:t>
            </a:r>
            <a:r>
              <a:rPr lang="en-US" b="1" i="0" u="none" strike="noStrike" dirty="0">
                <a:latin typeface="Times New Roman"/>
              </a:rPr>
              <a:t> Approach</a:t>
            </a:r>
            <a:r>
              <a:rPr lang="en-US" dirty="0">
                <a:latin typeface="Times New Roman"/>
              </a:rPr>
              <a:t>-Budget development is done by church leaders.</a:t>
            </a:r>
          </a:p>
          <a:p>
            <a:pPr lvl="2"/>
            <a:r>
              <a:rPr lang="en-US" sz="2400" b="1" i="0" u="none" strike="noStrike" baseline="0" dirty="0">
                <a:latin typeface="Times New Roman"/>
              </a:rPr>
              <a:t>Advantages</a:t>
            </a:r>
          </a:p>
          <a:p>
            <a:pPr lvl="3"/>
            <a:r>
              <a:rPr lang="en-US" sz="2400" dirty="0">
                <a:latin typeface="Times New Roman"/>
              </a:rPr>
              <a:t>Leaders have the best view of church operations</a:t>
            </a:r>
          </a:p>
          <a:p>
            <a:pPr lvl="3"/>
            <a:r>
              <a:rPr lang="en-US" sz="2400" b="0" i="0" u="none" strike="noStrike" baseline="0" dirty="0">
                <a:latin typeface="Times New Roman"/>
              </a:rPr>
              <a:t>Efficient</a:t>
            </a:r>
            <a:r>
              <a:rPr lang="en-US" sz="2400" b="0" i="0" u="none" strike="noStrike" dirty="0">
                <a:latin typeface="Times New Roman"/>
              </a:rPr>
              <a:t> </a:t>
            </a:r>
          </a:p>
          <a:p>
            <a:pPr lvl="2"/>
            <a:r>
              <a:rPr lang="en-US" sz="2400" b="1" baseline="0" dirty="0">
                <a:latin typeface="Times New Roman"/>
              </a:rPr>
              <a:t>Disadvantages</a:t>
            </a:r>
          </a:p>
          <a:p>
            <a:pPr lvl="3"/>
            <a:r>
              <a:rPr lang="en-US" sz="2400" dirty="0">
                <a:latin typeface="Times New Roman"/>
              </a:rPr>
              <a:t>Members feel left out of the process</a:t>
            </a:r>
          </a:p>
          <a:p>
            <a:pPr lvl="3"/>
            <a:endParaRPr lang="en-US" b="0" i="0" u="none" strike="noStrike" baseline="0" dirty="0">
              <a:latin typeface="Times New Roman"/>
            </a:endParaRPr>
          </a:p>
        </p:txBody>
      </p:sp>
    </p:spTree>
    <p:extLst>
      <p:ext uri="{BB962C8B-B14F-4D97-AF65-F5344CB8AC3E}">
        <p14:creationId xmlns:p14="http://schemas.microsoft.com/office/powerpoint/2010/main" val="59697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dirty="0">
                <a:latin typeface="Times New Roman"/>
              </a:rPr>
              <a:t>Budget Direction (continued)</a:t>
            </a:r>
          </a:p>
        </p:txBody>
      </p:sp>
      <p:sp>
        <p:nvSpPr>
          <p:cNvPr id="3" name="Text Placeholder 2"/>
          <p:cNvSpPr>
            <a:spLocks noGrp="1"/>
          </p:cNvSpPr>
          <p:nvPr>
            <p:ph type="body" idx="1"/>
          </p:nvPr>
        </p:nvSpPr>
        <p:spPr/>
        <p:txBody>
          <a:bodyPr/>
          <a:lstStyle/>
          <a:p>
            <a:pPr marR="0" lvl="1" rtl="0"/>
            <a:r>
              <a:rPr lang="en-US" b="1" i="0" u="none" strike="noStrike" baseline="0" dirty="0">
                <a:latin typeface="Times New Roman"/>
              </a:rPr>
              <a:t>Bottom up</a:t>
            </a:r>
            <a:r>
              <a:rPr lang="en-US" b="1" i="0" u="none" strike="noStrike" dirty="0">
                <a:latin typeface="Times New Roman"/>
              </a:rPr>
              <a:t> Approach</a:t>
            </a:r>
            <a:r>
              <a:rPr lang="en-US" dirty="0">
                <a:latin typeface="Times New Roman"/>
              </a:rPr>
              <a:t>-Seeks broad based participation in the budget development process..</a:t>
            </a:r>
          </a:p>
          <a:p>
            <a:pPr lvl="2"/>
            <a:r>
              <a:rPr lang="en-US" sz="2400" b="1" i="0" u="none" strike="noStrike" baseline="0" dirty="0">
                <a:latin typeface="Times New Roman"/>
              </a:rPr>
              <a:t>Advantages</a:t>
            </a:r>
          </a:p>
          <a:p>
            <a:pPr lvl="3"/>
            <a:r>
              <a:rPr lang="en-US" sz="2400" dirty="0">
                <a:latin typeface="Times New Roman"/>
              </a:rPr>
              <a:t>Budget are self imposed</a:t>
            </a:r>
          </a:p>
          <a:p>
            <a:pPr lvl="3"/>
            <a:r>
              <a:rPr lang="en-US" sz="2400" b="0" i="0" u="none" strike="noStrike" baseline="0" dirty="0">
                <a:latin typeface="Times New Roman"/>
              </a:rPr>
              <a:t>More realistic </a:t>
            </a:r>
            <a:endParaRPr lang="en-US" sz="2400" b="0" i="0" u="none" strike="noStrike" dirty="0">
              <a:latin typeface="Times New Roman"/>
            </a:endParaRPr>
          </a:p>
          <a:p>
            <a:pPr lvl="2"/>
            <a:r>
              <a:rPr lang="en-US" sz="2400" b="1" baseline="0" dirty="0">
                <a:latin typeface="Times New Roman"/>
              </a:rPr>
              <a:t>Disadvantages</a:t>
            </a:r>
          </a:p>
          <a:p>
            <a:pPr lvl="3"/>
            <a:r>
              <a:rPr lang="en-US" sz="2400" dirty="0">
                <a:latin typeface="Times New Roman"/>
              </a:rPr>
              <a:t>Time consuming </a:t>
            </a:r>
          </a:p>
          <a:p>
            <a:pPr lvl="3"/>
            <a:endParaRPr lang="en-US" b="0" i="0" u="none" strike="noStrike" baseline="0" dirty="0">
              <a:latin typeface="Times New Roman"/>
            </a:endParaRPr>
          </a:p>
        </p:txBody>
      </p:sp>
    </p:spTree>
    <p:extLst>
      <p:ext uri="{BB962C8B-B14F-4D97-AF65-F5344CB8AC3E}">
        <p14:creationId xmlns:p14="http://schemas.microsoft.com/office/powerpoint/2010/main" val="3426278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856488"/>
          </a:xfrm>
        </p:spPr>
        <p:txBody>
          <a:bodyPr>
            <a:normAutofit fontScale="90000"/>
          </a:bodyPr>
          <a:lstStyle/>
          <a:p>
            <a:pPr lvl="0"/>
            <a:br>
              <a:rPr lang="en-US" dirty="0">
                <a:latin typeface="Times New Roman"/>
              </a:rPr>
            </a:br>
            <a:br>
              <a:rPr lang="en-US" dirty="0">
                <a:latin typeface="Times New Roman"/>
              </a:rPr>
            </a:br>
            <a:br>
              <a:rPr lang="en-US" dirty="0">
                <a:latin typeface="Times New Roman"/>
              </a:rPr>
            </a:br>
            <a:r>
              <a:rPr lang="en-US" dirty="0">
                <a:latin typeface="Times New Roman"/>
              </a:rPr>
              <a:t>  </a:t>
            </a:r>
            <a:br>
              <a:rPr lang="en-US" dirty="0">
                <a:latin typeface="Times New Roman"/>
              </a:rPr>
            </a:br>
            <a:br>
              <a:rPr lang="en-US" dirty="0">
                <a:latin typeface="Times New Roman"/>
              </a:rPr>
            </a:br>
            <a:br>
              <a:rPr lang="en-US" dirty="0">
                <a:latin typeface="Times New Roman"/>
              </a:rPr>
            </a:br>
            <a:br>
              <a:rPr lang="en-US" dirty="0">
                <a:latin typeface="Times New Roman"/>
              </a:rPr>
            </a:br>
            <a:br>
              <a:rPr lang="en-US" dirty="0">
                <a:latin typeface="Times New Roman"/>
              </a:rPr>
            </a:br>
            <a:br>
              <a:rPr lang="en-US" dirty="0">
                <a:latin typeface="Times New Roman"/>
              </a:rPr>
            </a:br>
            <a:br>
              <a:rPr lang="en-US" dirty="0">
                <a:latin typeface="Times New Roman"/>
              </a:rPr>
            </a:br>
            <a:br>
              <a:rPr lang="en-US" dirty="0">
                <a:latin typeface="Times New Roman"/>
              </a:rPr>
            </a:br>
            <a:br>
              <a:rPr lang="en-US" dirty="0">
                <a:latin typeface="Times New Roman"/>
              </a:rPr>
            </a:br>
            <a:br>
              <a:rPr lang="en-US" dirty="0">
                <a:latin typeface="Times New Roman"/>
              </a:rPr>
            </a:br>
            <a:r>
              <a:rPr lang="en-US" dirty="0">
                <a:latin typeface="Times New Roman"/>
              </a:rPr>
              <a:t>  </a:t>
            </a:r>
            <a:endParaRPr lang="en-US" b="0" i="0" u="none" strike="noStrike" baseline="0" dirty="0">
              <a:latin typeface="Times New Roman"/>
            </a:endParaRPr>
          </a:p>
        </p:txBody>
      </p:sp>
      <p:sp>
        <p:nvSpPr>
          <p:cNvPr id="3" name="Text Placeholder 2"/>
          <p:cNvSpPr>
            <a:spLocks noGrp="1"/>
          </p:cNvSpPr>
          <p:nvPr>
            <p:ph type="body" idx="1"/>
          </p:nvPr>
        </p:nvSpPr>
        <p:spPr/>
        <p:txBody>
          <a:bodyPr/>
          <a:lstStyle/>
          <a:p>
            <a:r>
              <a:rPr lang="en-US" b="1" i="0" u="none" strike="noStrike" baseline="0" dirty="0">
                <a:latin typeface="Times New Roman"/>
              </a:rPr>
              <a:t>Incremental</a:t>
            </a:r>
            <a:r>
              <a:rPr lang="en-US" b="1" i="0" u="none" strike="noStrike" dirty="0">
                <a:latin typeface="Times New Roman"/>
              </a:rPr>
              <a:t> </a:t>
            </a:r>
            <a:r>
              <a:rPr lang="en-US" i="0" u="none" strike="noStrike" dirty="0">
                <a:latin typeface="Times New Roman"/>
              </a:rPr>
              <a:t>(line item or traditional)- based on the question “how much did it cost last year”</a:t>
            </a:r>
          </a:p>
          <a:p>
            <a:pPr lvl="1"/>
            <a:r>
              <a:rPr lang="en-US" b="1" baseline="0" dirty="0">
                <a:latin typeface="Times New Roman"/>
              </a:rPr>
              <a:t>Advantages</a:t>
            </a:r>
          </a:p>
          <a:p>
            <a:pPr lvl="2"/>
            <a:r>
              <a:rPr lang="en-US" i="0" u="none" strike="noStrike" dirty="0">
                <a:latin typeface="Times New Roman"/>
              </a:rPr>
              <a:t>Easy to put together </a:t>
            </a:r>
          </a:p>
          <a:p>
            <a:pPr lvl="2"/>
            <a:r>
              <a:rPr lang="en-US" baseline="0" dirty="0">
                <a:latin typeface="Times New Roman"/>
              </a:rPr>
              <a:t>Easy to read</a:t>
            </a:r>
          </a:p>
          <a:p>
            <a:pPr lvl="1"/>
            <a:r>
              <a:rPr lang="en-US" b="1" dirty="0">
                <a:latin typeface="Times New Roman"/>
              </a:rPr>
              <a:t>Disadvantages </a:t>
            </a:r>
          </a:p>
          <a:p>
            <a:pPr lvl="2"/>
            <a:r>
              <a:rPr lang="en-US" i="0" u="none" strike="noStrike" baseline="0" dirty="0">
                <a:latin typeface="Times New Roman"/>
              </a:rPr>
              <a:t>Too</a:t>
            </a:r>
            <a:r>
              <a:rPr lang="en-US" i="0" u="none" strike="noStrike" dirty="0">
                <a:latin typeface="Times New Roman"/>
              </a:rPr>
              <a:t> automatic- no evaluation of activities and cost</a:t>
            </a:r>
          </a:p>
          <a:p>
            <a:pPr lvl="2"/>
            <a:r>
              <a:rPr lang="en-US" baseline="0" dirty="0">
                <a:latin typeface="Times New Roman"/>
              </a:rPr>
              <a:t>Relies</a:t>
            </a:r>
            <a:r>
              <a:rPr lang="en-US" dirty="0">
                <a:latin typeface="Times New Roman"/>
              </a:rPr>
              <a:t> on past instead of future</a:t>
            </a:r>
          </a:p>
          <a:p>
            <a:pPr lvl="2"/>
            <a:r>
              <a:rPr lang="en-US" i="0" u="none" strike="noStrike" baseline="0" dirty="0">
                <a:latin typeface="Times New Roman"/>
              </a:rPr>
              <a:t>Focuses on cost not outputs</a:t>
            </a:r>
          </a:p>
        </p:txBody>
      </p:sp>
      <p:sp>
        <p:nvSpPr>
          <p:cNvPr id="4" name="Rectangle 3"/>
          <p:cNvSpPr/>
          <p:nvPr/>
        </p:nvSpPr>
        <p:spPr>
          <a:xfrm>
            <a:off x="3352800" y="762000"/>
            <a:ext cx="4876800" cy="646331"/>
          </a:xfrm>
          <a:prstGeom prst="rect">
            <a:avLst/>
          </a:prstGeom>
        </p:spPr>
        <p:txBody>
          <a:bodyPr wrap="square">
            <a:spAutoFit/>
          </a:bodyPr>
          <a:lstStyle/>
          <a:p>
            <a:r>
              <a:rPr lang="en-US" sz="3600" dirty="0"/>
              <a:t>Budget Approaches</a:t>
            </a:r>
          </a:p>
        </p:txBody>
      </p:sp>
    </p:spTree>
    <p:extLst>
      <p:ext uri="{BB962C8B-B14F-4D97-AF65-F5344CB8AC3E}">
        <p14:creationId xmlns:p14="http://schemas.microsoft.com/office/powerpoint/2010/main" val="925783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latin typeface="Times New Roman"/>
              </a:rPr>
              <a:t>Annual Operating Budget</a:t>
            </a:r>
            <a:endParaRPr lang="en-US" b="0" i="0" u="none" strike="noStrike" baseline="0" dirty="0">
              <a:latin typeface="Times New Roman"/>
            </a:endParaRPr>
          </a:p>
        </p:txBody>
      </p:sp>
      <p:sp>
        <p:nvSpPr>
          <p:cNvPr id="3" name="Text Placeholder 2"/>
          <p:cNvSpPr>
            <a:spLocks noGrp="1"/>
          </p:cNvSpPr>
          <p:nvPr>
            <p:ph type="body" idx="1"/>
          </p:nvPr>
        </p:nvSpPr>
        <p:spPr/>
        <p:txBody>
          <a:bodyPr>
            <a:normAutofit/>
          </a:bodyPr>
          <a:lstStyle/>
          <a:p>
            <a:r>
              <a:rPr lang="en-US" sz="2800" b="1" dirty="0">
                <a:latin typeface="Times New Roman"/>
              </a:rPr>
              <a:t>Inflows</a:t>
            </a:r>
          </a:p>
          <a:p>
            <a:pPr lvl="1"/>
            <a:r>
              <a:rPr lang="en-US" dirty="0">
                <a:latin typeface="Times New Roman"/>
              </a:rPr>
              <a:t>Get the full picture of inflow of income</a:t>
            </a:r>
          </a:p>
          <a:p>
            <a:pPr lvl="2"/>
            <a:r>
              <a:rPr lang="en-US" sz="2400" dirty="0">
                <a:latin typeface="Times New Roman"/>
              </a:rPr>
              <a:t>Weekly offerings</a:t>
            </a:r>
          </a:p>
          <a:p>
            <a:pPr lvl="2"/>
            <a:r>
              <a:rPr lang="en-US" sz="2400" dirty="0">
                <a:latin typeface="Times New Roman"/>
              </a:rPr>
              <a:t>Restricted Gifts</a:t>
            </a:r>
          </a:p>
          <a:p>
            <a:pPr lvl="2"/>
            <a:r>
              <a:rPr lang="en-US" sz="2400" dirty="0">
                <a:latin typeface="Times New Roman"/>
              </a:rPr>
              <a:t>Interest on endowments</a:t>
            </a:r>
          </a:p>
          <a:p>
            <a:pPr lvl="2"/>
            <a:r>
              <a:rPr lang="en-US" sz="2400" dirty="0">
                <a:latin typeface="Times New Roman"/>
              </a:rPr>
              <a:t>Tuition or fees for VBS, youth events etc.</a:t>
            </a:r>
          </a:p>
          <a:p>
            <a:pPr lvl="2"/>
            <a:r>
              <a:rPr lang="en-US" sz="2400" dirty="0">
                <a:latin typeface="Times New Roman"/>
              </a:rPr>
              <a:t>Other fund raisers</a:t>
            </a:r>
          </a:p>
          <a:p>
            <a:pPr marL="667512" lvl="2" indent="0">
              <a:buNone/>
            </a:pPr>
            <a:endParaRPr lang="en-US" sz="2400" dirty="0">
              <a:latin typeface="Times New Roman"/>
            </a:endParaRPr>
          </a:p>
        </p:txBody>
      </p:sp>
    </p:spTree>
    <p:extLst>
      <p:ext uri="{BB962C8B-B14F-4D97-AF65-F5344CB8AC3E}">
        <p14:creationId xmlns:p14="http://schemas.microsoft.com/office/powerpoint/2010/main" val="3702843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i="1" dirty="0"/>
              <a:t>2016 Discipline</a:t>
            </a:r>
            <a:r>
              <a:rPr lang="en-US" altLang="en-US" dirty="0"/>
              <a:t> 258 4 c</a:t>
            </a:r>
          </a:p>
        </p:txBody>
      </p:sp>
      <p:sp>
        <p:nvSpPr>
          <p:cNvPr id="52227" name="Rectangle 3"/>
          <p:cNvSpPr>
            <a:spLocks noGrp="1" noChangeArrowheads="1"/>
          </p:cNvSpPr>
          <p:nvPr>
            <p:ph idx="1"/>
          </p:nvPr>
        </p:nvSpPr>
        <p:spPr/>
        <p:txBody>
          <a:bodyPr/>
          <a:lstStyle/>
          <a:p>
            <a:pPr marL="274320" eaLnBrk="1" fontAlgn="auto" hangingPunct="1">
              <a:lnSpc>
                <a:spcPct val="90000"/>
              </a:lnSpc>
              <a:spcAft>
                <a:spcPts val="0"/>
              </a:spcAft>
              <a:defRPr/>
            </a:pPr>
            <a:r>
              <a:rPr lang="en-US" altLang="en-US" dirty="0"/>
              <a:t>The </a:t>
            </a:r>
            <a:r>
              <a:rPr lang="en-US" altLang="en-US" b="1" dirty="0"/>
              <a:t>committee on finance </a:t>
            </a:r>
            <a:r>
              <a:rPr lang="en-US" altLang="en-US" dirty="0"/>
              <a:t>shall establish written financial polices to document the internal controls of the local church.  The written financial policies should be reviewed for adequacy and effectiveness annually by the committee on finance and submitted as a report to the charge conference annually.</a:t>
            </a:r>
          </a:p>
          <a:p>
            <a:pPr marL="45720" indent="0" eaLnBrk="1" fontAlgn="auto" hangingPunct="1">
              <a:lnSpc>
                <a:spcPct val="90000"/>
              </a:lnSpc>
              <a:spcAft>
                <a:spcPts val="0"/>
              </a:spcAft>
              <a:buFont typeface="Wingdings 2" pitchFamily="18" charset="2"/>
              <a:buNone/>
              <a:defRPr/>
            </a:pPr>
            <a:r>
              <a:rPr lang="en-US" altLang="en-US" dirty="0"/>
              <a:t>  </a:t>
            </a:r>
          </a:p>
        </p:txBody>
      </p:sp>
    </p:spTree>
    <p:extLst>
      <p:ext uri="{BB962C8B-B14F-4D97-AF65-F5344CB8AC3E}">
        <p14:creationId xmlns:p14="http://schemas.microsoft.com/office/powerpoint/2010/main" val="2024569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latin typeface="Times New Roman"/>
              </a:rPr>
              <a:t>Annual Operating Budget</a:t>
            </a:r>
            <a:endParaRPr lang="en-US" b="0" i="0" u="none" strike="noStrike" baseline="0" dirty="0">
              <a:latin typeface="Times New Roman"/>
            </a:endParaRPr>
          </a:p>
        </p:txBody>
      </p:sp>
      <p:sp>
        <p:nvSpPr>
          <p:cNvPr id="3" name="Text Placeholder 2"/>
          <p:cNvSpPr>
            <a:spLocks noGrp="1"/>
          </p:cNvSpPr>
          <p:nvPr>
            <p:ph type="body" idx="1"/>
          </p:nvPr>
        </p:nvSpPr>
        <p:spPr/>
        <p:txBody>
          <a:bodyPr>
            <a:normAutofit/>
          </a:bodyPr>
          <a:lstStyle/>
          <a:p>
            <a:pPr lvl="1"/>
            <a:r>
              <a:rPr lang="en-US" sz="2700" dirty="0">
                <a:latin typeface="Times New Roman"/>
              </a:rPr>
              <a:t>Weekly offerings</a:t>
            </a:r>
          </a:p>
          <a:p>
            <a:pPr lvl="2"/>
            <a:r>
              <a:rPr lang="en-US" sz="2400" dirty="0">
                <a:latin typeface="Times New Roman"/>
              </a:rPr>
              <a:t>Pledge/Commitment cards</a:t>
            </a:r>
          </a:p>
          <a:p>
            <a:pPr lvl="3"/>
            <a:r>
              <a:rPr lang="en-US" sz="2300" dirty="0">
                <a:latin typeface="Times New Roman"/>
              </a:rPr>
              <a:t>Useful for obtaining the commitment of members and preparing their own budget</a:t>
            </a:r>
            <a:endParaRPr lang="en-US" sz="2400" dirty="0">
              <a:latin typeface="Times New Roman"/>
            </a:endParaRPr>
          </a:p>
          <a:p>
            <a:pPr lvl="2"/>
            <a:r>
              <a:rPr lang="en-US" sz="2400" dirty="0">
                <a:latin typeface="Times New Roman"/>
              </a:rPr>
              <a:t>Averages to analyze contribution</a:t>
            </a:r>
          </a:p>
          <a:p>
            <a:pPr lvl="3"/>
            <a:r>
              <a:rPr lang="en-US" sz="2300" dirty="0">
                <a:latin typeface="Times New Roman"/>
              </a:rPr>
              <a:t>Remember 80% of funds come from 20% attenders</a:t>
            </a:r>
          </a:p>
          <a:p>
            <a:pPr lvl="2"/>
            <a:r>
              <a:rPr lang="en-US" sz="2400" dirty="0">
                <a:latin typeface="Times New Roman"/>
              </a:rPr>
              <a:t>Giving potential </a:t>
            </a:r>
          </a:p>
          <a:p>
            <a:pPr lvl="3"/>
            <a:r>
              <a:rPr lang="en-US" sz="2300" dirty="0">
                <a:latin typeface="Times New Roman"/>
              </a:rPr>
              <a:t>Giving units times average family income</a:t>
            </a:r>
          </a:p>
          <a:p>
            <a:pPr lvl="1"/>
            <a:r>
              <a:rPr lang="en-US" sz="2700" dirty="0">
                <a:latin typeface="Times New Roman"/>
              </a:rPr>
              <a:t>Restricted</a:t>
            </a:r>
          </a:p>
        </p:txBody>
      </p:sp>
    </p:spTree>
    <p:extLst>
      <p:ext uri="{BB962C8B-B14F-4D97-AF65-F5344CB8AC3E}">
        <p14:creationId xmlns:p14="http://schemas.microsoft.com/office/powerpoint/2010/main" val="2442180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latin typeface="Times New Roman"/>
              </a:rPr>
              <a:t>BEWARE of the Budget Games</a:t>
            </a:r>
            <a:endParaRPr lang="en-US" b="0" i="0" u="none" strike="noStrike" baseline="0" dirty="0">
              <a:latin typeface="Times New Roman"/>
            </a:endParaRPr>
          </a:p>
        </p:txBody>
      </p:sp>
      <p:sp>
        <p:nvSpPr>
          <p:cNvPr id="3" name="Text Placeholder 2"/>
          <p:cNvSpPr>
            <a:spLocks noGrp="1"/>
          </p:cNvSpPr>
          <p:nvPr>
            <p:ph idx="1"/>
          </p:nvPr>
        </p:nvSpPr>
        <p:spPr/>
        <p:txBody>
          <a:bodyPr>
            <a:normAutofit/>
          </a:bodyPr>
          <a:lstStyle/>
          <a:p>
            <a:pPr lvl="1"/>
            <a:r>
              <a:rPr lang="en-US" sz="2800" i="0" u="none" strike="noStrike" baseline="0" dirty="0">
                <a:latin typeface="Times New Roman"/>
              </a:rPr>
              <a:t>Foot in the door</a:t>
            </a:r>
          </a:p>
          <a:p>
            <a:pPr lvl="1"/>
            <a:r>
              <a:rPr lang="en-US" sz="2800" dirty="0">
                <a:latin typeface="Times New Roman"/>
              </a:rPr>
              <a:t>Getting the pastors blessing</a:t>
            </a:r>
          </a:p>
          <a:p>
            <a:pPr lvl="1"/>
            <a:r>
              <a:rPr lang="en-US" sz="2800" i="0" u="none" strike="noStrike" baseline="0" dirty="0">
                <a:latin typeface="Times New Roman"/>
              </a:rPr>
              <a:t>Implied</a:t>
            </a:r>
            <a:r>
              <a:rPr lang="en-US" sz="2800" i="0" u="none" strike="noStrike" dirty="0">
                <a:latin typeface="Times New Roman"/>
              </a:rPr>
              <a:t> support</a:t>
            </a:r>
          </a:p>
          <a:p>
            <a:pPr lvl="1"/>
            <a:r>
              <a:rPr lang="en-US" sz="2800" dirty="0">
                <a:latin typeface="Times New Roman"/>
              </a:rPr>
              <a:t>But they do it</a:t>
            </a:r>
            <a:endParaRPr lang="en-US" sz="2800" i="0" u="none" strike="noStrike" dirty="0">
              <a:latin typeface="Times New Roman"/>
            </a:endParaRPr>
          </a:p>
          <a:p>
            <a:pPr lvl="1"/>
            <a:r>
              <a:rPr lang="en-US" sz="2800" dirty="0">
                <a:latin typeface="Times New Roman"/>
              </a:rPr>
              <a:t>We’ve always done it this way</a:t>
            </a:r>
            <a:endParaRPr lang="en-US" i="0" u="none" strike="noStrike" baseline="0" dirty="0">
              <a:latin typeface="Times New Roman"/>
            </a:endParaRPr>
          </a:p>
        </p:txBody>
      </p:sp>
    </p:spTree>
    <p:extLst>
      <p:ext uri="{BB962C8B-B14F-4D97-AF65-F5344CB8AC3E}">
        <p14:creationId xmlns:p14="http://schemas.microsoft.com/office/powerpoint/2010/main" val="1774008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sz="6600" dirty="0"/>
              <a:t>Financial Secretary</a:t>
            </a:r>
          </a:p>
        </p:txBody>
      </p:sp>
      <p:sp>
        <p:nvSpPr>
          <p:cNvPr id="3" name="Subtitle 2"/>
          <p:cNvSpPr>
            <a:spLocks noGrp="1"/>
          </p:cNvSpPr>
          <p:nvPr>
            <p:ph type="subTitle" sz="quarter" idx="1"/>
          </p:nvPr>
        </p:nvSpPr>
        <p:spPr/>
        <p:txBody>
          <a:bodyPr/>
          <a:lstStyle/>
          <a:p>
            <a:pPr algn="ctr"/>
            <a:endParaRPr lang="en-US" altLang="en-US" sz="2800" dirty="0">
              <a:solidFill>
                <a:schemeClr val="tx2"/>
              </a:solidFill>
            </a:endParaRPr>
          </a:p>
        </p:txBody>
      </p:sp>
    </p:spTree>
    <p:extLst>
      <p:ext uri="{BB962C8B-B14F-4D97-AF65-F5344CB8AC3E}">
        <p14:creationId xmlns:p14="http://schemas.microsoft.com/office/powerpoint/2010/main" val="906768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hangingPunct="1"/>
            <a:r>
              <a:rPr lang="en-US" altLang="en-US"/>
              <a:t>Practical Helps for the Financial Secretary</a:t>
            </a:r>
          </a:p>
        </p:txBody>
      </p:sp>
      <p:sp>
        <p:nvSpPr>
          <p:cNvPr id="26627" name="Rectangle 3"/>
          <p:cNvSpPr>
            <a:spLocks noGrp="1" noChangeArrowheads="1"/>
          </p:cNvSpPr>
          <p:nvPr>
            <p:ph idx="1"/>
          </p:nvPr>
        </p:nvSpPr>
        <p:spPr/>
        <p:txBody>
          <a:bodyPr>
            <a:normAutofit fontScale="92500" lnSpcReduction="20000"/>
          </a:bodyPr>
          <a:lstStyle/>
          <a:p>
            <a:pPr lvl="1" eaLnBrk="1" hangingPunct="1"/>
            <a:r>
              <a:rPr lang="en-US" altLang="en-US" dirty="0"/>
              <a:t>Offerings, Collecting, Counting</a:t>
            </a:r>
          </a:p>
          <a:p>
            <a:pPr lvl="2" eaLnBrk="1" hangingPunct="1"/>
            <a:r>
              <a:rPr lang="en-US" altLang="en-US" sz="2000" dirty="0"/>
              <a:t>Committee designates 2 to count not of the immediate family</a:t>
            </a:r>
          </a:p>
          <a:p>
            <a:pPr lvl="2" eaLnBrk="1" hangingPunct="1"/>
            <a:r>
              <a:rPr lang="en-US" altLang="en-US" sz="2000" dirty="0"/>
              <a:t>Financial secretary keeps the giving records</a:t>
            </a:r>
          </a:p>
          <a:p>
            <a:pPr lvl="1" eaLnBrk="1" hangingPunct="1"/>
            <a:r>
              <a:rPr lang="en-US" altLang="en-US" dirty="0"/>
              <a:t>Depositing</a:t>
            </a:r>
          </a:p>
          <a:p>
            <a:pPr lvl="1" eaLnBrk="1" hangingPunct="1"/>
            <a:r>
              <a:rPr lang="en-US" altLang="en-US" dirty="0"/>
              <a:t>Designation</a:t>
            </a:r>
          </a:p>
          <a:p>
            <a:pPr lvl="2" eaLnBrk="1" hangingPunct="1"/>
            <a:r>
              <a:rPr lang="en-US" altLang="en-US" dirty="0"/>
              <a:t>Board/Church Designation</a:t>
            </a:r>
          </a:p>
          <a:p>
            <a:pPr lvl="2" eaLnBrk="1" hangingPunct="1"/>
            <a:r>
              <a:rPr lang="en-US" altLang="en-US" dirty="0"/>
              <a:t>Donor Designated</a:t>
            </a:r>
          </a:p>
          <a:p>
            <a:pPr lvl="1" eaLnBrk="1" hangingPunct="1"/>
            <a:r>
              <a:rPr lang="en-US" altLang="en-US" dirty="0"/>
              <a:t>Reporting</a:t>
            </a:r>
          </a:p>
          <a:p>
            <a:pPr lvl="2" eaLnBrk="1" hangingPunct="1"/>
            <a:r>
              <a:rPr lang="en-US" altLang="en-US" dirty="0"/>
              <a:t>Donor</a:t>
            </a:r>
          </a:p>
          <a:p>
            <a:pPr lvl="2" eaLnBrk="1" hangingPunct="1"/>
            <a:r>
              <a:rPr lang="en-US" altLang="en-US" dirty="0"/>
              <a:t>Church</a:t>
            </a:r>
          </a:p>
          <a:p>
            <a:pPr marL="914400" lvl="2" indent="0" eaLnBrk="1" hangingPunct="1">
              <a:buNone/>
            </a:pPr>
            <a:endParaRPr lang="en-US" altLang="en-US" dirty="0"/>
          </a:p>
          <a:p>
            <a:pPr marL="914400" lvl="2" indent="0" eaLnBrk="1" hangingPunct="1">
              <a:buNone/>
            </a:pPr>
            <a:r>
              <a:rPr lang="en-US" altLang="en-US" dirty="0"/>
              <a:t>Shall be bonded</a:t>
            </a:r>
          </a:p>
        </p:txBody>
      </p:sp>
    </p:spTree>
    <p:extLst>
      <p:ext uri="{BB962C8B-B14F-4D97-AF65-F5344CB8AC3E}">
        <p14:creationId xmlns:p14="http://schemas.microsoft.com/office/powerpoint/2010/main" val="44983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z="6000"/>
              <a:t>Cash Receipts</a:t>
            </a:r>
          </a:p>
        </p:txBody>
      </p:sp>
      <p:sp>
        <p:nvSpPr>
          <p:cNvPr id="12291" name="Rectangle 3"/>
          <p:cNvSpPr>
            <a:spLocks noGrp="1" noChangeArrowheads="1"/>
          </p:cNvSpPr>
          <p:nvPr>
            <p:ph idx="1"/>
          </p:nvPr>
        </p:nvSpPr>
        <p:spPr/>
        <p:txBody>
          <a:bodyPr/>
          <a:lstStyle/>
          <a:p>
            <a:pPr marL="273050" eaLnBrk="1" hangingPunct="1"/>
            <a:r>
              <a:rPr lang="en-US" altLang="en-US" dirty="0"/>
              <a:t>Use offering envelopes</a:t>
            </a:r>
          </a:p>
          <a:p>
            <a:pPr marL="673100" lvl="1"/>
            <a:r>
              <a:rPr lang="en-US" altLang="en-US" dirty="0"/>
              <a:t>Not to know who gives but to say thank you</a:t>
            </a:r>
          </a:p>
          <a:p>
            <a:pPr marL="673100" lvl="1"/>
            <a:r>
              <a:rPr lang="en-US" altLang="en-US" dirty="0"/>
              <a:t>Verify amount if identifiable-name or number</a:t>
            </a:r>
          </a:p>
          <a:p>
            <a:pPr marL="273050" eaLnBrk="1" hangingPunct="1"/>
            <a:r>
              <a:rPr lang="en-US" altLang="en-US" dirty="0"/>
              <a:t>Secure area for counting</a:t>
            </a:r>
          </a:p>
          <a:p>
            <a:pPr marL="273050" eaLnBrk="1" hangingPunct="1"/>
            <a:r>
              <a:rPr lang="en-US" altLang="en-US" dirty="0"/>
              <a:t>Restrictive endorsements</a:t>
            </a:r>
          </a:p>
          <a:p>
            <a:pPr marL="273050" eaLnBrk="1" hangingPunct="1"/>
            <a:r>
              <a:rPr lang="en-US" altLang="en-US" dirty="0"/>
              <a:t>Pastor access to giving records 340.2 c) 2(c)</a:t>
            </a:r>
          </a:p>
          <a:p>
            <a:pPr marL="273050" eaLnBrk="1" hangingPunct="1"/>
            <a:endParaRPr lang="en-US" altLang="en-US" dirty="0"/>
          </a:p>
        </p:txBody>
      </p:sp>
    </p:spTree>
    <p:extLst>
      <p:ext uri="{BB962C8B-B14F-4D97-AF65-F5344CB8AC3E}">
        <p14:creationId xmlns:p14="http://schemas.microsoft.com/office/powerpoint/2010/main" val="3215244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a:t>Cash Receipts (Continued)</a:t>
            </a:r>
          </a:p>
        </p:txBody>
      </p:sp>
      <p:sp>
        <p:nvSpPr>
          <p:cNvPr id="13315" name="Rectangle 3"/>
          <p:cNvSpPr>
            <a:spLocks noGrp="1" noChangeArrowheads="1"/>
          </p:cNvSpPr>
          <p:nvPr>
            <p:ph idx="1"/>
          </p:nvPr>
        </p:nvSpPr>
        <p:spPr/>
        <p:txBody>
          <a:bodyPr/>
          <a:lstStyle/>
          <a:p>
            <a:pPr marL="273050" eaLnBrk="1" hangingPunct="1">
              <a:lnSpc>
                <a:spcPct val="90000"/>
              </a:lnSpc>
            </a:pPr>
            <a:r>
              <a:rPr lang="en-US" altLang="en-US" dirty="0"/>
              <a:t>Deposit Daily</a:t>
            </a:r>
          </a:p>
          <a:p>
            <a:pPr marL="273050" eaLnBrk="1" hangingPunct="1">
              <a:lnSpc>
                <a:spcPct val="90000"/>
              </a:lnSpc>
            </a:pPr>
            <a:r>
              <a:rPr lang="en-US" altLang="en-US" dirty="0"/>
              <a:t>Deposit in tact (as received)</a:t>
            </a:r>
          </a:p>
          <a:p>
            <a:pPr marL="273050" eaLnBrk="1" hangingPunct="1">
              <a:lnSpc>
                <a:spcPct val="90000"/>
              </a:lnSpc>
            </a:pPr>
            <a:r>
              <a:rPr lang="en-US" altLang="en-US" dirty="0"/>
              <a:t>Reports-Counters provide to Financial Secretary, Treasurer, internal audit</a:t>
            </a:r>
          </a:p>
          <a:p>
            <a:pPr marL="273050" eaLnBrk="1" hangingPunct="1">
              <a:lnSpc>
                <a:spcPct val="90000"/>
              </a:lnSpc>
            </a:pPr>
            <a:r>
              <a:rPr lang="en-US" altLang="en-US" dirty="0"/>
              <a:t>Mail/Drop off at bank-not by one maintaining accounting records</a:t>
            </a:r>
          </a:p>
          <a:p>
            <a:pPr marL="273050" eaLnBrk="1" hangingPunct="1">
              <a:lnSpc>
                <a:spcPct val="90000"/>
              </a:lnSpc>
            </a:pPr>
            <a:r>
              <a:rPr lang="en-US" altLang="en-US" dirty="0"/>
              <a:t>Never cash checks payable to church</a:t>
            </a:r>
          </a:p>
        </p:txBody>
      </p:sp>
    </p:spTree>
    <p:extLst>
      <p:ext uri="{BB962C8B-B14F-4D97-AF65-F5344CB8AC3E}">
        <p14:creationId xmlns:p14="http://schemas.microsoft.com/office/powerpoint/2010/main" val="2373533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z="4000"/>
              <a:t>Cash Receipts (Continued)</a:t>
            </a:r>
          </a:p>
        </p:txBody>
      </p:sp>
      <p:sp>
        <p:nvSpPr>
          <p:cNvPr id="14339" name="Rectangle 3"/>
          <p:cNvSpPr>
            <a:spLocks noGrp="1" noChangeArrowheads="1"/>
          </p:cNvSpPr>
          <p:nvPr>
            <p:ph idx="1"/>
          </p:nvPr>
        </p:nvSpPr>
        <p:spPr/>
        <p:txBody>
          <a:bodyPr>
            <a:normAutofit/>
          </a:bodyPr>
          <a:lstStyle/>
          <a:p>
            <a:pPr marL="273050" eaLnBrk="1" hangingPunct="1"/>
            <a:r>
              <a:rPr lang="en-US" altLang="en-US" dirty="0"/>
              <a:t>Maintain contribution records</a:t>
            </a:r>
          </a:p>
          <a:p>
            <a:pPr marL="673100" lvl="1"/>
            <a:r>
              <a:rPr lang="en-US" altLang="en-US" dirty="0"/>
              <a:t>Primarily to say thank you &amp; IRS Requirements</a:t>
            </a:r>
          </a:p>
          <a:p>
            <a:pPr marL="273050" eaLnBrk="1" hangingPunct="1"/>
            <a:r>
              <a:rPr lang="en-US" altLang="en-US" dirty="0"/>
              <a:t>Periodic notices to members</a:t>
            </a:r>
          </a:p>
          <a:p>
            <a:pPr marL="673100" lvl="1"/>
            <a:r>
              <a:rPr lang="en-US" altLang="en-US" dirty="0"/>
              <a:t>Mainly generosity</a:t>
            </a:r>
          </a:p>
          <a:p>
            <a:pPr marL="273050" eaLnBrk="1" hangingPunct="1"/>
            <a:r>
              <a:rPr lang="en-US" altLang="en-US" dirty="0"/>
              <a:t>Maintain copies of notices sent to members</a:t>
            </a:r>
          </a:p>
          <a:p>
            <a:pPr marL="273050" eaLnBrk="1" hangingPunct="1"/>
            <a:r>
              <a:rPr lang="en-US" altLang="en-US" dirty="0"/>
              <a:t>Account for any differences to internal audit committee</a:t>
            </a:r>
          </a:p>
        </p:txBody>
      </p:sp>
    </p:spTree>
    <p:extLst>
      <p:ext uri="{BB962C8B-B14F-4D97-AF65-F5344CB8AC3E}">
        <p14:creationId xmlns:p14="http://schemas.microsoft.com/office/powerpoint/2010/main" val="8349160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sz="6600" dirty="0"/>
              <a:t> Church Treasurer</a:t>
            </a:r>
          </a:p>
        </p:txBody>
      </p:sp>
      <p:sp>
        <p:nvSpPr>
          <p:cNvPr id="3" name="Subtitle 2"/>
          <p:cNvSpPr>
            <a:spLocks noGrp="1"/>
          </p:cNvSpPr>
          <p:nvPr>
            <p:ph type="subTitle" sz="quarter" idx="1"/>
          </p:nvPr>
        </p:nvSpPr>
        <p:spPr/>
        <p:txBody>
          <a:bodyPr/>
          <a:lstStyle/>
          <a:p>
            <a:pPr algn="ctr"/>
            <a:endParaRPr lang="en-US" altLang="en-US" sz="2400" dirty="0">
              <a:solidFill>
                <a:schemeClr val="tx2"/>
              </a:solidFill>
            </a:endParaRPr>
          </a:p>
        </p:txBody>
      </p:sp>
    </p:spTree>
    <p:extLst>
      <p:ext uri="{BB962C8B-B14F-4D97-AF65-F5344CB8AC3E}">
        <p14:creationId xmlns:p14="http://schemas.microsoft.com/office/powerpoint/2010/main" val="42813426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a:t>Practical Helps for the Treasurer</a:t>
            </a:r>
          </a:p>
        </p:txBody>
      </p:sp>
      <p:sp>
        <p:nvSpPr>
          <p:cNvPr id="27651" name="Rectangle 3"/>
          <p:cNvSpPr>
            <a:spLocks noGrp="1" noChangeArrowheads="1"/>
          </p:cNvSpPr>
          <p:nvPr>
            <p:ph idx="1"/>
          </p:nvPr>
        </p:nvSpPr>
        <p:spPr/>
        <p:txBody>
          <a:bodyPr/>
          <a:lstStyle/>
          <a:p>
            <a:pPr lvl="1" eaLnBrk="1" hangingPunct="1"/>
            <a:r>
              <a:rPr lang="en-US" altLang="en-US"/>
              <a:t>Bookkeeping </a:t>
            </a:r>
          </a:p>
          <a:p>
            <a:pPr lvl="2" eaLnBrk="1" hangingPunct="1"/>
            <a:r>
              <a:rPr lang="en-US" altLang="en-US"/>
              <a:t>Receipts and Disbursements: Built around the budget and how the local church is living into the adopted plan</a:t>
            </a:r>
          </a:p>
          <a:p>
            <a:pPr lvl="2" eaLnBrk="1" hangingPunct="1"/>
            <a:r>
              <a:rPr lang="en-US" altLang="en-US"/>
              <a:t>Assets:  Bank Accounts, Investments, Fixed Assets, Liabilities, Designated/Restricted Funds</a:t>
            </a:r>
          </a:p>
          <a:p>
            <a:pPr lvl="2" eaLnBrk="1" hangingPunct="1"/>
            <a:r>
              <a:rPr lang="en-US" altLang="en-US"/>
              <a:t>Stats, Payroll Taxes, 1099 Forms</a:t>
            </a:r>
          </a:p>
          <a:p>
            <a:pPr lvl="1" eaLnBrk="1" hangingPunct="1"/>
            <a:r>
              <a:rPr lang="en-US" altLang="en-US"/>
              <a:t>Reporting</a:t>
            </a:r>
          </a:p>
          <a:p>
            <a:pPr lvl="2" eaLnBrk="1" hangingPunct="1"/>
            <a:r>
              <a:rPr lang="en-US" altLang="en-US"/>
              <a:t>Sunday School/Men’s Club/Youth, etc</a:t>
            </a:r>
          </a:p>
          <a:p>
            <a:pPr lvl="2" eaLnBrk="1" hangingPunct="1"/>
            <a:r>
              <a:rPr lang="en-US" altLang="en-US"/>
              <a:t>Clergy Discretionary Fund</a:t>
            </a:r>
          </a:p>
          <a:p>
            <a:pPr lvl="2" eaLnBrk="1" hangingPunct="1"/>
            <a:r>
              <a:rPr lang="en-US" altLang="en-US"/>
              <a:t>Benevolence/Good Samaritan Fund</a:t>
            </a:r>
          </a:p>
        </p:txBody>
      </p:sp>
    </p:spTree>
    <p:extLst>
      <p:ext uri="{BB962C8B-B14F-4D97-AF65-F5344CB8AC3E}">
        <p14:creationId xmlns:p14="http://schemas.microsoft.com/office/powerpoint/2010/main" val="33588545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z="3600" dirty="0"/>
              <a:t>Cash Disbursements</a:t>
            </a:r>
          </a:p>
        </p:txBody>
      </p:sp>
      <p:sp>
        <p:nvSpPr>
          <p:cNvPr id="16387" name="Rectangle 3"/>
          <p:cNvSpPr>
            <a:spLocks noGrp="1" noChangeArrowheads="1"/>
          </p:cNvSpPr>
          <p:nvPr>
            <p:ph idx="1"/>
          </p:nvPr>
        </p:nvSpPr>
        <p:spPr/>
        <p:txBody>
          <a:bodyPr>
            <a:normAutofit lnSpcReduction="10000"/>
          </a:bodyPr>
          <a:lstStyle/>
          <a:p>
            <a:pPr marL="273050" eaLnBrk="1" hangingPunct="1"/>
            <a:r>
              <a:rPr lang="en-US" altLang="en-US" sz="2800" dirty="0">
                <a:solidFill>
                  <a:schemeClr val="tx2">
                    <a:lumMod val="60000"/>
                    <a:lumOff val="40000"/>
                  </a:schemeClr>
                </a:solidFill>
              </a:rPr>
              <a:t>Signers inspect supporting documents</a:t>
            </a:r>
          </a:p>
          <a:p>
            <a:pPr marL="273050" eaLnBrk="1" hangingPunct="1"/>
            <a:r>
              <a:rPr lang="en-US" altLang="en-US" sz="2800" dirty="0">
                <a:solidFill>
                  <a:schemeClr val="tx2">
                    <a:lumMod val="60000"/>
                    <a:lumOff val="40000"/>
                  </a:schemeClr>
                </a:solidFill>
              </a:rPr>
              <a:t>2 signatures (If treasurer reconciles bank account)</a:t>
            </a:r>
          </a:p>
          <a:p>
            <a:pPr marL="673100" lvl="1"/>
            <a:r>
              <a:rPr lang="en-US" altLang="en-US" sz="1800" dirty="0">
                <a:solidFill>
                  <a:schemeClr val="tx2">
                    <a:lumMod val="60000"/>
                    <a:lumOff val="40000"/>
                  </a:schemeClr>
                </a:solidFill>
              </a:rPr>
              <a:t>Treasurer</a:t>
            </a:r>
          </a:p>
          <a:p>
            <a:pPr marL="673100" lvl="1"/>
            <a:r>
              <a:rPr lang="en-US" altLang="en-US" sz="1800" dirty="0">
                <a:solidFill>
                  <a:schemeClr val="tx2">
                    <a:lumMod val="60000"/>
                    <a:lumOff val="40000"/>
                  </a:schemeClr>
                </a:solidFill>
              </a:rPr>
              <a:t>Finance Chair</a:t>
            </a:r>
          </a:p>
          <a:p>
            <a:pPr marL="673100" lvl="1"/>
            <a:r>
              <a:rPr lang="en-US" altLang="en-US" sz="1800" dirty="0">
                <a:solidFill>
                  <a:schemeClr val="tx2">
                    <a:lumMod val="60000"/>
                    <a:lumOff val="40000"/>
                  </a:schemeClr>
                </a:solidFill>
              </a:rPr>
              <a:t>Trustee Chair</a:t>
            </a:r>
          </a:p>
          <a:p>
            <a:pPr marL="673100" lvl="1"/>
            <a:r>
              <a:rPr lang="en-US" altLang="en-US" sz="1800" dirty="0">
                <a:solidFill>
                  <a:schemeClr val="tx2">
                    <a:lumMod val="60000"/>
                    <a:lumOff val="40000"/>
                  </a:schemeClr>
                </a:solidFill>
              </a:rPr>
              <a:t>SPRC/Admin Council Chair</a:t>
            </a:r>
          </a:p>
          <a:p>
            <a:pPr marL="673100" lvl="1"/>
            <a:r>
              <a:rPr lang="en-US" altLang="en-US" sz="1800" dirty="0">
                <a:solidFill>
                  <a:schemeClr val="tx2">
                    <a:lumMod val="60000"/>
                    <a:lumOff val="40000"/>
                  </a:schemeClr>
                </a:solidFill>
              </a:rPr>
              <a:t>Pastor (always last on the list)</a:t>
            </a:r>
          </a:p>
          <a:p>
            <a:pPr marL="273050" eaLnBrk="1" hangingPunct="1"/>
            <a:r>
              <a:rPr lang="en-US" altLang="en-US" sz="2800" dirty="0">
                <a:solidFill>
                  <a:schemeClr val="tx2">
                    <a:lumMod val="60000"/>
                    <a:lumOff val="40000"/>
                  </a:schemeClr>
                </a:solidFill>
              </a:rPr>
              <a:t>Supporting documentation canceled when paid</a:t>
            </a:r>
          </a:p>
          <a:p>
            <a:pPr marL="273050" eaLnBrk="1" hangingPunct="1"/>
            <a:r>
              <a:rPr lang="en-US" altLang="en-US" sz="2800" dirty="0">
                <a:solidFill>
                  <a:schemeClr val="tx2">
                    <a:lumMod val="60000"/>
                    <a:lumOff val="40000"/>
                  </a:schemeClr>
                </a:solidFill>
              </a:rPr>
              <a:t>Retain void checks</a:t>
            </a:r>
          </a:p>
          <a:p>
            <a:pPr marL="273050" eaLnBrk="1" hangingPunct="1"/>
            <a:r>
              <a:rPr lang="en-US" altLang="en-US" sz="2800" dirty="0">
                <a:solidFill>
                  <a:schemeClr val="tx2">
                    <a:lumMod val="60000"/>
                    <a:lumOff val="40000"/>
                  </a:schemeClr>
                </a:solidFill>
              </a:rPr>
              <a:t>Never make checks to “Cash”</a:t>
            </a:r>
          </a:p>
          <a:p>
            <a:pPr marL="273050" eaLnBrk="1" hangingPunct="1"/>
            <a:r>
              <a:rPr lang="en-US" altLang="en-US" sz="2800" dirty="0">
                <a:solidFill>
                  <a:schemeClr val="tx2">
                    <a:lumMod val="60000"/>
                    <a:lumOff val="40000"/>
                  </a:schemeClr>
                </a:solidFill>
              </a:rPr>
              <a:t>Safeguard blank checks</a:t>
            </a:r>
          </a:p>
          <a:p>
            <a:pPr marL="273050" eaLnBrk="1" hangingPunct="1"/>
            <a:endParaRPr lang="en-US" altLang="en-US" dirty="0"/>
          </a:p>
        </p:txBody>
      </p:sp>
    </p:spTree>
    <p:extLst>
      <p:ext uri="{BB962C8B-B14F-4D97-AF65-F5344CB8AC3E}">
        <p14:creationId xmlns:p14="http://schemas.microsoft.com/office/powerpoint/2010/main" val="1713532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295400" y="304800"/>
            <a:ext cx="7685088" cy="1447800"/>
          </a:xfrm>
        </p:spPr>
        <p:txBody>
          <a:bodyPr/>
          <a:lstStyle/>
          <a:p>
            <a:pPr eaLnBrk="1" hangingPunct="1"/>
            <a:r>
              <a:rPr lang="en-US" altLang="en-US"/>
              <a:t>Policy of Internal Controls</a:t>
            </a:r>
            <a:br>
              <a:rPr lang="en-US" altLang="en-US"/>
            </a:br>
            <a:r>
              <a:rPr lang="en-US" altLang="en-US"/>
              <a:t>    Discipline Required</a:t>
            </a:r>
          </a:p>
        </p:txBody>
      </p:sp>
      <p:sp>
        <p:nvSpPr>
          <p:cNvPr id="16387" name="Rectangle 3"/>
          <p:cNvSpPr>
            <a:spLocks noGrp="1" noChangeArrowheads="1"/>
          </p:cNvSpPr>
          <p:nvPr>
            <p:ph idx="1"/>
          </p:nvPr>
        </p:nvSpPr>
        <p:spPr>
          <a:xfrm>
            <a:off x="1219200" y="1981200"/>
            <a:ext cx="7450138" cy="4219575"/>
          </a:xfrm>
        </p:spPr>
        <p:txBody>
          <a:bodyPr/>
          <a:lstStyle/>
          <a:p>
            <a:pPr marL="571500" indent="-571500" eaLnBrk="1" hangingPunct="1">
              <a:lnSpc>
                <a:spcPct val="90000"/>
              </a:lnSpc>
              <a:buClr>
                <a:schemeClr val="bg1"/>
              </a:buClr>
              <a:buFont typeface="Wingdings" pitchFamily="2" charset="2"/>
              <a:buNone/>
            </a:pPr>
            <a:endParaRPr lang="en-US" altLang="en-US"/>
          </a:p>
          <a:p>
            <a:pPr marL="571500" indent="-571500" eaLnBrk="1" hangingPunct="1">
              <a:lnSpc>
                <a:spcPct val="90000"/>
              </a:lnSpc>
              <a:buClr>
                <a:schemeClr val="bg1"/>
              </a:buClr>
              <a:buFont typeface="Wingdings" pitchFamily="2" charset="2"/>
              <a:buNone/>
            </a:pPr>
            <a:r>
              <a:rPr lang="en-US" altLang="en-US"/>
              <a:t>Suggested policy is available on the conference web site</a:t>
            </a:r>
          </a:p>
          <a:p>
            <a:pPr marL="914400" lvl="1" indent="-457200" eaLnBrk="1" hangingPunct="1">
              <a:lnSpc>
                <a:spcPct val="90000"/>
              </a:lnSpc>
              <a:buClr>
                <a:schemeClr val="bg1"/>
              </a:buClr>
            </a:pPr>
            <a:r>
              <a:rPr lang="en-US" altLang="en-US"/>
              <a:t>Responsibilities</a:t>
            </a:r>
          </a:p>
          <a:p>
            <a:pPr marL="1295400" lvl="2" indent="-381000" eaLnBrk="1" hangingPunct="1">
              <a:lnSpc>
                <a:spcPct val="90000"/>
              </a:lnSpc>
              <a:buClr>
                <a:schemeClr val="bg1"/>
              </a:buClr>
            </a:pPr>
            <a:r>
              <a:rPr lang="en-US" altLang="en-US"/>
              <a:t>Committee, Pastor, Treasurer, Financial Secretary, and others</a:t>
            </a:r>
          </a:p>
          <a:p>
            <a:pPr marL="914400" lvl="1" indent="-457200" eaLnBrk="1" hangingPunct="1">
              <a:lnSpc>
                <a:spcPct val="90000"/>
              </a:lnSpc>
              <a:buClr>
                <a:schemeClr val="bg1"/>
              </a:buClr>
            </a:pPr>
            <a:r>
              <a:rPr lang="en-US" altLang="en-US"/>
              <a:t>Processes</a:t>
            </a:r>
          </a:p>
          <a:p>
            <a:pPr marL="1295400" lvl="2" indent="-381000" eaLnBrk="1" hangingPunct="1">
              <a:lnSpc>
                <a:spcPct val="90000"/>
              </a:lnSpc>
              <a:buClr>
                <a:schemeClr val="bg1"/>
              </a:buClr>
            </a:pPr>
            <a:r>
              <a:rPr lang="en-US" altLang="en-US"/>
              <a:t>Check writing, Deposits, Use of Credit Cards, Annual Audit, and others</a:t>
            </a:r>
          </a:p>
          <a:p>
            <a:pPr marL="914400" lvl="1" indent="-457200" eaLnBrk="1" hangingPunct="1">
              <a:lnSpc>
                <a:spcPct val="90000"/>
              </a:lnSpc>
              <a:buClr>
                <a:schemeClr val="bg1"/>
              </a:buClr>
            </a:pPr>
            <a:endParaRPr lang="en-US" altLang="en-US"/>
          </a:p>
        </p:txBody>
      </p:sp>
    </p:spTree>
    <p:extLst>
      <p:ext uri="{BB962C8B-B14F-4D97-AF65-F5344CB8AC3E}">
        <p14:creationId xmlns:p14="http://schemas.microsoft.com/office/powerpoint/2010/main" val="441534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z="4000"/>
              <a:t>Cash Disbursements-continued</a:t>
            </a:r>
          </a:p>
        </p:txBody>
      </p:sp>
      <p:sp>
        <p:nvSpPr>
          <p:cNvPr id="17411" name="Rectangle 3"/>
          <p:cNvSpPr>
            <a:spLocks noGrp="1" noChangeArrowheads="1"/>
          </p:cNvSpPr>
          <p:nvPr>
            <p:ph idx="1"/>
          </p:nvPr>
        </p:nvSpPr>
        <p:spPr/>
        <p:txBody>
          <a:bodyPr/>
          <a:lstStyle/>
          <a:p>
            <a:pPr marL="273050" eaLnBrk="1" hangingPunct="1"/>
            <a:r>
              <a:rPr lang="en-US" altLang="en-US" sz="3600" dirty="0"/>
              <a:t>Expenses in correct period</a:t>
            </a:r>
          </a:p>
          <a:p>
            <a:pPr marL="273050" eaLnBrk="1" hangingPunct="1"/>
            <a:r>
              <a:rPr lang="en-US" altLang="en-US" sz="3600" dirty="0"/>
              <a:t>Petty cash for minor disbursements</a:t>
            </a:r>
          </a:p>
          <a:p>
            <a:pPr marL="273050" eaLnBrk="1" hangingPunct="1"/>
            <a:r>
              <a:rPr lang="en-US" altLang="en-US" sz="3600" dirty="0"/>
              <a:t>Vouch petty cash expenditures</a:t>
            </a:r>
          </a:p>
          <a:p>
            <a:pPr marL="273050" eaLnBrk="1" hangingPunct="1"/>
            <a:r>
              <a:rPr lang="en-US" altLang="en-US" sz="3600" dirty="0"/>
              <a:t>Are transfers between bank accounts authorized</a:t>
            </a:r>
          </a:p>
          <a:p>
            <a:pPr marL="273050" eaLnBrk="1" hangingPunct="1"/>
            <a:r>
              <a:rPr lang="en-US" altLang="en-US" sz="3600" dirty="0">
                <a:solidFill>
                  <a:srgbClr val="FF0000"/>
                </a:solidFill>
              </a:rPr>
              <a:t>NEVER </a:t>
            </a:r>
            <a:r>
              <a:rPr lang="en-US" altLang="en-US" sz="3600" dirty="0"/>
              <a:t>use a church debit card</a:t>
            </a:r>
          </a:p>
        </p:txBody>
      </p:sp>
    </p:spTree>
    <p:extLst>
      <p:ext uri="{BB962C8B-B14F-4D97-AF65-F5344CB8AC3E}">
        <p14:creationId xmlns:p14="http://schemas.microsoft.com/office/powerpoint/2010/main" val="18227874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6000"/>
              <a:t>Reconciliation</a:t>
            </a:r>
          </a:p>
        </p:txBody>
      </p:sp>
      <p:sp>
        <p:nvSpPr>
          <p:cNvPr id="18435" name="Rectangle 3"/>
          <p:cNvSpPr>
            <a:spLocks noGrp="1" noChangeArrowheads="1"/>
          </p:cNvSpPr>
          <p:nvPr>
            <p:ph idx="1"/>
          </p:nvPr>
        </p:nvSpPr>
        <p:spPr/>
        <p:txBody>
          <a:bodyPr/>
          <a:lstStyle/>
          <a:p>
            <a:pPr marL="273050" eaLnBrk="1" hangingPunct="1"/>
            <a:r>
              <a:rPr lang="en-US" altLang="en-US" sz="4000" dirty="0"/>
              <a:t>Bank accounts not reconciled by person involved in writing checks if one signature</a:t>
            </a:r>
          </a:p>
          <a:p>
            <a:pPr marL="273050" eaLnBrk="1" hangingPunct="1"/>
            <a:r>
              <a:rPr lang="en-US" altLang="en-US" sz="4000" dirty="0"/>
              <a:t>Surprise audit of Petty Cash</a:t>
            </a:r>
          </a:p>
          <a:p>
            <a:pPr marL="273050" eaLnBrk="1" hangingPunct="1"/>
            <a:r>
              <a:rPr lang="en-US" altLang="en-US" sz="4000" dirty="0"/>
              <a:t>Examine outstanding items on the bank reconciliation</a:t>
            </a:r>
          </a:p>
        </p:txBody>
      </p:sp>
    </p:spTree>
    <p:extLst>
      <p:ext uri="{BB962C8B-B14F-4D97-AF65-F5344CB8AC3E}">
        <p14:creationId xmlns:p14="http://schemas.microsoft.com/office/powerpoint/2010/main" val="40362765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a:t>Reporting to the Church</a:t>
            </a:r>
          </a:p>
        </p:txBody>
      </p:sp>
      <p:sp>
        <p:nvSpPr>
          <p:cNvPr id="25603" name="Rectangle 3"/>
          <p:cNvSpPr>
            <a:spLocks noGrp="1" noChangeArrowheads="1"/>
          </p:cNvSpPr>
          <p:nvPr>
            <p:ph idx="1"/>
          </p:nvPr>
        </p:nvSpPr>
        <p:spPr/>
        <p:txBody>
          <a:bodyPr/>
          <a:lstStyle/>
          <a:p>
            <a:pPr eaLnBrk="1" hangingPunct="1">
              <a:lnSpc>
                <a:spcPct val="90000"/>
              </a:lnSpc>
            </a:pPr>
            <a:r>
              <a:rPr lang="en-US" altLang="en-US" dirty="0"/>
              <a:t>Financial Statements are the responsibility of the Treasurer-Do them Monthly</a:t>
            </a:r>
          </a:p>
          <a:p>
            <a:pPr eaLnBrk="1" hangingPunct="1">
              <a:lnSpc>
                <a:spcPct val="90000"/>
              </a:lnSpc>
            </a:pPr>
            <a:r>
              <a:rPr lang="en-US" altLang="en-US" dirty="0"/>
              <a:t>Balance Sheet, Budget Comparison, Bank Reconciliation</a:t>
            </a:r>
          </a:p>
          <a:p>
            <a:pPr eaLnBrk="1" hangingPunct="1">
              <a:lnSpc>
                <a:spcPct val="90000"/>
              </a:lnSpc>
            </a:pPr>
            <a:r>
              <a:rPr lang="en-US" altLang="en-US" dirty="0"/>
              <a:t>If a Admin Council meeting, do a pre-meeting</a:t>
            </a:r>
          </a:p>
          <a:p>
            <a:pPr eaLnBrk="1" hangingPunct="1">
              <a:lnSpc>
                <a:spcPct val="90000"/>
              </a:lnSpc>
            </a:pPr>
            <a:r>
              <a:rPr lang="en-US" altLang="en-US" dirty="0"/>
              <a:t>If no admin council meeting this month, give reports to:  Admin Council Chair, Pastor, Finance Chair, Trustee Chair, PPRC Chair</a:t>
            </a:r>
          </a:p>
        </p:txBody>
      </p:sp>
    </p:spTree>
    <p:extLst>
      <p:ext uri="{BB962C8B-B14F-4D97-AF65-F5344CB8AC3E}">
        <p14:creationId xmlns:p14="http://schemas.microsoft.com/office/powerpoint/2010/main" val="32790054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z="5400"/>
              <a:t>Other Assets</a:t>
            </a:r>
          </a:p>
        </p:txBody>
      </p:sp>
      <p:sp>
        <p:nvSpPr>
          <p:cNvPr id="19459" name="Rectangle 3"/>
          <p:cNvSpPr>
            <a:spLocks noGrp="1" noChangeArrowheads="1"/>
          </p:cNvSpPr>
          <p:nvPr>
            <p:ph idx="1"/>
          </p:nvPr>
        </p:nvSpPr>
        <p:spPr/>
        <p:txBody>
          <a:bodyPr/>
          <a:lstStyle/>
          <a:p>
            <a:pPr marL="273050" eaLnBrk="1" hangingPunct="1"/>
            <a:r>
              <a:rPr lang="en-US" altLang="en-US" sz="4000"/>
              <a:t>Lock box for valuables</a:t>
            </a:r>
          </a:p>
          <a:p>
            <a:pPr marL="273050" eaLnBrk="1" hangingPunct="1"/>
            <a:r>
              <a:rPr lang="en-US" altLang="en-US" sz="4000"/>
              <a:t>2 signatures to get into lock box</a:t>
            </a:r>
          </a:p>
          <a:p>
            <a:pPr marL="273050" eaLnBrk="1" hangingPunct="1"/>
            <a:r>
              <a:rPr lang="en-US" altLang="en-US" sz="4000"/>
              <a:t>Inventory of securities, valuables, equipment, noncash assets</a:t>
            </a:r>
          </a:p>
          <a:p>
            <a:pPr marL="273050" eaLnBrk="1" hangingPunct="1"/>
            <a:r>
              <a:rPr lang="en-US" altLang="en-US" sz="4000"/>
              <a:t>Insurance adequacy</a:t>
            </a:r>
          </a:p>
        </p:txBody>
      </p:sp>
    </p:spTree>
    <p:extLst>
      <p:ext uri="{BB962C8B-B14F-4D97-AF65-F5344CB8AC3E}">
        <p14:creationId xmlns:p14="http://schemas.microsoft.com/office/powerpoint/2010/main" val="23902616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sz="6600" dirty="0"/>
              <a:t>Auditing</a:t>
            </a:r>
          </a:p>
        </p:txBody>
      </p:sp>
      <p:sp>
        <p:nvSpPr>
          <p:cNvPr id="3" name="Subtitle 2"/>
          <p:cNvSpPr>
            <a:spLocks noGrp="1"/>
          </p:cNvSpPr>
          <p:nvPr>
            <p:ph type="subTitle" sz="quarter" idx="1"/>
          </p:nvPr>
        </p:nvSpPr>
        <p:spPr/>
        <p:txBody>
          <a:bodyPr/>
          <a:lstStyle/>
          <a:p>
            <a:pPr algn="ctr"/>
            <a:endParaRPr lang="en-US" altLang="en-US" sz="2800" dirty="0">
              <a:solidFill>
                <a:schemeClr val="tx2"/>
              </a:solidFill>
            </a:endParaRPr>
          </a:p>
        </p:txBody>
      </p:sp>
    </p:spTree>
    <p:extLst>
      <p:ext uri="{BB962C8B-B14F-4D97-AF65-F5344CB8AC3E}">
        <p14:creationId xmlns:p14="http://schemas.microsoft.com/office/powerpoint/2010/main" val="21945236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8001000" cy="792162"/>
          </a:xfrm>
        </p:spPr>
        <p:txBody>
          <a:bodyPr/>
          <a:lstStyle/>
          <a:p>
            <a:pPr eaLnBrk="1" hangingPunct="1"/>
            <a:r>
              <a:rPr lang="en-US" altLang="en-US"/>
              <a:t>     Auditing and Internal Controls</a:t>
            </a:r>
          </a:p>
        </p:txBody>
      </p:sp>
      <p:sp>
        <p:nvSpPr>
          <p:cNvPr id="3" name="Content Placeholder 2"/>
          <p:cNvSpPr>
            <a:spLocks noGrp="1"/>
          </p:cNvSpPr>
          <p:nvPr>
            <p:ph idx="1"/>
          </p:nvPr>
        </p:nvSpPr>
        <p:spPr>
          <a:xfrm rot="10800000" flipV="1">
            <a:off x="914400" y="990600"/>
            <a:ext cx="7010400" cy="762000"/>
          </a:xfrm>
        </p:spPr>
        <p:txBody>
          <a:bodyPr/>
          <a:lstStyle/>
          <a:p>
            <a:pPr marL="273050" eaLnBrk="1" hangingPunct="1"/>
            <a:r>
              <a:rPr lang="en-US" altLang="en-US"/>
              <a:t>Just what is an audit?</a:t>
            </a:r>
          </a:p>
        </p:txBody>
      </p:sp>
      <p:sp>
        <p:nvSpPr>
          <p:cNvPr id="7" name="TextBox 6"/>
          <p:cNvSpPr txBox="1">
            <a:spLocks noChangeArrowheads="1"/>
          </p:cNvSpPr>
          <p:nvPr/>
        </p:nvSpPr>
        <p:spPr bwMode="auto">
          <a:xfrm>
            <a:off x="1295400" y="1676400"/>
            <a:ext cx="6934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90000"/>
              <a:buFont typeface="Symbol" pitchFamily="18" charset="2"/>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ClrTx/>
              <a:buSzTx/>
              <a:buFontTx/>
              <a:buNone/>
            </a:pPr>
            <a:r>
              <a:rPr lang="en-US" altLang="en-US" dirty="0">
                <a:latin typeface="Calibri" pitchFamily="34" charset="0"/>
              </a:rPr>
              <a:t>An </a:t>
            </a:r>
            <a:r>
              <a:rPr lang="en-US" altLang="en-US" b="1" dirty="0">
                <a:solidFill>
                  <a:srgbClr val="FF0000"/>
                </a:solidFill>
                <a:latin typeface="Calibri" pitchFamily="34" charset="0"/>
              </a:rPr>
              <a:t>independent</a:t>
            </a:r>
            <a:r>
              <a:rPr lang="en-US" altLang="en-US" dirty="0">
                <a:latin typeface="Calibri" pitchFamily="34" charset="0"/>
              </a:rPr>
              <a:t> evaluation of the financial reports, records, and internal controls by a </a:t>
            </a:r>
            <a:r>
              <a:rPr lang="en-US" altLang="en-US" b="1" dirty="0">
                <a:solidFill>
                  <a:srgbClr val="FF0000"/>
                </a:solidFill>
                <a:latin typeface="Calibri" pitchFamily="34" charset="0"/>
              </a:rPr>
              <a:t>qualified</a:t>
            </a:r>
            <a:r>
              <a:rPr lang="en-US" altLang="en-US" dirty="0">
                <a:latin typeface="Calibri" pitchFamily="34" charset="0"/>
              </a:rPr>
              <a:t> person for the purpose of reasonably verifying the reliability of financial reporting, determining whether assets are being </a:t>
            </a:r>
            <a:r>
              <a:rPr lang="en-US" altLang="en-US" b="1" dirty="0">
                <a:solidFill>
                  <a:srgbClr val="FF0000"/>
                </a:solidFill>
                <a:latin typeface="Calibri" pitchFamily="34" charset="0"/>
              </a:rPr>
              <a:t>safeguarded</a:t>
            </a:r>
            <a:r>
              <a:rPr lang="en-US" altLang="en-US" b="1" dirty="0">
                <a:latin typeface="Calibri" pitchFamily="34" charset="0"/>
              </a:rPr>
              <a:t>,</a:t>
            </a:r>
            <a:r>
              <a:rPr lang="en-US" altLang="en-US" dirty="0">
                <a:latin typeface="Calibri" pitchFamily="34" charset="0"/>
              </a:rPr>
              <a:t> and whether the law, the Discipline and policies and procedures are being </a:t>
            </a:r>
            <a:r>
              <a:rPr lang="en-US" altLang="en-US" b="1" dirty="0">
                <a:solidFill>
                  <a:srgbClr val="FF0000"/>
                </a:solidFill>
                <a:latin typeface="Calibri" pitchFamily="34" charset="0"/>
              </a:rPr>
              <a:t>complied</a:t>
            </a:r>
            <a:r>
              <a:rPr lang="en-US" altLang="en-US" dirty="0">
                <a:latin typeface="Calibri" pitchFamily="34" charset="0"/>
              </a:rPr>
              <a:t> with. </a:t>
            </a:r>
          </a:p>
        </p:txBody>
      </p:sp>
    </p:spTree>
    <p:extLst>
      <p:ext uri="{BB962C8B-B14F-4D97-AF65-F5344CB8AC3E}">
        <p14:creationId xmlns:p14="http://schemas.microsoft.com/office/powerpoint/2010/main" val="10080232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371600" y="457200"/>
            <a:ext cx="7467600" cy="1066800"/>
          </a:xfrm>
        </p:spPr>
        <p:txBody>
          <a:bodyPr/>
          <a:lstStyle/>
          <a:p>
            <a:pPr eaLnBrk="1" hangingPunct="1"/>
            <a:r>
              <a:rPr lang="en-US" altLang="en-US" dirty="0"/>
              <a:t>Disciplinary Requirement</a:t>
            </a:r>
          </a:p>
        </p:txBody>
      </p:sp>
      <p:sp>
        <p:nvSpPr>
          <p:cNvPr id="3" name="Content Placeholder 2"/>
          <p:cNvSpPr>
            <a:spLocks noGrp="1"/>
          </p:cNvSpPr>
          <p:nvPr>
            <p:ph idx="1"/>
          </p:nvPr>
        </p:nvSpPr>
        <p:spPr>
          <a:xfrm>
            <a:off x="1219200" y="1600200"/>
            <a:ext cx="7467600" cy="3962400"/>
          </a:xfrm>
        </p:spPr>
        <p:txBody>
          <a:bodyPr/>
          <a:lstStyle/>
          <a:p>
            <a:pPr marL="273050" eaLnBrk="1" hangingPunct="1">
              <a:buFont typeface="Arial" charset="0"/>
              <a:buChar char="•"/>
            </a:pPr>
            <a:r>
              <a:rPr lang="en-US" altLang="en-US" dirty="0"/>
              <a:t>Section 258.4d of the Book of Discipline makes it mandatory that every local church finance committee “shall make provisions for an annual audit of the records of the financial officers of the local church and </a:t>
            </a:r>
            <a:r>
              <a:rPr lang="en-US" altLang="en-US" dirty="0">
                <a:solidFill>
                  <a:srgbClr val="FF0000"/>
                </a:solidFill>
              </a:rPr>
              <a:t>all </a:t>
            </a:r>
            <a:r>
              <a:rPr lang="en-US" altLang="en-US" dirty="0"/>
              <a:t>its organizations and shall report to the charge conference.”</a:t>
            </a:r>
            <a:endParaRPr lang="en-US" altLang="en-US" sz="2800" dirty="0"/>
          </a:p>
          <a:p>
            <a:pPr marL="273050" eaLnBrk="1" hangingPunct="1">
              <a:buFont typeface="Arial" charset="0"/>
              <a:buChar char="•"/>
            </a:pPr>
            <a:endParaRPr lang="en-US" altLang="en-US" dirty="0"/>
          </a:p>
        </p:txBody>
      </p:sp>
    </p:spTree>
    <p:extLst>
      <p:ext uri="{BB962C8B-B14F-4D97-AF65-F5344CB8AC3E}">
        <p14:creationId xmlns:p14="http://schemas.microsoft.com/office/powerpoint/2010/main" val="20537832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752600"/>
            <a:ext cx="7315200" cy="3306763"/>
          </a:xfrm>
        </p:spPr>
        <p:txBody>
          <a:bodyPr/>
          <a:lstStyle/>
          <a:p>
            <a:pPr marL="547688" lvl="1" indent="-182563" eaLnBrk="1" hangingPunct="1"/>
            <a:r>
              <a:rPr lang="en-US" altLang="en-US" sz="2400" dirty="0"/>
              <a:t>2017 Conference Adopted Rules on who audits</a:t>
            </a:r>
          </a:p>
          <a:p>
            <a:pPr marL="547688" lvl="1" indent="-182563" eaLnBrk="1" hangingPunct="1"/>
            <a:r>
              <a:rPr lang="en-US" altLang="en-US" sz="2400" dirty="0"/>
              <a:t>Uniform due date through out the conference </a:t>
            </a:r>
          </a:p>
          <a:p>
            <a:pPr marL="547688" lvl="1" indent="-182563"/>
            <a:r>
              <a:rPr lang="en-US" altLang="en-US" sz="2400" dirty="0"/>
              <a:t>3 Levels of Audit Requirements</a:t>
            </a:r>
          </a:p>
          <a:p>
            <a:pPr marL="947738" lvl="2" indent="-182563"/>
            <a:r>
              <a:rPr lang="en-US" altLang="en-US" sz="2200" dirty="0"/>
              <a:t>Churches averaging under $250,000-no change</a:t>
            </a:r>
          </a:p>
          <a:p>
            <a:pPr marL="947738" lvl="2" indent="-182563"/>
            <a:r>
              <a:rPr lang="en-US" altLang="en-US" sz="2200" dirty="0"/>
              <a:t>250k to $1.5 m-Review on a modified cash basis and annual agreed upon procedures or every third year a compliance agreement</a:t>
            </a:r>
          </a:p>
          <a:p>
            <a:pPr marL="947738" lvl="2" indent="-182563"/>
            <a:r>
              <a:rPr lang="en-US" altLang="en-US" sz="2200" dirty="0"/>
              <a:t>Over $1.5 m, annual full audit Modified Cash Basis</a:t>
            </a:r>
          </a:p>
          <a:p>
            <a:pPr marL="547688" lvl="1" indent="-182563" eaLnBrk="1" hangingPunct="1"/>
            <a:r>
              <a:rPr lang="en-US" altLang="en-US" sz="2400" dirty="0"/>
              <a:t>A CPA for churches averaging receipts over $250,000</a:t>
            </a:r>
          </a:p>
          <a:p>
            <a:pPr marL="765175" lvl="2" indent="0">
              <a:buNone/>
            </a:pPr>
            <a:endParaRPr lang="en-US" altLang="en-US" dirty="0"/>
          </a:p>
        </p:txBody>
      </p:sp>
      <p:sp>
        <p:nvSpPr>
          <p:cNvPr id="28676" name="Rectangle 1"/>
          <p:cNvSpPr>
            <a:spLocks noChangeArrowheads="1"/>
          </p:cNvSpPr>
          <p:nvPr/>
        </p:nvSpPr>
        <p:spPr bwMode="auto">
          <a:xfrm>
            <a:off x="1219200" y="533400"/>
            <a:ext cx="7620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defRPr/>
            </a:pPr>
            <a:r>
              <a:rPr lang="en-US" altLang="en-US" sz="3600" dirty="0">
                <a:solidFill>
                  <a:srgbClr val="FFC000"/>
                </a:solidFill>
                <a:latin typeface="Arial" charset="0"/>
              </a:rPr>
              <a:t>Conference Standing Rules</a:t>
            </a:r>
          </a:p>
        </p:txBody>
      </p:sp>
    </p:spTree>
    <p:extLst>
      <p:ext uri="{BB962C8B-B14F-4D97-AF65-F5344CB8AC3E}">
        <p14:creationId xmlns:p14="http://schemas.microsoft.com/office/powerpoint/2010/main" val="36008879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752600"/>
            <a:ext cx="7456488" cy="4525963"/>
          </a:xfrm>
        </p:spPr>
        <p:txBody>
          <a:bodyPr/>
          <a:lstStyle/>
          <a:p>
            <a:pPr marL="547688" lvl="1" indent="-182563" eaLnBrk="1" hangingPunct="1"/>
            <a:r>
              <a:rPr lang="en-US" altLang="en-US"/>
              <a:t>Independently verify the reports of the treasurer.</a:t>
            </a:r>
          </a:p>
          <a:p>
            <a:pPr marL="547688" lvl="1" indent="-182563" eaLnBrk="1" hangingPunct="1"/>
            <a:endParaRPr lang="en-US" altLang="en-US"/>
          </a:p>
          <a:p>
            <a:pPr marL="547688" lvl="1" indent="-182563" eaLnBrk="1" hangingPunct="1"/>
            <a:r>
              <a:rPr lang="en-US" altLang="en-US"/>
              <a:t>Follow the money and test how it is treated at different steps.</a:t>
            </a:r>
          </a:p>
          <a:p>
            <a:pPr marL="547688" lvl="1" indent="-182563" eaLnBrk="1" hangingPunct="1"/>
            <a:endParaRPr lang="en-US" altLang="en-US"/>
          </a:p>
          <a:p>
            <a:pPr marL="547688" lvl="1" indent="-182563" eaLnBrk="1" hangingPunct="1"/>
            <a:r>
              <a:rPr lang="en-US" altLang="en-US"/>
              <a:t>Document that funds have been used as stipulated by donors.</a:t>
            </a:r>
          </a:p>
          <a:p>
            <a:pPr marL="273050" eaLnBrk="1" hangingPunct="1"/>
            <a:endParaRPr lang="en-US" altLang="en-US"/>
          </a:p>
        </p:txBody>
      </p:sp>
      <p:sp>
        <p:nvSpPr>
          <p:cNvPr id="29700" name="Rectangle 1"/>
          <p:cNvSpPr>
            <a:spLocks noChangeArrowheads="1"/>
          </p:cNvSpPr>
          <p:nvPr/>
        </p:nvSpPr>
        <p:spPr bwMode="auto">
          <a:xfrm>
            <a:off x="1066800" y="533400"/>
            <a:ext cx="739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2" pitchFamily="18" charset="2"/>
              <a:buChar char=""/>
              <a:defRPr sz="2000">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buChar char="§"/>
              <a:defRPr>
                <a:solidFill>
                  <a:schemeClr val="tx2"/>
                </a:solidFill>
                <a:latin typeface="Franklin Gothic Medium" pitchFamily="34" charset="0"/>
              </a:defRPr>
            </a:lvl2pPr>
            <a:lvl3pPr marL="1143000" indent="-228600" eaLnBrk="0" hangingPunct="0">
              <a:spcBef>
                <a:spcPct val="20000"/>
              </a:spcBef>
              <a:buClr>
                <a:srgbClr val="928B70"/>
              </a:buClr>
              <a:buFont typeface="Wingdings" pitchFamily="2" charset="2"/>
              <a:buChar char="§"/>
              <a:defRPr sz="1600">
                <a:solidFill>
                  <a:schemeClr val="tx2"/>
                </a:solidFill>
                <a:latin typeface="Franklin Gothic Medium" pitchFamily="34" charset="0"/>
              </a:defRPr>
            </a:lvl3pPr>
            <a:lvl4pPr marL="1600200" indent="-228600" eaLnBrk="0" hangingPunct="0">
              <a:spcBef>
                <a:spcPct val="20000"/>
              </a:spcBef>
              <a:buClr>
                <a:srgbClr val="87706B"/>
              </a:buClr>
              <a:buFont typeface="Wingdings" pitchFamily="2" charset="2"/>
              <a:buChar char="§"/>
              <a:defRPr sz="1400">
                <a:solidFill>
                  <a:schemeClr val="tx2"/>
                </a:solidFill>
                <a:latin typeface="Franklin Gothic Medium" pitchFamily="34" charset="0"/>
              </a:defRPr>
            </a:lvl4pPr>
            <a:lvl5pPr marL="2057400" indent="-228600" eaLnBrk="0" hangingPunct="0">
              <a:spcBef>
                <a:spcPct val="20000"/>
              </a:spcBef>
              <a:buClr>
                <a:srgbClr val="6F777D"/>
              </a:buClr>
              <a:buFont typeface="Wingdings" pitchFamily="2" charset="2"/>
              <a:buChar char="§"/>
              <a:defRPr sz="1300">
                <a:solidFill>
                  <a:schemeClr val="tx2"/>
                </a:solidFill>
                <a:latin typeface="Franklin Gothic Medium" pitchFamily="34" charset="0"/>
              </a:defRPr>
            </a:lvl5pPr>
            <a:lvl6pPr marL="25146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6pPr>
            <a:lvl7pPr marL="29718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7pPr>
            <a:lvl8pPr marL="34290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8pPr>
            <a:lvl9pPr marL="3886200" indent="-228600" eaLnBrk="0" fontAlgn="base" hangingPunct="0">
              <a:spcBef>
                <a:spcPct val="20000"/>
              </a:spcBef>
              <a:spcAft>
                <a:spcPct val="0"/>
              </a:spcAft>
              <a:buClr>
                <a:srgbClr val="6F777D"/>
              </a:buClr>
              <a:buFont typeface="Wingdings" pitchFamily="2" charset="2"/>
              <a:buChar char="§"/>
              <a:defRPr sz="1300">
                <a:solidFill>
                  <a:schemeClr val="tx2"/>
                </a:solidFill>
                <a:latin typeface="Franklin Gothic Medium" pitchFamily="34" charset="0"/>
              </a:defRPr>
            </a:lvl9pPr>
          </a:lstStyle>
          <a:p>
            <a:pPr eaLnBrk="1" hangingPunct="1">
              <a:spcBef>
                <a:spcPct val="0"/>
              </a:spcBef>
              <a:buClrTx/>
              <a:buFontTx/>
              <a:buNone/>
              <a:defRPr/>
            </a:pPr>
            <a:r>
              <a:rPr lang="en-US" altLang="en-US" sz="4000" dirty="0">
                <a:solidFill>
                  <a:srgbClr val="FFC000"/>
                </a:solidFill>
                <a:latin typeface="Arial" charset="0"/>
              </a:rPr>
              <a:t>So, just what does an audit do?</a:t>
            </a:r>
          </a:p>
        </p:txBody>
      </p:sp>
    </p:spTree>
    <p:extLst>
      <p:ext uri="{BB962C8B-B14F-4D97-AF65-F5344CB8AC3E}">
        <p14:creationId xmlns:p14="http://schemas.microsoft.com/office/powerpoint/2010/main" val="20985002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a:t>“all its organizations…..”</a:t>
            </a:r>
          </a:p>
        </p:txBody>
      </p:sp>
      <p:sp>
        <p:nvSpPr>
          <p:cNvPr id="3" name="Content Placeholder 2"/>
          <p:cNvSpPr>
            <a:spLocks noGrp="1"/>
          </p:cNvSpPr>
          <p:nvPr>
            <p:ph idx="1"/>
          </p:nvPr>
        </p:nvSpPr>
        <p:spPr/>
        <p:txBody>
          <a:bodyPr/>
          <a:lstStyle/>
          <a:p>
            <a:pPr marL="273050" eaLnBrk="1" hangingPunct="1">
              <a:buFont typeface="Arial" charset="0"/>
              <a:buChar char="•"/>
            </a:pPr>
            <a:r>
              <a:rPr lang="en-US" altLang="en-US" dirty="0"/>
              <a:t>Treasuries to be audited:</a:t>
            </a:r>
          </a:p>
          <a:p>
            <a:pPr marL="547688" lvl="1" indent="-182563" eaLnBrk="1" hangingPunct="1"/>
            <a:r>
              <a:rPr lang="en-US" altLang="en-US" dirty="0"/>
              <a:t>Financial Secretary</a:t>
            </a:r>
          </a:p>
          <a:p>
            <a:pPr marL="547688" lvl="1" indent="-182563" eaLnBrk="1" hangingPunct="1"/>
            <a:r>
              <a:rPr lang="en-US" altLang="en-US" dirty="0"/>
              <a:t>Church Treasurer</a:t>
            </a:r>
          </a:p>
          <a:p>
            <a:pPr marL="547688" lvl="1" indent="-182563" eaLnBrk="1" hangingPunct="1"/>
            <a:r>
              <a:rPr lang="en-US" altLang="en-US" dirty="0"/>
              <a:t>Trustees Treasurer </a:t>
            </a:r>
          </a:p>
          <a:p>
            <a:pPr marL="547688" lvl="1" indent="-182563" eaLnBrk="1" hangingPunct="1"/>
            <a:r>
              <a:rPr lang="en-US" altLang="en-US" dirty="0"/>
              <a:t>Memorial Fund Treasurer (if any)</a:t>
            </a:r>
          </a:p>
          <a:p>
            <a:pPr marL="547688" lvl="1" indent="-182563" eaLnBrk="1" hangingPunct="1"/>
            <a:r>
              <a:rPr lang="en-US" altLang="en-US" dirty="0"/>
              <a:t>Local Church Foundation or Endowment funds</a:t>
            </a:r>
          </a:p>
          <a:p>
            <a:pPr marL="547688" lvl="1" indent="-182563" eaLnBrk="1" hangingPunct="1"/>
            <a:r>
              <a:rPr lang="en-US" altLang="en-US" dirty="0"/>
              <a:t>All other separate bank accounts using the same tax id number (UMM, church school, etc..) </a:t>
            </a:r>
          </a:p>
          <a:p>
            <a:pPr marL="547688" lvl="1" indent="-182563" eaLnBrk="1" hangingPunct="1"/>
            <a:r>
              <a:rPr lang="en-US" altLang="en-US" dirty="0">
                <a:solidFill>
                  <a:srgbClr val="FF0000"/>
                </a:solidFill>
              </a:rPr>
              <a:t>NOT UMW</a:t>
            </a:r>
            <a:r>
              <a:rPr lang="en-US" altLang="en-US" dirty="0"/>
              <a:t>, should be audited separately </a:t>
            </a:r>
          </a:p>
          <a:p>
            <a:pPr marL="547688" lvl="1" indent="-182563" eaLnBrk="1" hangingPunct="1"/>
            <a:endParaRPr lang="en-US" altLang="en-US" dirty="0"/>
          </a:p>
        </p:txBody>
      </p:sp>
    </p:spTree>
    <p:extLst>
      <p:ext uri="{BB962C8B-B14F-4D97-AF65-F5344CB8AC3E}">
        <p14:creationId xmlns:p14="http://schemas.microsoft.com/office/powerpoint/2010/main" val="89541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z="3800"/>
              <a:t>General Objectives</a:t>
            </a:r>
            <a:br>
              <a:rPr lang="en-US" altLang="en-US" sz="3800"/>
            </a:br>
            <a:endParaRPr lang="en-US" altLang="en-US" sz="3800"/>
          </a:p>
        </p:txBody>
      </p:sp>
      <p:sp>
        <p:nvSpPr>
          <p:cNvPr id="3075" name="Rectangle 3"/>
          <p:cNvSpPr>
            <a:spLocks noGrp="1" noChangeArrowheads="1"/>
          </p:cNvSpPr>
          <p:nvPr>
            <p:ph idx="1"/>
          </p:nvPr>
        </p:nvSpPr>
        <p:spPr/>
        <p:txBody>
          <a:bodyPr/>
          <a:lstStyle/>
          <a:p>
            <a:pPr marL="274320" eaLnBrk="1" fontAlgn="auto" hangingPunct="1">
              <a:spcAft>
                <a:spcPts val="0"/>
              </a:spcAft>
              <a:defRPr/>
            </a:pPr>
            <a:r>
              <a:rPr lang="en-US" altLang="en-US" dirty="0"/>
              <a:t>Safeguard Assets</a:t>
            </a:r>
          </a:p>
          <a:p>
            <a:pPr marL="274320" eaLnBrk="1" fontAlgn="auto" hangingPunct="1">
              <a:spcAft>
                <a:spcPts val="0"/>
              </a:spcAft>
              <a:defRPr/>
            </a:pPr>
            <a:r>
              <a:rPr lang="en-US" altLang="en-US" dirty="0"/>
              <a:t>Reliability and accuracy of financial records</a:t>
            </a:r>
          </a:p>
          <a:p>
            <a:pPr marL="274320" eaLnBrk="1" fontAlgn="auto" hangingPunct="1">
              <a:spcAft>
                <a:spcPts val="0"/>
              </a:spcAft>
              <a:defRPr/>
            </a:pPr>
            <a:r>
              <a:rPr lang="en-US" altLang="en-US" dirty="0"/>
              <a:t>Compliance with church policies</a:t>
            </a:r>
          </a:p>
          <a:p>
            <a:pPr marL="45720" indent="0" eaLnBrk="1" fontAlgn="auto" hangingPunct="1">
              <a:spcAft>
                <a:spcPts val="0"/>
              </a:spcAft>
              <a:buFont typeface="Wingdings 2" pitchFamily="18" charset="2"/>
              <a:buNone/>
              <a:defRPr/>
            </a:pPr>
            <a:endParaRPr lang="en-US" altLang="en-US" dirty="0"/>
          </a:p>
        </p:txBody>
      </p:sp>
    </p:spTree>
    <p:extLst>
      <p:ext uri="{BB962C8B-B14F-4D97-AF65-F5344CB8AC3E}">
        <p14:creationId xmlns:p14="http://schemas.microsoft.com/office/powerpoint/2010/main" val="23730811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dirty="0"/>
              <a:t>We have finished, now what?</a:t>
            </a:r>
          </a:p>
        </p:txBody>
      </p:sp>
      <p:sp>
        <p:nvSpPr>
          <p:cNvPr id="3" name="Content Placeholder 2"/>
          <p:cNvSpPr>
            <a:spLocks noGrp="1"/>
          </p:cNvSpPr>
          <p:nvPr>
            <p:ph idx="1"/>
          </p:nvPr>
        </p:nvSpPr>
        <p:spPr/>
        <p:txBody>
          <a:bodyPr/>
          <a:lstStyle/>
          <a:p>
            <a:pPr marL="273050" eaLnBrk="1" hangingPunct="1"/>
            <a:r>
              <a:rPr lang="en-US" altLang="en-US" sz="2400" dirty="0"/>
              <a:t>Review the work done with the church treasurer, financial     </a:t>
            </a:r>
          </a:p>
          <a:p>
            <a:pPr marL="0" indent="0" eaLnBrk="1" hangingPunct="1">
              <a:buNone/>
            </a:pPr>
            <a:r>
              <a:rPr lang="en-US" altLang="en-US" sz="2400" dirty="0"/>
              <a:t>     secretary, finance chair and Pastor.</a:t>
            </a:r>
          </a:p>
          <a:p>
            <a:pPr marL="0" indent="0" eaLnBrk="1" hangingPunct="1">
              <a:buNone/>
            </a:pPr>
            <a:endParaRPr lang="en-US" altLang="en-US" sz="2400" dirty="0"/>
          </a:p>
          <a:p>
            <a:pPr marL="273050"/>
            <a:r>
              <a:rPr lang="en-US" altLang="en-US" sz="2400" dirty="0"/>
              <a:t>Written report to Finance Committee</a:t>
            </a:r>
          </a:p>
          <a:p>
            <a:pPr marL="673100" lvl="1"/>
            <a:r>
              <a:rPr lang="en-US" altLang="en-US" sz="1800" dirty="0"/>
              <a:t>Under $250 k-Fund balance report with comments (can use computer generated report)</a:t>
            </a:r>
          </a:p>
          <a:p>
            <a:pPr marL="673100" lvl="1"/>
            <a:r>
              <a:rPr lang="en-US" altLang="en-US" sz="1800" dirty="0"/>
              <a:t>Over $250 k-2 layers-CPA Provided </a:t>
            </a:r>
          </a:p>
          <a:p>
            <a:pPr marL="673100" lvl="1"/>
            <a:endParaRPr lang="en-US" altLang="en-US" sz="2400" dirty="0"/>
          </a:p>
          <a:p>
            <a:pPr marL="273050" eaLnBrk="1" hangingPunct="1"/>
            <a:r>
              <a:rPr lang="en-US" altLang="en-US" sz="2400" dirty="0"/>
              <a:t>Finance Team provides to Admin Council along with any needed  changes in Internal Controls</a:t>
            </a:r>
          </a:p>
          <a:p>
            <a:pPr marL="673100" lvl="1"/>
            <a:endParaRPr lang="en-US" altLang="en-US" sz="2400" dirty="0"/>
          </a:p>
        </p:txBody>
      </p:sp>
    </p:spTree>
    <p:extLst>
      <p:ext uri="{BB962C8B-B14F-4D97-AF65-F5344CB8AC3E}">
        <p14:creationId xmlns:p14="http://schemas.microsoft.com/office/powerpoint/2010/main" val="33195250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a:t>QUESTIONS</a:t>
            </a:r>
          </a:p>
        </p:txBody>
      </p:sp>
      <p:sp>
        <p:nvSpPr>
          <p:cNvPr id="16387" name="Content Placeholder 2"/>
          <p:cNvSpPr>
            <a:spLocks noGrp="1"/>
          </p:cNvSpPr>
          <p:nvPr>
            <p:ph idx="1"/>
          </p:nvPr>
        </p:nvSpPr>
        <p:spPr/>
        <p:txBody>
          <a:bodyPr/>
          <a:lstStyle/>
          <a:p>
            <a:pPr eaLnBrk="1" hangingPunct="1"/>
            <a:endParaRPr lang="en-US" altLang="en-US"/>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286000"/>
            <a:ext cx="5562600" cy="3506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88760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150938" y="2133600"/>
            <a:ext cx="7793037" cy="3200400"/>
          </a:xfrm>
        </p:spPr>
        <p:txBody>
          <a:bodyPr/>
          <a:lstStyle/>
          <a:p>
            <a:pPr algn="ctr" eaLnBrk="1" hangingPunct="1">
              <a:defRPr/>
            </a:pPr>
            <a:br>
              <a:rPr lang="en-US" altLang="en-US" sz="3200" dirty="0">
                <a:solidFill>
                  <a:srgbClr val="FF0000"/>
                </a:solidFill>
              </a:rPr>
            </a:br>
            <a:br>
              <a:rPr lang="en-US" altLang="en-US" sz="3200" dirty="0">
                <a:solidFill>
                  <a:srgbClr val="FF0000"/>
                </a:solidFill>
              </a:rPr>
            </a:br>
            <a:r>
              <a:rPr lang="en-US" altLang="en-US" sz="3200" dirty="0">
                <a:solidFill>
                  <a:srgbClr val="FF0000"/>
                </a:solidFill>
              </a:rPr>
              <a:t>Thank You </a:t>
            </a:r>
            <a:r>
              <a:rPr lang="en-US" altLang="en-US" sz="3200" dirty="0"/>
              <a:t>for all you have </a:t>
            </a:r>
            <a:r>
              <a:rPr lang="en-US" altLang="en-US" sz="3200" dirty="0">
                <a:solidFill>
                  <a:schemeClr val="accent5">
                    <a:lumMod val="50000"/>
                  </a:schemeClr>
                </a:solidFill>
              </a:rPr>
              <a:t>done in the past</a:t>
            </a:r>
            <a:r>
              <a:rPr lang="en-US" altLang="en-US" sz="3200" dirty="0"/>
              <a:t>,</a:t>
            </a:r>
            <a:br>
              <a:rPr lang="en-US" altLang="en-US" sz="3200" dirty="0"/>
            </a:br>
            <a:br>
              <a:rPr lang="en-US" altLang="en-US" sz="3200" dirty="0"/>
            </a:br>
            <a:r>
              <a:rPr lang="en-US" altLang="en-US" sz="3200" dirty="0"/>
              <a:t> for all you </a:t>
            </a:r>
            <a:r>
              <a:rPr lang="en-US" altLang="en-US" sz="3200" dirty="0">
                <a:solidFill>
                  <a:schemeClr val="accent6">
                    <a:lumMod val="40000"/>
                    <a:lumOff val="60000"/>
                  </a:schemeClr>
                </a:solidFill>
              </a:rPr>
              <a:t>will do in the future </a:t>
            </a:r>
            <a:r>
              <a:rPr lang="en-US" altLang="en-US" sz="3200" dirty="0"/>
              <a:t>and all that</a:t>
            </a:r>
            <a:br>
              <a:rPr lang="en-US" altLang="en-US" sz="3200" dirty="0"/>
            </a:br>
            <a:br>
              <a:rPr lang="en-US" altLang="en-US" sz="3200" dirty="0"/>
            </a:br>
            <a:r>
              <a:rPr lang="en-US" altLang="en-US" sz="3200" dirty="0"/>
              <a:t> you </a:t>
            </a:r>
            <a:r>
              <a:rPr lang="en-US" altLang="en-US" sz="3200" dirty="0">
                <a:solidFill>
                  <a:srgbClr val="00B0F0"/>
                </a:solidFill>
              </a:rPr>
              <a:t>are doing today </a:t>
            </a:r>
            <a:r>
              <a:rPr lang="en-US" altLang="en-US" sz="3200" dirty="0"/>
              <a:t>in the </a:t>
            </a:r>
            <a:r>
              <a:rPr lang="en-US" altLang="en-US" sz="3200" dirty="0" err="1">
                <a:solidFill>
                  <a:srgbClr val="FF0000"/>
                </a:solidFill>
              </a:rPr>
              <a:t>Administry</a:t>
            </a:r>
            <a:r>
              <a:rPr lang="en-US" altLang="en-US" sz="3200" dirty="0"/>
              <a:t> of your</a:t>
            </a:r>
            <a:br>
              <a:rPr lang="en-US" altLang="en-US" sz="3200" dirty="0"/>
            </a:br>
            <a:br>
              <a:rPr lang="en-US" altLang="en-US" sz="3200" dirty="0"/>
            </a:br>
            <a:r>
              <a:rPr lang="en-US" altLang="en-US" sz="3200" dirty="0"/>
              <a:t> local church</a:t>
            </a:r>
          </a:p>
        </p:txBody>
      </p:sp>
      <p:sp>
        <p:nvSpPr>
          <p:cNvPr id="38915" name="Text Placeholder 2"/>
          <p:cNvSpPr>
            <a:spLocks noGrp="1"/>
          </p:cNvSpPr>
          <p:nvPr>
            <p:ph type="body" idx="1"/>
          </p:nvPr>
        </p:nvSpPr>
        <p:spPr>
          <a:xfrm>
            <a:off x="1143000" y="152400"/>
            <a:ext cx="7772400" cy="1408113"/>
          </a:xfrm>
        </p:spPr>
        <p:txBody>
          <a:bodyPr/>
          <a:lstStyle/>
          <a:p>
            <a:pPr marL="114300" indent="0" algn="ctr">
              <a:buNone/>
            </a:pPr>
            <a:r>
              <a:rPr lang="en-US" altLang="en-US" sz="7200" dirty="0">
                <a:solidFill>
                  <a:srgbClr val="FF0000"/>
                </a:solidFill>
              </a:rPr>
              <a:t>On a final note:</a:t>
            </a:r>
            <a:endParaRPr lang="en-US" altLang="en-US" sz="7200" dirty="0"/>
          </a:p>
        </p:txBody>
      </p:sp>
    </p:spTree>
    <p:extLst>
      <p:ext uri="{BB962C8B-B14F-4D97-AF65-F5344CB8AC3E}">
        <p14:creationId xmlns:p14="http://schemas.microsoft.com/office/powerpoint/2010/main" val="8997981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altLang="en-US" sz="2400"/>
              <a:t>Let us help you!  </a:t>
            </a:r>
            <a:br>
              <a:rPr lang="en-US" altLang="en-US" sz="2400"/>
            </a:br>
            <a:r>
              <a:rPr lang="en-US" altLang="en-US" sz="2400">
                <a:solidFill>
                  <a:srgbClr val="FF0066"/>
                </a:solidFill>
              </a:rPr>
              <a:t>Call us-so we won’t be lonesome like the Maytag repair man.</a:t>
            </a:r>
            <a:endParaRPr lang="en-US" altLang="en-US" sz="2400"/>
          </a:p>
        </p:txBody>
      </p:sp>
      <p:sp>
        <p:nvSpPr>
          <p:cNvPr id="3" name="Content Placeholder 2"/>
          <p:cNvSpPr>
            <a:spLocks noGrp="1"/>
          </p:cNvSpPr>
          <p:nvPr>
            <p:ph idx="1"/>
          </p:nvPr>
        </p:nvSpPr>
        <p:spPr/>
        <p:txBody>
          <a:bodyPr/>
          <a:lstStyle/>
          <a:p>
            <a:pPr eaLnBrk="1" hangingPunct="1">
              <a:lnSpc>
                <a:spcPct val="80000"/>
              </a:lnSpc>
              <a:defRPr/>
            </a:pPr>
            <a:r>
              <a:rPr lang="en-US" altLang="en-US" sz="1600" dirty="0">
                <a:latin typeface="Arial" panose="020B0604020202020204" pitchFamily="34" charset="0"/>
                <a:cs typeface="Arial" panose="020B0604020202020204" pitchFamily="34" charset="0"/>
              </a:rPr>
              <a:t>Web sites</a:t>
            </a:r>
          </a:p>
          <a:p>
            <a:pPr lvl="1" eaLnBrk="1" hangingPunct="1">
              <a:lnSpc>
                <a:spcPct val="80000"/>
              </a:lnSpc>
              <a:defRPr/>
            </a:pPr>
            <a:r>
              <a:rPr lang="en-US" altLang="en-US" sz="1600" dirty="0">
                <a:latin typeface="Arial" panose="020B0604020202020204" pitchFamily="34" charset="0"/>
                <a:cs typeface="Arial" panose="020B0604020202020204" pitchFamily="34" charset="0"/>
                <a:hlinkClick r:id="rId2"/>
              </a:rPr>
              <a:t>http://www.mississippi-umc.org</a:t>
            </a:r>
            <a:endParaRPr lang="en-US" altLang="en-US" sz="1600" dirty="0">
              <a:latin typeface="Arial" panose="020B0604020202020204" pitchFamily="34" charset="0"/>
              <a:cs typeface="Arial" panose="020B0604020202020204" pitchFamily="34" charset="0"/>
            </a:endParaRPr>
          </a:p>
          <a:p>
            <a:pPr lvl="1" eaLnBrk="1" hangingPunct="1">
              <a:lnSpc>
                <a:spcPct val="80000"/>
              </a:lnSpc>
              <a:defRPr/>
            </a:pPr>
            <a:r>
              <a:rPr lang="en-US" sz="1600" b="1" u="sng" dirty="0">
                <a:solidFill>
                  <a:schemeClr val="accent5">
                    <a:lumMod val="50000"/>
                  </a:schemeClr>
                </a:solidFill>
                <a:latin typeface="Arial" panose="020B0604020202020204" pitchFamily="34" charset="0"/>
                <a:cs typeface="Arial" panose="020B0604020202020204" pitchFamily="34" charset="0"/>
              </a:rPr>
              <a:t>http://</a:t>
            </a:r>
            <a:r>
              <a:rPr lang="en-US" sz="1600" u="sng" dirty="0">
                <a:solidFill>
                  <a:schemeClr val="accent5">
                    <a:lumMod val="50000"/>
                  </a:schemeClr>
                </a:solidFill>
                <a:latin typeface="Arial" panose="020B0604020202020204" pitchFamily="34" charset="0"/>
                <a:cs typeface="Arial" panose="020B0604020202020204" pitchFamily="34" charset="0"/>
              </a:rPr>
              <a:t>www.gcfa.org/gcfa/legal-manual</a:t>
            </a:r>
            <a:endParaRPr lang="en-US" altLang="en-US" sz="1600" dirty="0">
              <a:latin typeface="Arial" panose="020B0604020202020204" pitchFamily="34" charset="0"/>
              <a:cs typeface="Arial" panose="020B0604020202020204" pitchFamily="34" charset="0"/>
            </a:endParaRPr>
          </a:p>
          <a:p>
            <a:pPr marL="457200" lvl="1" indent="0" eaLnBrk="1" hangingPunct="1">
              <a:lnSpc>
                <a:spcPct val="80000"/>
              </a:lnSpc>
              <a:buFontTx/>
              <a:buNone/>
              <a:defRPr/>
            </a:pPr>
            <a:endParaRPr lang="en-US" altLang="en-US" sz="1600" dirty="0">
              <a:latin typeface="Arial" panose="020B0604020202020204" pitchFamily="34" charset="0"/>
              <a:cs typeface="Arial" panose="020B0604020202020204" pitchFamily="34" charset="0"/>
            </a:endParaRPr>
          </a:p>
          <a:p>
            <a:pPr marL="274320" eaLnBrk="1" fontAlgn="auto" hangingPunct="1">
              <a:lnSpc>
                <a:spcPct val="80000"/>
              </a:lnSpc>
              <a:spcAft>
                <a:spcPts val="0"/>
              </a:spcAft>
              <a:defRPr/>
            </a:pPr>
            <a:r>
              <a:rPr lang="en-US" sz="1600" b="1" dirty="0">
                <a:latin typeface="Arial" panose="020B0604020202020204" pitchFamily="34" charset="0"/>
                <a:cs typeface="Arial" panose="020B0604020202020204" pitchFamily="34" charset="0"/>
              </a:rPr>
              <a:t>Conference Treasurer/CBO Staff</a:t>
            </a:r>
          </a:p>
          <a:p>
            <a:pPr marL="548640" lvl="1" indent="-182880" eaLnBrk="1" fontAlgn="auto" hangingPunct="1">
              <a:lnSpc>
                <a:spcPct val="80000"/>
              </a:lnSpc>
              <a:spcAft>
                <a:spcPts val="0"/>
              </a:spcAft>
              <a:defRPr/>
            </a:pPr>
            <a:r>
              <a:rPr lang="en-US" sz="1600" dirty="0">
                <a:latin typeface="Arial" panose="020B0604020202020204" pitchFamily="34" charset="0"/>
                <a:cs typeface="Arial" panose="020B0604020202020204" pitchFamily="34" charset="0"/>
              </a:rPr>
              <a:t>David Stotts  Treasurer &amp; CBO</a:t>
            </a:r>
          </a:p>
          <a:p>
            <a:pPr marL="548640" lvl="1" indent="-182880" eaLnBrk="1" fontAlgn="auto" hangingPunct="1">
              <a:lnSpc>
                <a:spcPct val="80000"/>
              </a:lnSpc>
              <a:spcAft>
                <a:spcPts val="0"/>
              </a:spcAft>
              <a:defRPr/>
            </a:pPr>
            <a:r>
              <a:rPr lang="en-US" sz="1600" dirty="0">
                <a:latin typeface="Arial" panose="020B0604020202020204" pitchFamily="34" charset="0"/>
                <a:cs typeface="Arial" panose="020B0604020202020204" pitchFamily="34" charset="0"/>
              </a:rPr>
              <a:t>Laura Rollins </a:t>
            </a:r>
            <a:r>
              <a:rPr lang="en-US" sz="1600" dirty="0" err="1">
                <a:latin typeface="Arial" panose="020B0604020202020204" pitchFamily="34" charset="0"/>
                <a:cs typeface="Arial" panose="020B0604020202020204" pitchFamily="34" charset="0"/>
              </a:rPr>
              <a:t>Administry</a:t>
            </a:r>
            <a:r>
              <a:rPr lang="en-US" sz="1600" dirty="0">
                <a:latin typeface="Arial" panose="020B0604020202020204" pitchFamily="34" charset="0"/>
                <a:cs typeface="Arial" panose="020B0604020202020204" pitchFamily="34" charset="0"/>
              </a:rPr>
              <a:t> Accountant Receipts</a:t>
            </a:r>
          </a:p>
          <a:p>
            <a:pPr marL="548640" lvl="1" indent="-182880" eaLnBrk="1" fontAlgn="auto" hangingPunct="1">
              <a:lnSpc>
                <a:spcPct val="80000"/>
              </a:lnSpc>
              <a:spcAft>
                <a:spcPts val="0"/>
              </a:spcAft>
              <a:defRPr/>
            </a:pPr>
            <a:r>
              <a:rPr lang="en-US" sz="1600" dirty="0">
                <a:latin typeface="Arial" panose="020B0604020202020204" pitchFamily="34" charset="0"/>
                <a:cs typeface="Arial" panose="020B0604020202020204" pitchFamily="34" charset="0"/>
              </a:rPr>
              <a:t>Tamara Easter  Young </a:t>
            </a:r>
            <a:r>
              <a:rPr lang="en-US" sz="1600" dirty="0" err="1">
                <a:latin typeface="Arial" panose="020B0604020202020204" pitchFamily="34" charset="0"/>
                <a:cs typeface="Arial" panose="020B0604020202020204" pitchFamily="34" charset="0"/>
              </a:rPr>
              <a:t>Administry</a:t>
            </a:r>
            <a:r>
              <a:rPr lang="en-US" sz="1600" dirty="0">
                <a:latin typeface="Arial" panose="020B0604020202020204" pitchFamily="34" charset="0"/>
                <a:cs typeface="Arial" panose="020B0604020202020204" pitchFamily="34" charset="0"/>
              </a:rPr>
              <a:t> Accountant Disbursements</a:t>
            </a:r>
          </a:p>
          <a:p>
            <a:pPr marL="548640" lvl="1" indent="-182880" eaLnBrk="1" fontAlgn="auto" hangingPunct="1">
              <a:lnSpc>
                <a:spcPct val="80000"/>
              </a:lnSpc>
              <a:spcAft>
                <a:spcPts val="0"/>
              </a:spcAft>
              <a:defRPr/>
            </a:pPr>
            <a:r>
              <a:rPr lang="en-US" sz="1600" dirty="0">
                <a:latin typeface="Arial" panose="020B0604020202020204" pitchFamily="34" charset="0"/>
                <a:cs typeface="Arial" panose="020B0604020202020204" pitchFamily="34" charset="0"/>
              </a:rPr>
              <a:t>Susan Ross </a:t>
            </a:r>
            <a:r>
              <a:rPr lang="en-US" sz="1600" dirty="0" err="1">
                <a:latin typeface="Arial" panose="020B0604020202020204" pitchFamily="34" charset="0"/>
                <a:cs typeface="Arial" panose="020B0604020202020204" pitchFamily="34" charset="0"/>
              </a:rPr>
              <a:t>Administry</a:t>
            </a:r>
            <a:r>
              <a:rPr lang="en-US" sz="1600" dirty="0">
                <a:latin typeface="Arial" panose="020B0604020202020204" pitchFamily="34" charset="0"/>
                <a:cs typeface="Arial" panose="020B0604020202020204" pitchFamily="34" charset="0"/>
              </a:rPr>
              <a:t> Coordinator</a:t>
            </a:r>
          </a:p>
          <a:p>
            <a:pPr marL="548640" lvl="1" indent="-182880" eaLnBrk="1" fontAlgn="auto" hangingPunct="1">
              <a:lnSpc>
                <a:spcPct val="80000"/>
              </a:lnSpc>
              <a:spcAft>
                <a:spcPts val="0"/>
              </a:spcAft>
              <a:defRPr/>
            </a:pPr>
            <a:r>
              <a:rPr lang="en-US" sz="1600" dirty="0">
                <a:latin typeface="Arial" panose="020B0604020202020204" pitchFamily="34" charset="0"/>
                <a:cs typeface="Arial" panose="020B0604020202020204" pitchFamily="34" charset="0"/>
              </a:rPr>
              <a:t>Bernice Grant </a:t>
            </a:r>
            <a:r>
              <a:rPr lang="en-US" sz="1600" dirty="0" err="1">
                <a:latin typeface="Arial" panose="020B0604020202020204" pitchFamily="34" charset="0"/>
                <a:cs typeface="Arial" panose="020B0604020202020204" pitchFamily="34" charset="0"/>
              </a:rPr>
              <a:t>Administry</a:t>
            </a:r>
            <a:r>
              <a:rPr lang="en-US" sz="1600" dirty="0">
                <a:latin typeface="Arial" panose="020B0604020202020204" pitchFamily="34" charset="0"/>
                <a:cs typeface="Arial" panose="020B0604020202020204" pitchFamily="34" charset="0"/>
              </a:rPr>
              <a:t> Secretary</a:t>
            </a:r>
          </a:p>
          <a:p>
            <a:pPr marL="548640" lvl="1" indent="-182880" eaLnBrk="1" fontAlgn="auto" hangingPunct="1">
              <a:lnSpc>
                <a:spcPct val="80000"/>
              </a:lnSpc>
              <a:spcAft>
                <a:spcPts val="0"/>
              </a:spcAft>
              <a:defRPr/>
            </a:pPr>
            <a:r>
              <a:rPr lang="en-US" sz="1600" dirty="0">
                <a:latin typeface="Arial" panose="020B0604020202020204" pitchFamily="34" charset="0"/>
                <a:cs typeface="Arial" panose="020B0604020202020204" pitchFamily="34" charset="0"/>
              </a:rPr>
              <a:t>Ed Jones Internal Auditor</a:t>
            </a:r>
          </a:p>
          <a:p>
            <a:pPr marL="548640" lvl="1" indent="-182880" eaLnBrk="1" fontAlgn="auto" hangingPunct="1">
              <a:lnSpc>
                <a:spcPct val="80000"/>
              </a:lnSpc>
              <a:spcAft>
                <a:spcPts val="0"/>
              </a:spcAft>
              <a:defRPr/>
            </a:pPr>
            <a:r>
              <a:rPr lang="en-US" sz="1600" dirty="0">
                <a:latin typeface="Arial" panose="020B0604020202020204" pitchFamily="34" charset="0"/>
                <a:cs typeface="Arial" panose="020B0604020202020204" pitchFamily="34" charset="0"/>
              </a:rPr>
              <a:t>Andy Ray Retiree Benefits Liaison </a:t>
            </a:r>
          </a:p>
          <a:p>
            <a:pPr marL="548640" lvl="1" indent="-182880" eaLnBrk="1" fontAlgn="auto" hangingPunct="1">
              <a:lnSpc>
                <a:spcPct val="80000"/>
              </a:lnSpc>
              <a:spcAft>
                <a:spcPts val="0"/>
              </a:spcAft>
              <a:defRPr/>
            </a:pPr>
            <a:r>
              <a:rPr lang="en-US" sz="1600" dirty="0">
                <a:latin typeface="Arial" panose="020B0604020202020204" pitchFamily="34" charset="0"/>
                <a:cs typeface="Arial" panose="020B0604020202020204" pitchFamily="34" charset="0"/>
              </a:rPr>
              <a:t>Mitchell </a:t>
            </a:r>
            <a:r>
              <a:rPr lang="en-US" sz="1600" dirty="0" err="1">
                <a:latin typeface="Arial" panose="020B0604020202020204" pitchFamily="34" charset="0"/>
                <a:cs typeface="Arial" panose="020B0604020202020204" pitchFamily="34" charset="0"/>
              </a:rPr>
              <a:t>Hedgepeth</a:t>
            </a:r>
            <a:r>
              <a:rPr lang="en-US" sz="1600" dirty="0">
                <a:latin typeface="Arial" panose="020B0604020202020204" pitchFamily="34" charset="0"/>
                <a:cs typeface="Arial" panose="020B0604020202020204" pitchFamily="34" charset="0"/>
              </a:rPr>
              <a:t> Associate Director for Trustee Matters</a:t>
            </a:r>
          </a:p>
          <a:p>
            <a:pPr marL="411163" lvl="1" indent="0" eaLnBrk="1" hangingPunct="1">
              <a:lnSpc>
                <a:spcPct val="80000"/>
              </a:lnSpc>
              <a:buFontTx/>
              <a:buNone/>
              <a:defRPr/>
            </a:pPr>
            <a:endParaRPr lang="en-US" altLang="en-US" sz="1600" dirty="0">
              <a:latin typeface="Arial" panose="020B0604020202020204" pitchFamily="34" charset="0"/>
              <a:cs typeface="Arial" panose="020B0604020202020204" pitchFamily="34" charset="0"/>
            </a:endParaRPr>
          </a:p>
          <a:p>
            <a:pPr eaLnBrk="1" hangingPunct="1">
              <a:lnSpc>
                <a:spcPct val="90000"/>
              </a:lnSpc>
              <a:spcBef>
                <a:spcPts val="0"/>
              </a:spcBef>
              <a:buClr>
                <a:srgbClr val="3333CC"/>
              </a:buClr>
              <a:defRPr/>
            </a:pPr>
            <a:r>
              <a:rPr lang="en-US" sz="1600" dirty="0">
                <a:effectLst>
                  <a:outerShdw blurRad="38100" dist="38100" dir="2700000" algn="tl">
                    <a:srgbClr val="C0C0C0"/>
                  </a:outerShdw>
                </a:effectLst>
                <a:latin typeface="Arial" panose="020B0604020202020204" pitchFamily="34" charset="0"/>
                <a:cs typeface="Arial" panose="020B0604020202020204" pitchFamily="34" charset="0"/>
              </a:rPr>
              <a:t>Conference Office Phone Numbers</a:t>
            </a:r>
            <a:br>
              <a:rPr lang="en-US" sz="1600" dirty="0">
                <a:effectLst>
                  <a:outerShdw blurRad="38100" dist="38100" dir="2700000" algn="tl">
                    <a:srgbClr val="C0C0C0"/>
                  </a:outerShdw>
                </a:effectLst>
                <a:latin typeface="Arial" panose="020B0604020202020204" pitchFamily="34" charset="0"/>
                <a:cs typeface="Arial" panose="020B0604020202020204" pitchFamily="34" charset="0"/>
              </a:rPr>
            </a:br>
            <a:r>
              <a:rPr lang="en-US" sz="1600" dirty="0">
                <a:effectLst>
                  <a:outerShdw blurRad="38100" dist="38100" dir="2700000" algn="tl">
                    <a:srgbClr val="C0C0C0"/>
                  </a:outerShdw>
                </a:effectLst>
                <a:latin typeface="Arial" panose="020B0604020202020204" pitchFamily="34" charset="0"/>
                <a:cs typeface="Arial" panose="020B0604020202020204" pitchFamily="34" charset="0"/>
              </a:rPr>
              <a:t>601-354-0515 or 866-647-7486</a:t>
            </a:r>
            <a:endParaRPr lang="en-US" sz="1600" dirty="0">
              <a:latin typeface="Arial" panose="020B0604020202020204" pitchFamily="34" charset="0"/>
              <a:cs typeface="Arial" panose="020B0604020202020204" pitchFamily="34" charset="0"/>
            </a:endParaRPr>
          </a:p>
          <a:p>
            <a:pPr eaLnBrk="1" hangingPunct="1">
              <a:defRPr/>
            </a:pPr>
            <a:endParaRPr lang="en-US" dirty="0"/>
          </a:p>
        </p:txBody>
      </p:sp>
    </p:spTree>
    <p:extLst>
      <p:ext uri="{BB962C8B-B14F-4D97-AF65-F5344CB8AC3E}">
        <p14:creationId xmlns:p14="http://schemas.microsoft.com/office/powerpoint/2010/main" val="26466077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fontAlgn="auto">
              <a:spcAft>
                <a:spcPts val="0"/>
              </a:spcAft>
              <a:defRPr/>
            </a:pPr>
            <a:endParaRPr lang="en-US" altLang="en-US"/>
          </a:p>
        </p:txBody>
      </p:sp>
      <p:sp>
        <p:nvSpPr>
          <p:cNvPr id="25603" name="Rectangle 3"/>
          <p:cNvSpPr>
            <a:spLocks noGrp="1" noChangeArrowheads="1"/>
          </p:cNvSpPr>
          <p:nvPr>
            <p:ph idx="1"/>
          </p:nvPr>
        </p:nvSpPr>
        <p:spPr/>
        <p:txBody>
          <a:bodyPr/>
          <a:lstStyle/>
          <a:p>
            <a:pPr marL="274320" fontAlgn="auto">
              <a:spcAft>
                <a:spcPts val="0"/>
              </a:spcAft>
              <a:defRPr/>
            </a:pPr>
            <a:endParaRPr lang="en-US" altLang="en-US"/>
          </a:p>
        </p:txBody>
      </p:sp>
      <p:pic>
        <p:nvPicPr>
          <p:cNvPr id="39940" name="Picture 4" descr="Wesley Window No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800600"/>
            <a:ext cx="19507200" cy="146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7096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a:t>General Objectives Provide</a:t>
            </a:r>
          </a:p>
        </p:txBody>
      </p:sp>
      <p:sp>
        <p:nvSpPr>
          <p:cNvPr id="4099" name="Rectangle 3"/>
          <p:cNvSpPr>
            <a:spLocks noGrp="1" noChangeArrowheads="1"/>
          </p:cNvSpPr>
          <p:nvPr>
            <p:ph idx="1"/>
          </p:nvPr>
        </p:nvSpPr>
        <p:spPr/>
        <p:txBody>
          <a:bodyPr/>
          <a:lstStyle/>
          <a:p>
            <a:pPr marL="274320" eaLnBrk="1" fontAlgn="auto" hangingPunct="1">
              <a:spcAft>
                <a:spcPts val="0"/>
              </a:spcAft>
              <a:defRPr/>
            </a:pPr>
            <a:r>
              <a:rPr lang="en-US" altLang="en-US" dirty="0"/>
              <a:t>Accurate  recording</a:t>
            </a:r>
          </a:p>
          <a:p>
            <a:pPr marL="274320" eaLnBrk="1" fontAlgn="auto" hangingPunct="1">
              <a:spcAft>
                <a:spcPts val="0"/>
              </a:spcAft>
              <a:defRPr/>
            </a:pPr>
            <a:r>
              <a:rPr lang="en-US" altLang="en-US" dirty="0"/>
              <a:t>Reliable reports for effective planning and budgeting</a:t>
            </a:r>
          </a:p>
          <a:p>
            <a:pPr marL="274320" eaLnBrk="1" fontAlgn="auto" hangingPunct="1">
              <a:spcAft>
                <a:spcPts val="0"/>
              </a:spcAft>
              <a:defRPr/>
            </a:pPr>
            <a:r>
              <a:rPr lang="en-US" altLang="en-US" dirty="0"/>
              <a:t>Efficiency of current operations</a:t>
            </a:r>
          </a:p>
          <a:p>
            <a:pPr marL="45720" indent="0" eaLnBrk="1" fontAlgn="auto" hangingPunct="1">
              <a:spcAft>
                <a:spcPts val="0"/>
              </a:spcAft>
              <a:buFont typeface="Wingdings 2" pitchFamily="18" charset="2"/>
              <a:buNone/>
              <a:defRPr/>
            </a:pPr>
            <a:endParaRPr lang="en-US" altLang="en-US" dirty="0"/>
          </a:p>
        </p:txBody>
      </p:sp>
    </p:spTree>
    <p:extLst>
      <p:ext uri="{BB962C8B-B14F-4D97-AF65-F5344CB8AC3E}">
        <p14:creationId xmlns:p14="http://schemas.microsoft.com/office/powerpoint/2010/main" val="227336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a:t>Separation of Duties</a:t>
            </a:r>
          </a:p>
        </p:txBody>
      </p:sp>
      <p:sp>
        <p:nvSpPr>
          <p:cNvPr id="37891" name="Rectangle 3"/>
          <p:cNvSpPr>
            <a:spLocks noGrp="1" noChangeArrowheads="1"/>
          </p:cNvSpPr>
          <p:nvPr>
            <p:ph idx="1"/>
          </p:nvPr>
        </p:nvSpPr>
        <p:spPr/>
        <p:txBody>
          <a:bodyPr/>
          <a:lstStyle/>
          <a:p>
            <a:pPr marL="274320" eaLnBrk="1" fontAlgn="auto" hangingPunct="1">
              <a:spcAft>
                <a:spcPts val="0"/>
              </a:spcAft>
              <a:defRPr/>
            </a:pPr>
            <a:r>
              <a:rPr lang="en-US" altLang="en-US" sz="3600" dirty="0"/>
              <a:t>Authorization of transactions</a:t>
            </a:r>
          </a:p>
          <a:p>
            <a:pPr marL="274320" eaLnBrk="1" fontAlgn="auto" hangingPunct="1">
              <a:spcAft>
                <a:spcPts val="0"/>
              </a:spcAft>
              <a:defRPr/>
            </a:pPr>
            <a:r>
              <a:rPr lang="en-US" altLang="en-US" sz="3600" dirty="0"/>
              <a:t>Recording of transactions</a:t>
            </a:r>
          </a:p>
          <a:p>
            <a:pPr marL="274320" eaLnBrk="1" fontAlgn="auto" hangingPunct="1">
              <a:spcAft>
                <a:spcPts val="0"/>
              </a:spcAft>
              <a:defRPr/>
            </a:pPr>
            <a:r>
              <a:rPr lang="en-US" altLang="en-US" sz="3600" dirty="0"/>
              <a:t>Custody of assets</a:t>
            </a:r>
          </a:p>
          <a:p>
            <a:pPr marL="45720" indent="0" eaLnBrk="1" fontAlgn="auto" hangingPunct="1">
              <a:spcAft>
                <a:spcPts val="0"/>
              </a:spcAft>
              <a:buFont typeface="Wingdings 2" pitchFamily="18" charset="2"/>
              <a:buNone/>
              <a:defRPr/>
            </a:pPr>
            <a:endParaRPr lang="en-US" altLang="en-US" sz="3600" dirty="0"/>
          </a:p>
        </p:txBody>
      </p:sp>
    </p:spTree>
    <p:extLst>
      <p:ext uri="{BB962C8B-B14F-4D97-AF65-F5344CB8AC3E}">
        <p14:creationId xmlns:p14="http://schemas.microsoft.com/office/powerpoint/2010/main" val="1018931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2800"/>
              <a:t>Internal Controls Must Be Beneficial-Financially and Emotionally</a:t>
            </a:r>
          </a:p>
        </p:txBody>
      </p:sp>
      <p:sp>
        <p:nvSpPr>
          <p:cNvPr id="10243" name="Rectangle 3"/>
          <p:cNvSpPr>
            <a:spLocks noGrp="1" noChangeArrowheads="1"/>
          </p:cNvSpPr>
          <p:nvPr>
            <p:ph idx="1"/>
          </p:nvPr>
        </p:nvSpPr>
        <p:spPr/>
        <p:txBody>
          <a:bodyPr/>
          <a:lstStyle/>
          <a:p>
            <a:pPr marL="273050" eaLnBrk="1" hangingPunct="1">
              <a:lnSpc>
                <a:spcPct val="90000"/>
              </a:lnSpc>
            </a:pPr>
            <a:r>
              <a:rPr lang="en-US" altLang="en-US" sz="2800"/>
              <a:t>Remove temptation for misappropriation</a:t>
            </a:r>
          </a:p>
          <a:p>
            <a:pPr marL="273050" eaLnBrk="1" hangingPunct="1">
              <a:lnSpc>
                <a:spcPct val="90000"/>
              </a:lnSpc>
            </a:pPr>
            <a:r>
              <a:rPr lang="en-US" altLang="en-US" sz="2800"/>
              <a:t>Prevent a cloud of suspicion</a:t>
            </a:r>
          </a:p>
          <a:p>
            <a:pPr marL="273050" eaLnBrk="1" hangingPunct="1">
              <a:lnSpc>
                <a:spcPct val="90000"/>
              </a:lnSpc>
            </a:pPr>
            <a:r>
              <a:rPr lang="en-US" altLang="en-US" sz="2800"/>
              <a:t>Save time and expense in record reconstruction</a:t>
            </a:r>
          </a:p>
          <a:p>
            <a:pPr marL="273050" eaLnBrk="1" hangingPunct="1">
              <a:lnSpc>
                <a:spcPct val="90000"/>
              </a:lnSpc>
            </a:pPr>
            <a:r>
              <a:rPr lang="en-US" altLang="en-US" sz="2800"/>
              <a:t>Improve error detection</a:t>
            </a:r>
          </a:p>
          <a:p>
            <a:pPr marL="273050" eaLnBrk="1" hangingPunct="1">
              <a:lnSpc>
                <a:spcPct val="90000"/>
              </a:lnSpc>
            </a:pPr>
            <a:r>
              <a:rPr lang="en-US" altLang="en-US" sz="2800"/>
              <a:t>Reduce confrontations</a:t>
            </a:r>
          </a:p>
          <a:p>
            <a:pPr marL="273050" eaLnBrk="1" hangingPunct="1">
              <a:lnSpc>
                <a:spcPct val="90000"/>
              </a:lnSpc>
            </a:pPr>
            <a:r>
              <a:rPr lang="en-US" altLang="en-US" sz="2800"/>
              <a:t>Reduce board division</a:t>
            </a:r>
          </a:p>
          <a:p>
            <a:pPr marL="273050" eaLnBrk="1" hangingPunct="1">
              <a:lnSpc>
                <a:spcPct val="90000"/>
              </a:lnSpc>
            </a:pPr>
            <a:r>
              <a:rPr lang="en-US" altLang="en-US" sz="2800"/>
              <a:t>Reduce chance of losses</a:t>
            </a:r>
          </a:p>
          <a:p>
            <a:pPr marL="273050" eaLnBrk="1" hangingPunct="1">
              <a:lnSpc>
                <a:spcPct val="90000"/>
              </a:lnSpc>
            </a:pPr>
            <a:r>
              <a:rPr lang="en-US" altLang="en-US" sz="2800"/>
              <a:t>Reduce embarrassment and negative media</a:t>
            </a:r>
          </a:p>
          <a:p>
            <a:pPr marL="273050" eaLnBrk="1" hangingPunct="1">
              <a:lnSpc>
                <a:spcPct val="90000"/>
              </a:lnSpc>
            </a:pPr>
            <a:endParaRPr lang="en-US" altLang="en-US" sz="2800"/>
          </a:p>
        </p:txBody>
      </p:sp>
    </p:spTree>
    <p:extLst>
      <p:ext uri="{BB962C8B-B14F-4D97-AF65-F5344CB8AC3E}">
        <p14:creationId xmlns:p14="http://schemas.microsoft.com/office/powerpoint/2010/main" val="4262721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dirty="0"/>
              <a:t>How To Develop Your Plan</a:t>
            </a:r>
            <a:br>
              <a:rPr lang="en-US" altLang="en-US" dirty="0"/>
            </a:br>
            <a:r>
              <a:rPr lang="en-US" altLang="en-US" dirty="0"/>
              <a:t>Assignment # 1</a:t>
            </a:r>
          </a:p>
        </p:txBody>
      </p:sp>
      <p:sp>
        <p:nvSpPr>
          <p:cNvPr id="11267" name="Rectangle 3"/>
          <p:cNvSpPr>
            <a:spLocks noGrp="1" noChangeArrowheads="1"/>
          </p:cNvSpPr>
          <p:nvPr>
            <p:ph idx="1"/>
          </p:nvPr>
        </p:nvSpPr>
        <p:spPr/>
        <p:txBody>
          <a:bodyPr/>
          <a:lstStyle/>
          <a:p>
            <a:pPr marL="273050" eaLnBrk="1" hangingPunct="1">
              <a:lnSpc>
                <a:spcPct val="90000"/>
              </a:lnSpc>
            </a:pPr>
            <a:r>
              <a:rPr lang="en-US" altLang="en-US" sz="2800" dirty="0"/>
              <a:t>Review the suggested plan in your handout</a:t>
            </a:r>
          </a:p>
          <a:p>
            <a:pPr marL="273050" eaLnBrk="1" hangingPunct="1">
              <a:lnSpc>
                <a:spcPct val="90000"/>
              </a:lnSpc>
            </a:pPr>
            <a:r>
              <a:rPr lang="en-US" altLang="en-US" sz="2800" dirty="0"/>
              <a:t>Discern your Reality </a:t>
            </a:r>
          </a:p>
          <a:p>
            <a:pPr marL="673100" lvl="1">
              <a:lnSpc>
                <a:spcPct val="90000"/>
              </a:lnSpc>
            </a:pPr>
            <a:r>
              <a:rPr lang="en-US" altLang="en-US" sz="2400" dirty="0"/>
              <a:t>Do we have a written plan</a:t>
            </a:r>
          </a:p>
          <a:p>
            <a:pPr marL="673100" lvl="1">
              <a:lnSpc>
                <a:spcPct val="90000"/>
              </a:lnSpc>
            </a:pPr>
            <a:r>
              <a:rPr lang="en-US" altLang="en-US" sz="2400" dirty="0"/>
              <a:t>If so, obtain it</a:t>
            </a:r>
          </a:p>
          <a:p>
            <a:pPr marL="673100" lvl="1">
              <a:lnSpc>
                <a:spcPct val="90000"/>
              </a:lnSpc>
            </a:pPr>
            <a:r>
              <a:rPr lang="en-US" altLang="en-US" sz="2400" dirty="0"/>
              <a:t>If not, write down our processes as compared to the guideline provided in the handouts</a:t>
            </a:r>
          </a:p>
          <a:p>
            <a:pPr marL="273050" eaLnBrk="1" hangingPunct="1">
              <a:lnSpc>
                <a:spcPct val="90000"/>
              </a:lnSpc>
            </a:pPr>
            <a:r>
              <a:rPr lang="en-US" altLang="en-US" sz="2800" dirty="0"/>
              <a:t>Develop a new enhanced plan</a:t>
            </a:r>
          </a:p>
          <a:p>
            <a:pPr marL="273050" eaLnBrk="1" hangingPunct="1">
              <a:lnSpc>
                <a:spcPct val="90000"/>
              </a:lnSpc>
            </a:pPr>
            <a:r>
              <a:rPr lang="en-US" altLang="en-US" sz="2800" dirty="0"/>
              <a:t>Ask Admin Council (governing body)approval</a:t>
            </a:r>
          </a:p>
          <a:p>
            <a:pPr marL="273050" eaLnBrk="1" hangingPunct="1">
              <a:lnSpc>
                <a:spcPct val="90000"/>
              </a:lnSpc>
            </a:pPr>
            <a:r>
              <a:rPr lang="en-US" altLang="en-US" sz="2800" dirty="0"/>
              <a:t>Continuously Review</a:t>
            </a:r>
          </a:p>
          <a:p>
            <a:pPr marL="273050" eaLnBrk="1" hangingPunct="1">
              <a:lnSpc>
                <a:spcPct val="90000"/>
              </a:lnSpc>
            </a:pPr>
            <a:r>
              <a:rPr lang="en-US" altLang="en-US" sz="2800" dirty="0"/>
              <a:t>Present annually to charge conference</a:t>
            </a:r>
          </a:p>
          <a:p>
            <a:pPr marL="273050" eaLnBrk="1" hangingPunct="1">
              <a:lnSpc>
                <a:spcPct val="90000"/>
              </a:lnSpc>
            </a:pPr>
            <a:endParaRPr lang="en-US" altLang="en-US" sz="2800" dirty="0"/>
          </a:p>
        </p:txBody>
      </p:sp>
    </p:spTree>
    <p:extLst>
      <p:ext uri="{BB962C8B-B14F-4D97-AF65-F5344CB8AC3E}">
        <p14:creationId xmlns:p14="http://schemas.microsoft.com/office/powerpoint/2010/main" val="4069967500"/>
      </p:ext>
    </p:extLst>
  </p:cSld>
  <p:clrMapOvr>
    <a:masterClrMapping/>
  </p:clrMapOvr>
</p:sld>
</file>

<file path=ppt/theme/theme1.xml><?xml version="1.0" encoding="utf-8"?>
<a:theme xmlns:a="http://schemas.openxmlformats.org/drawingml/2006/main" name="Theme1">
  <a:themeElements>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fontScheme name="Lock And Ke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2497</TotalTime>
  <Words>2964</Words>
  <Application>Microsoft Office PowerPoint</Application>
  <PresentationFormat>On-screen Show (4:3)</PresentationFormat>
  <Paragraphs>434</Paragraphs>
  <Slides>54</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Calibri</vt:lpstr>
      <vt:lpstr>Symbol</vt:lpstr>
      <vt:lpstr>Tahoma</vt:lpstr>
      <vt:lpstr>Times New Roman</vt:lpstr>
      <vt:lpstr>Wingdings</vt:lpstr>
      <vt:lpstr>Wingdings 2</vt:lpstr>
      <vt:lpstr>Theme1</vt:lpstr>
      <vt:lpstr>2021 Leadership Training Administry The Ministry of Administration  Presented on behalf of  Mississippi Conference Office of the Treasurer Conference Council on Finance &amp; Administration</vt:lpstr>
      <vt:lpstr>Internal Controls Finance Committee Suggested Admin Council Adopted</vt:lpstr>
      <vt:lpstr>2016 Discipline 258 4 c</vt:lpstr>
      <vt:lpstr>Policy of Internal Controls     Discipline Required</vt:lpstr>
      <vt:lpstr>General Objectives </vt:lpstr>
      <vt:lpstr>General Objectives Provide</vt:lpstr>
      <vt:lpstr>Separation of Duties</vt:lpstr>
      <vt:lpstr>Internal Controls Must Be Beneficial-Financially and Emotionally</vt:lpstr>
      <vt:lpstr>How To Develop Your Plan Assignment # 1</vt:lpstr>
      <vt:lpstr>Finance Committee</vt:lpstr>
      <vt:lpstr>What is my job as the Finance Committee?</vt:lpstr>
      <vt:lpstr>Committee Membership</vt:lpstr>
      <vt:lpstr>The committee shall carry out the church council’s directions in guiding the treasurer and financial secretary.  </vt:lpstr>
      <vt:lpstr>Functions and Responsibilities</vt:lpstr>
      <vt:lpstr>New 2016 Discipline Requirement</vt:lpstr>
      <vt:lpstr>Gift Policy</vt:lpstr>
      <vt:lpstr>Gift Policy</vt:lpstr>
      <vt:lpstr>Gift Policy</vt:lpstr>
      <vt:lpstr>Budget Preparation</vt:lpstr>
      <vt:lpstr>Strategic Planning  </vt:lpstr>
      <vt:lpstr>Strategic Planning </vt:lpstr>
      <vt:lpstr>Strategic Planning </vt:lpstr>
      <vt:lpstr>Importance of Budgeting</vt:lpstr>
      <vt:lpstr>Importance of Budgeting</vt:lpstr>
      <vt:lpstr>Budgeting Mistakes</vt:lpstr>
      <vt:lpstr>Budget Direction</vt:lpstr>
      <vt:lpstr>Budget Direction (continued)</vt:lpstr>
      <vt:lpstr>                 </vt:lpstr>
      <vt:lpstr>Annual Operating Budget</vt:lpstr>
      <vt:lpstr>Annual Operating Budget</vt:lpstr>
      <vt:lpstr>BEWARE of the Budget Games</vt:lpstr>
      <vt:lpstr>Financial Secretary</vt:lpstr>
      <vt:lpstr>Practical Helps for the Financial Secretary</vt:lpstr>
      <vt:lpstr>Cash Receipts</vt:lpstr>
      <vt:lpstr>Cash Receipts (Continued)</vt:lpstr>
      <vt:lpstr>Cash Receipts (Continued)</vt:lpstr>
      <vt:lpstr> Church Treasurer</vt:lpstr>
      <vt:lpstr>Practical Helps for the Treasurer</vt:lpstr>
      <vt:lpstr>Cash Disbursements</vt:lpstr>
      <vt:lpstr>Cash Disbursements-continued</vt:lpstr>
      <vt:lpstr>Reconciliation</vt:lpstr>
      <vt:lpstr>Reporting to the Church</vt:lpstr>
      <vt:lpstr>Other Assets</vt:lpstr>
      <vt:lpstr>Auditing</vt:lpstr>
      <vt:lpstr>     Auditing and Internal Controls</vt:lpstr>
      <vt:lpstr>Disciplinary Requirement</vt:lpstr>
      <vt:lpstr>PowerPoint Presentation</vt:lpstr>
      <vt:lpstr>PowerPoint Presentation</vt:lpstr>
      <vt:lpstr>“all its organizations…..”</vt:lpstr>
      <vt:lpstr>We have finished, now what?</vt:lpstr>
      <vt:lpstr>QUESTIONS</vt:lpstr>
      <vt:lpstr>  Thank You for all you have done in the past,   for all you will do in the future and all that   you are doing today in the Administry of your   local church</vt:lpstr>
      <vt:lpstr>Let us help you!   Call us-so we won’t be lonesome like the Maytag repair man.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Stotts</dc:creator>
  <cp:lastModifiedBy>David Stotts</cp:lastModifiedBy>
  <cp:revision>54</cp:revision>
  <cp:lastPrinted>2021-08-27T12:45:51Z</cp:lastPrinted>
  <dcterms:created xsi:type="dcterms:W3CDTF">2017-09-16T20:16:34Z</dcterms:created>
  <dcterms:modified xsi:type="dcterms:W3CDTF">2021-08-27T12:46:59Z</dcterms:modified>
</cp:coreProperties>
</file>