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>
        <p:scale>
          <a:sx n="81" d="100"/>
          <a:sy n="81" d="100"/>
        </p:scale>
        <p:origin x="-83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FE734-BB12-4F55-BA6B-3C89EE4CC24C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B79D-4C3E-4ECD-BA24-500ACBD3F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B79D-4C3E-4ECD-BA24-500ACBD3FE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CA2B1C-C14D-440C-ACDF-713EF9C50A3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7A8FCF-1F04-4BF7-9BE9-BC02E8EC91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We Live and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“Clergy Housing”   </a:t>
            </a:r>
            <a:endParaRPr lang="en-US" dirty="0"/>
          </a:p>
        </p:txBody>
      </p:sp>
      <p:pic>
        <p:nvPicPr>
          <p:cNvPr id="4" name="Picture 3" descr="NAC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733800"/>
            <a:ext cx="2496312" cy="18339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Staff Pastor Relations Committee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Responsibilities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3"/>
          <p:cNvSpPr txBox="1">
            <a:spLocks/>
          </p:cNvSpPr>
          <p:nvPr/>
        </p:nvSpPr>
        <p:spPr>
          <a:xfrm rot="420000">
            <a:off x="3422781" y="1181125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sp>
      <p:pic>
        <p:nvPicPr>
          <p:cNvPr id="8" name="Picture 4" descr="http://a248.e.akamai.net/7/4/243149/v1/226618ns.download.akamai.com/226618/cklg/322/9781426736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0000">
            <a:off x="4589690" y="1376104"/>
            <a:ext cx="2514600" cy="37151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SPRC – Housing Responsibilities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Committee		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Clergy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Meet with the Pastor</a:t>
            </a:r>
          </a:p>
          <a:p>
            <a:r>
              <a:rPr lang="en-US" dirty="0" smtClean="0"/>
              <a:t>Include chairperson of the Board of Trustees</a:t>
            </a:r>
          </a:p>
          <a:p>
            <a:r>
              <a:rPr lang="en-US" dirty="0" smtClean="0"/>
              <a:t>Type of parsonage</a:t>
            </a:r>
          </a:p>
          <a:p>
            <a:r>
              <a:rPr lang="en-US" dirty="0" smtClean="0"/>
              <a:t>Realizing boundaries with parsonage family</a:t>
            </a:r>
          </a:p>
          <a:p>
            <a:r>
              <a:rPr lang="en-US" dirty="0" smtClean="0"/>
              <a:t>Parsonage  vs. housing allowance</a:t>
            </a:r>
          </a:p>
          <a:p>
            <a:r>
              <a:rPr lang="en-US" dirty="0" smtClean="0"/>
              <a:t>Type of parsonage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Meet with the SPRC</a:t>
            </a:r>
          </a:p>
          <a:p>
            <a:r>
              <a:rPr lang="en-US" dirty="0" smtClean="0"/>
              <a:t>Request – what does the conference support – parsonage/housing allowance</a:t>
            </a:r>
          </a:p>
          <a:p>
            <a:r>
              <a:rPr lang="en-US" dirty="0" smtClean="0"/>
              <a:t>Does the parsonage meet standards set by conference?</a:t>
            </a:r>
          </a:p>
          <a:p>
            <a:r>
              <a:rPr lang="en-US" dirty="0" err="1" smtClean="0"/>
              <a:t>Boundries</a:t>
            </a:r>
            <a:endParaRPr lang="en-US" dirty="0" smtClean="0"/>
          </a:p>
          <a:p>
            <a:r>
              <a:rPr lang="en-US" dirty="0" smtClean="0"/>
              <a:t>Housing allowance is in addition to minimum base salary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Commission on Equitable Compensation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98121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Annual Conference</a:t>
            </a:r>
            <a:endParaRPr lang="en-US" sz="3200" dirty="0"/>
          </a:p>
        </p:txBody>
      </p:sp>
      <p:pic>
        <p:nvPicPr>
          <p:cNvPr id="17420" name="Picture 12" descr="http://www.lagunabeachumc.org/clientimages/45059/new%20logo%20cop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Commission on Equitable Compensation</a:t>
            </a:r>
            <a:br>
              <a:rPr lang="en-US" sz="3600" dirty="0" smtClean="0"/>
            </a:br>
            <a:r>
              <a:rPr lang="en-US" sz="3600" dirty="0" smtClean="0"/>
              <a:t>Conference Support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Guidelines for parsonage standards……</a:t>
            </a:r>
          </a:p>
          <a:p>
            <a:pPr lvl="1"/>
            <a:r>
              <a:rPr lang="en-US" dirty="0" smtClean="0"/>
              <a:t>Which include, but are not limited to….</a:t>
            </a:r>
          </a:p>
          <a:p>
            <a:pPr lvl="1"/>
            <a:r>
              <a:rPr lang="en-US" dirty="0" smtClean="0"/>
              <a:t>Furnishings, i.e. washer/dryer, dishwasher, air conditioning, water filtration systems, cable </a:t>
            </a:r>
            <a:r>
              <a:rPr lang="en-US" dirty="0" err="1" smtClean="0"/>
              <a:t>tv</a:t>
            </a:r>
            <a:r>
              <a:rPr lang="en-US" dirty="0" smtClean="0"/>
              <a:t>, internet and telephone, to name a few</a:t>
            </a:r>
          </a:p>
          <a:p>
            <a:pPr lvl="1"/>
            <a:r>
              <a:rPr lang="en-US" dirty="0" smtClean="0"/>
              <a:t>Pet Policy</a:t>
            </a:r>
          </a:p>
          <a:p>
            <a:pPr lvl="1"/>
            <a:r>
              <a:rPr lang="en-US" dirty="0" smtClean="0"/>
              <a:t>Non-family members</a:t>
            </a:r>
          </a:p>
          <a:p>
            <a:pPr lvl="1"/>
            <a:r>
              <a:rPr lang="en-US" dirty="0" smtClean="0"/>
              <a:t>Clergy from outside the conference and moving</a:t>
            </a:r>
          </a:p>
          <a:p>
            <a:pPr lvl="1"/>
            <a:r>
              <a:rPr lang="en-US" dirty="0" smtClean="0"/>
              <a:t>Part time clergy, students, local pastors – housing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Financial 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s://encrypted-tbn2.gstatic.com/images?q=tbn:ANd9GcT65rJ6-F6Ng45MtLvNVPfGMGt_jf3M4MILG83B9RPfWyMeYcZHX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Financial Responsibilities for Clergy Housing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Conference responsible for reporting parsonage/housing allowance to Pensions to determine PIP and Pension (3%)</a:t>
            </a:r>
          </a:p>
          <a:p>
            <a:r>
              <a:rPr lang="en-US" dirty="0" smtClean="0"/>
              <a:t>Furniture allowance – IRS regulations</a:t>
            </a:r>
          </a:p>
          <a:p>
            <a:r>
              <a:rPr lang="en-US" dirty="0" smtClean="0"/>
              <a:t>Church – upkeep on parsonage – routine and major expenses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Renters insurance</a:t>
            </a:r>
          </a:p>
          <a:p>
            <a:r>
              <a:rPr lang="en-US" dirty="0" smtClean="0"/>
              <a:t>Clergy responsibility on parsonage that has been mistreated.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Now What?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Situations…</a:t>
            </a:r>
            <a:endParaRPr lang="en-US" sz="3200" dirty="0"/>
          </a:p>
        </p:txBody>
      </p:sp>
      <p:pic>
        <p:nvPicPr>
          <p:cNvPr id="1030" name="Picture 6" descr="http://d2tq98mqfjyz2l.cloudfront.net/image_cache/1307144190510038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241335" y="1199215"/>
            <a:ext cx="5089842" cy="41260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you do?	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retired pastor “I have no where to go?”</a:t>
            </a:r>
          </a:p>
          <a:p>
            <a:r>
              <a:rPr lang="en-US" dirty="0" smtClean="0"/>
              <a:t>Out of conference pastor who leaves the parsonage a mess, what’s the recourse?</a:t>
            </a:r>
          </a:p>
          <a:p>
            <a:r>
              <a:rPr lang="en-US" dirty="0" smtClean="0"/>
              <a:t>I’m going to rent the parsonage and keep the money</a:t>
            </a:r>
          </a:p>
          <a:p>
            <a:r>
              <a:rPr lang="en-US" dirty="0" smtClean="0"/>
              <a:t>It’s just a little cosmetic work </a:t>
            </a:r>
          </a:p>
          <a:p>
            <a:r>
              <a:rPr lang="en-US" dirty="0" smtClean="0"/>
              <a:t>We have a parsonage, you don’t get the housing allowance.</a:t>
            </a:r>
          </a:p>
          <a:p>
            <a:r>
              <a:rPr lang="en-US" dirty="0" smtClean="0"/>
              <a:t>There’s mold and I’m not staying there</a:t>
            </a:r>
          </a:p>
          <a:p>
            <a:r>
              <a:rPr lang="en-US" dirty="0" smtClean="0"/>
              <a:t>Others……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Where We Live and Work</vt:lpstr>
      <vt:lpstr>Staff Pastor Relations Committee </vt:lpstr>
      <vt:lpstr>SPRC – Housing Responsibilities </vt:lpstr>
      <vt:lpstr>Commission on Equitable Compensation </vt:lpstr>
      <vt:lpstr>Commission on Equitable Compensation Conference Support</vt:lpstr>
      <vt:lpstr>Financial </vt:lpstr>
      <vt:lpstr>Financial Responsibilities for Clergy Housing</vt:lpstr>
      <vt:lpstr>Now What?</vt:lpstr>
      <vt:lpstr>What would you do?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 live and work</dc:title>
  <dc:creator>Debbie Tocknell</dc:creator>
  <cp:lastModifiedBy>Volunteer</cp:lastModifiedBy>
  <cp:revision>35</cp:revision>
  <dcterms:created xsi:type="dcterms:W3CDTF">2014-08-20T19:27:21Z</dcterms:created>
  <dcterms:modified xsi:type="dcterms:W3CDTF">2014-08-22T09:27:03Z</dcterms:modified>
</cp:coreProperties>
</file>