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5" r:id="rId4"/>
    <p:sldMasterId id="2147483648" r:id="rId5"/>
  </p:sldMasterIdLst>
  <p:notesMasterIdLst>
    <p:notesMasterId r:id="rId29"/>
  </p:notesMasterIdLst>
  <p:sldIdLst>
    <p:sldId id="284" r:id="rId6"/>
    <p:sldId id="283" r:id="rId7"/>
    <p:sldId id="259" r:id="rId8"/>
    <p:sldId id="257" r:id="rId9"/>
    <p:sldId id="261" r:id="rId10"/>
    <p:sldId id="262" r:id="rId11"/>
    <p:sldId id="260" r:id="rId12"/>
    <p:sldId id="263" r:id="rId13"/>
    <p:sldId id="266" r:id="rId14"/>
    <p:sldId id="268" r:id="rId15"/>
    <p:sldId id="265" r:id="rId16"/>
    <p:sldId id="2195" r:id="rId17"/>
    <p:sldId id="2194" r:id="rId18"/>
    <p:sldId id="273" r:id="rId19"/>
    <p:sldId id="275" r:id="rId20"/>
    <p:sldId id="274" r:id="rId21"/>
    <p:sldId id="281" r:id="rId22"/>
    <p:sldId id="271" r:id="rId23"/>
    <p:sldId id="276" r:id="rId24"/>
    <p:sldId id="277" r:id="rId25"/>
    <p:sldId id="278" r:id="rId26"/>
    <p:sldId id="282" r:id="rId27"/>
    <p:sldId id="2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84C25-F01D-42BB-9BFE-C6FEC49E635C}" type="datetimeFigureOut">
              <a:rPr lang="en-US" smtClean="0"/>
              <a:t>5/18/2022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EA1A7-5C69-4332-951C-4CD328A43D33}" type="slidenum">
              <a:rPr lang="en-US" smtClean="0"/>
              <a:t>‹#›</a:t>
            </a:fld>
            <a:endParaRPr lang="en-US"/>
          </a:p>
        </p:txBody>
      </p:sp>
    </p:spTree>
    <p:extLst>
      <p:ext uri="{BB962C8B-B14F-4D97-AF65-F5344CB8AC3E}">
        <p14:creationId xmlns:p14="http://schemas.microsoft.com/office/powerpoint/2010/main" val="1798299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25">
              <a:defRPr/>
            </a:pPr>
            <a:endParaRPr lang="en-US" dirty="0"/>
          </a:p>
        </p:txBody>
      </p:sp>
      <p:sp>
        <p:nvSpPr>
          <p:cNvPr id="4" name="Slide Number Placeholder 3"/>
          <p:cNvSpPr>
            <a:spLocks noGrp="1"/>
          </p:cNvSpPr>
          <p:nvPr>
            <p:ph type="sldNum" sz="quarter" idx="10"/>
          </p:nvPr>
        </p:nvSpPr>
        <p:spPr/>
        <p:txBody>
          <a:bodyPr/>
          <a:lstStyle/>
          <a:p>
            <a:fld id="{2E7D2F9E-D167-4ED3-83EC-AE46EA34BEC3}" type="slidenum">
              <a:rPr lang="en-US" smtClean="0"/>
              <a:pPr/>
              <a:t>13</a:t>
            </a:fld>
            <a:endParaRPr lang="en-US" dirty="0"/>
          </a:p>
        </p:txBody>
      </p:sp>
    </p:spTree>
    <p:extLst>
      <p:ext uri="{BB962C8B-B14F-4D97-AF65-F5344CB8AC3E}">
        <p14:creationId xmlns:p14="http://schemas.microsoft.com/office/powerpoint/2010/main" val="22330169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Placeholder 3">
            <a:extLst>
              <a:ext uri="{FF2B5EF4-FFF2-40B4-BE49-F238E27FC236}">
                <a16:creationId xmlns:a16="http://schemas.microsoft.com/office/drawing/2014/main" id="{8F9170C5-8BB6-4C69-99CA-3D254A6630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0"/>
            <a:ext cx="12192000" cy="5296951"/>
          </a:xfrm>
          <a:prstGeom prst="rect">
            <a:avLst/>
          </a:prstGeom>
        </p:spPr>
      </p:pic>
      <p:sp>
        <p:nvSpPr>
          <p:cNvPr id="11" name="Rectangle 10">
            <a:extLst>
              <a:ext uri="{FF2B5EF4-FFF2-40B4-BE49-F238E27FC236}">
                <a16:creationId xmlns:a16="http://schemas.microsoft.com/office/drawing/2014/main" id="{AB1B08F0-0032-4257-BF3E-CCA90FDF1E24}"/>
              </a:ext>
            </a:extLst>
          </p:cNvPr>
          <p:cNvSpPr/>
          <p:nvPr userDrawn="1"/>
        </p:nvSpPr>
        <p:spPr bwMode="auto">
          <a:xfrm>
            <a:off x="-5013" y="-39152"/>
            <a:ext cx="12191999" cy="5336104"/>
          </a:xfrm>
          <a:prstGeom prst="rect">
            <a:avLst/>
          </a:prstGeom>
          <a:gradFill flip="none" rotWithShape="1">
            <a:gsLst>
              <a:gs pos="0">
                <a:srgbClr val="00688B">
                  <a:alpha val="80000"/>
                </a:srgbClr>
              </a:gs>
              <a:gs pos="100000">
                <a:srgbClr val="027FA0">
                  <a:alpha val="80000"/>
                </a:srgb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2" name="Title 1">
            <a:extLst>
              <a:ext uri="{FF2B5EF4-FFF2-40B4-BE49-F238E27FC236}">
                <a16:creationId xmlns:a16="http://schemas.microsoft.com/office/drawing/2014/main" id="{2E49A21C-C0F8-4122-83BA-D73A042817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25F097-BF3F-4796-86A4-49D026C28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5215172-DCB9-442B-AD40-EAF6B52356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BDDD0-4182-4B12-856F-EAFBCB5EA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50372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8A6B-BFC1-4A86-89B4-E73E374E0F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B75EA9-7F74-4C94-877F-54FDD6676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ADF22-8430-413A-8292-D8C1ABCB6699}"/>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5/18/2022</a:t>
            </a:fld>
            <a:endParaRPr lang="en-US" dirty="0"/>
          </a:p>
        </p:txBody>
      </p:sp>
      <p:sp>
        <p:nvSpPr>
          <p:cNvPr id="5" name="Footer Placeholder 4">
            <a:extLst>
              <a:ext uri="{FF2B5EF4-FFF2-40B4-BE49-F238E27FC236}">
                <a16:creationId xmlns:a16="http://schemas.microsoft.com/office/drawing/2014/main" id="{98DE2552-9C6B-4938-999A-86EA0A6BFD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E117EA-5C7D-4A08-ADB3-373F087E4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10838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3BDA1-5C72-4EFD-AC74-1D125794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287D30-3B78-4FE6-BDB0-F55AF880C0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9DEBD-07B2-4E8C-A220-E8748EA85EFF}"/>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5/18/2022</a:t>
            </a:fld>
            <a:endParaRPr lang="en-US" dirty="0"/>
          </a:p>
        </p:txBody>
      </p:sp>
      <p:sp>
        <p:nvSpPr>
          <p:cNvPr id="5" name="Footer Placeholder 4">
            <a:extLst>
              <a:ext uri="{FF2B5EF4-FFF2-40B4-BE49-F238E27FC236}">
                <a16:creationId xmlns:a16="http://schemas.microsoft.com/office/drawing/2014/main" id="{12F0C4D0-FA9A-494F-AB95-EDD8A866E7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E609E-7262-4AC6-892F-8C822C98CD9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134179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ernal Blank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AB0ABB-E322-AC4F-B2C1-E83A7933C249}"/>
              </a:ext>
            </a:extLst>
          </p:cNvPr>
          <p:cNvSpPr/>
          <p:nvPr userDrawn="1"/>
        </p:nvSpPr>
        <p:spPr bwMode="auto">
          <a:xfrm>
            <a:off x="406400" y="279400"/>
            <a:ext cx="10261600" cy="914400"/>
          </a:xfrm>
          <a:prstGeom prst="rect">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11" name="Triangle 10">
            <a:extLst>
              <a:ext uri="{FF2B5EF4-FFF2-40B4-BE49-F238E27FC236}">
                <a16:creationId xmlns:a16="http://schemas.microsoft.com/office/drawing/2014/main" id="{72095A3B-EBF8-244A-8E82-41C8A6809BED}"/>
              </a:ext>
            </a:extLst>
          </p:cNvPr>
          <p:cNvSpPr/>
          <p:nvPr userDrawn="1"/>
        </p:nvSpPr>
        <p:spPr bwMode="auto">
          <a:xfrm rot="5400000">
            <a:off x="10515600" y="431800"/>
            <a:ext cx="914400" cy="609600"/>
          </a:xfrm>
          <a:prstGeom prst="triangle">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8" name="Text Placeholder 3"/>
          <p:cNvSpPr>
            <a:spLocks noGrp="1"/>
          </p:cNvSpPr>
          <p:nvPr>
            <p:ph type="body" sz="half" idx="2" hasCustomPrompt="1"/>
          </p:nvPr>
        </p:nvSpPr>
        <p:spPr>
          <a:xfrm>
            <a:off x="424584" y="1369194"/>
            <a:ext cx="11157817" cy="231007"/>
          </a:xfrm>
          <a:prstGeom prst="rect">
            <a:avLst/>
          </a:prstGeom>
        </p:spPr>
        <p:txBody>
          <a:bodyPr wrap="none" lIns="0" tIns="0" rIns="0" bIns="0" anchor="ctr">
            <a:noAutofit/>
          </a:bodyPr>
          <a:lstStyle>
            <a:lvl1pPr marL="0" indent="0" algn="l">
              <a:buNone/>
              <a:defRPr sz="1867" b="0" baseline="0">
                <a:solidFill>
                  <a:schemeClr val="tx2"/>
                </a:solidFill>
                <a:latin typeface="+mn-lt"/>
                <a:ea typeface="Roboto"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 subtitle</a:t>
            </a:r>
          </a:p>
        </p:txBody>
      </p:sp>
      <p:sp>
        <p:nvSpPr>
          <p:cNvPr id="9" name="Title 2"/>
          <p:cNvSpPr>
            <a:spLocks noGrp="1"/>
          </p:cNvSpPr>
          <p:nvPr>
            <p:ph type="title" hasCustomPrompt="1"/>
          </p:nvPr>
        </p:nvSpPr>
        <p:spPr>
          <a:xfrm>
            <a:off x="508001" y="381001"/>
            <a:ext cx="11157817" cy="660511"/>
          </a:xfrm>
          <a:prstGeom prst="rect">
            <a:avLst/>
          </a:prstGeom>
        </p:spPr>
        <p:txBody>
          <a:bodyPr lIns="0" tIns="0" rIns="0" bIns="0" anchor="ctr"/>
          <a:lstStyle>
            <a:lvl1pPr algn="l">
              <a:defRPr sz="4800">
                <a:solidFill>
                  <a:schemeClr val="bg1"/>
                </a:solidFill>
              </a:defRPr>
            </a:lvl1pPr>
          </a:lstStyle>
          <a:p>
            <a:r>
              <a:rPr lang="en-US" dirty="0"/>
              <a:t>Chapter Blank Internal Slide</a:t>
            </a:r>
          </a:p>
        </p:txBody>
      </p:sp>
    </p:spTree>
    <p:extLst>
      <p:ext uri="{BB962C8B-B14F-4D97-AF65-F5344CB8AC3E}">
        <p14:creationId xmlns:p14="http://schemas.microsoft.com/office/powerpoint/2010/main" val="3913145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8467"/>
            <a:ext cx="12192000" cy="6841067"/>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5562600"/>
            <a:ext cx="12192000" cy="12954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8465"/>
            <a:ext cx="12192000" cy="556260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08000" y="5782683"/>
            <a:ext cx="2547088" cy="90740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508000" y="2108200"/>
            <a:ext cx="10363200" cy="1422400"/>
          </a:xfrm>
          <a:prstGeom prst="rect">
            <a:avLst/>
          </a:prstGeom>
        </p:spPr>
        <p:txBody>
          <a:bodyPr/>
          <a:lstStyle>
            <a:lvl1pPr marL="0" indent="0">
              <a:buFontTx/>
              <a:buNone/>
              <a:defRPr sz="5867">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508000" y="3733800"/>
            <a:ext cx="9855200" cy="1016000"/>
          </a:xfrm>
          <a:prstGeom prst="rect">
            <a:avLst/>
          </a:prstGeom>
        </p:spPr>
        <p:txBody>
          <a:bodyPr/>
          <a:lstStyle>
            <a:lvl1pPr marL="0" indent="0">
              <a:buFontTx/>
              <a:buNone/>
              <a:defRPr sz="2933">
                <a:solidFill>
                  <a:schemeClr val="bg1"/>
                </a:solidFill>
              </a:defRPr>
            </a:lvl1pPr>
          </a:lstStyle>
          <a:p>
            <a:pPr lvl="0"/>
            <a:r>
              <a:rPr lang="en-US"/>
              <a:t>Sub Title/Author/Presenter</a:t>
            </a:r>
          </a:p>
        </p:txBody>
      </p:sp>
    </p:spTree>
    <p:extLst>
      <p:ext uri="{BB962C8B-B14F-4D97-AF65-F5344CB8AC3E}">
        <p14:creationId xmlns:p14="http://schemas.microsoft.com/office/powerpoint/2010/main" val="1582561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6086909" y="0"/>
            <a:ext cx="6105091" cy="6858000"/>
          </a:xfrm>
          <a:prstGeom prst="rect">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06591" y="2006944"/>
            <a:ext cx="5413909" cy="1928705"/>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87945" y="5591851"/>
            <a:ext cx="3251200" cy="7620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6610335" y="3256596"/>
            <a:ext cx="323217" cy="487765"/>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6545231" y="4866117"/>
            <a:ext cx="453424" cy="298940"/>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6559398" y="5442309"/>
            <a:ext cx="425092" cy="425092"/>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6558748" y="4053858"/>
            <a:ext cx="426391" cy="481156"/>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6400801" y="584200"/>
            <a:ext cx="5264151" cy="812800"/>
          </a:xfrm>
          <a:prstGeom prst="rect">
            <a:avLst/>
          </a:prstGeom>
        </p:spPr>
        <p:txBody>
          <a:bodyPr/>
          <a:lstStyle>
            <a:lvl1pPr marL="0" indent="0">
              <a:buFontTx/>
              <a:buNone/>
              <a:defRPr>
                <a:solidFill>
                  <a:schemeClr val="bg1"/>
                </a:solidFill>
                <a:latin typeface="+mj-lt"/>
              </a:defRPr>
            </a:lvl1pPr>
            <a:lvl2pPr marL="609585" indent="0">
              <a:buFontTx/>
              <a:buNone/>
              <a:defRPr>
                <a:latin typeface="+mj-lt"/>
              </a:defRPr>
            </a:lvl2pPr>
            <a:lvl3pPr marL="1219170" indent="0">
              <a:buFontTx/>
              <a:buNone/>
              <a:defRPr>
                <a:latin typeface="+mj-lt"/>
              </a:defRPr>
            </a:lvl3pPr>
            <a:lvl4pPr marL="1828754" indent="0">
              <a:buFontTx/>
              <a:buNone/>
              <a:defRPr>
                <a:latin typeface="+mj-lt"/>
              </a:defRPr>
            </a:lvl4pPr>
            <a:lvl5pPr marL="2438339"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7299961" y="3343234"/>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7299961" y="4031598"/>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7299961" y="4719962"/>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7299961" y="5409293"/>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WEBSITE</a:t>
            </a:r>
          </a:p>
        </p:txBody>
      </p:sp>
    </p:spTree>
    <p:extLst>
      <p:ext uri="{BB962C8B-B14F-4D97-AF65-F5344CB8AC3E}">
        <p14:creationId xmlns:p14="http://schemas.microsoft.com/office/powerpoint/2010/main" val="3873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B6D6-6BCA-43C5-9E30-0CE613349E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C2FBF-3E00-410F-929F-626FE410B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284D9E7-D164-43FA-9605-6856F5FB09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938665-9BD8-43CB-9F66-65EF64C59084}"/>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823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181C-C1EE-4C3C-AB77-2CB0185F3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3F5782-0E07-4AAB-9A58-CE9BAC76E3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48BF757A-6528-4AA0-8073-1A425A971D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5410CF-5561-490B-9F1E-A61BFD17C1C7}"/>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8" name="Title 1">
            <a:extLst>
              <a:ext uri="{FF2B5EF4-FFF2-40B4-BE49-F238E27FC236}">
                <a16:creationId xmlns:a16="http://schemas.microsoft.com/office/drawing/2014/main" id="{FCB5CA52-3262-41A4-9F21-6498574641FE}"/>
              </a:ext>
            </a:extLst>
          </p:cNvPr>
          <p:cNvSpPr txBox="1">
            <a:spLocks/>
          </p:cNvSpPr>
          <p:nvPr userDrawn="1"/>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59812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04D3B-120B-4CD6-8676-7329336989B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8682991-6DF0-496F-BBF8-ED485FF59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32E2E-DA97-4421-9219-2033D393BB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8348D2A-9C56-406A-AF00-01AAB8C153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B51240-12D2-47A5-88AD-D5C38C42BDC2}"/>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7010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8CB8-04E6-4E69-99E5-888ADB67E7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3BB6A4-DE00-4C38-9085-6C6639693D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FE4CC9-8880-4403-869D-ADD1C1AD0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6AB0D8-CEB9-402C-893C-60E2F05BD5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EBF50C-8753-4355-91C7-4C99B9CC76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EBD62984-6CD9-46A9-A10C-48AFC55C6A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D830FA4-81B2-435D-8702-63E6837D9A8D}"/>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20840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C7D6-4AA7-4E5E-9139-CD1DCDE50C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A4600E9-0226-4DF2-A055-6D67D693CF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1BA434-C628-4DC7-A305-68D113D88CC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62861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3B3FE0D-EEC2-464B-B464-C5E559D6780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5F31959-8CF2-41B5-AE4B-BF57213C0968}"/>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6" name="Title 1">
            <a:extLst>
              <a:ext uri="{FF2B5EF4-FFF2-40B4-BE49-F238E27FC236}">
                <a16:creationId xmlns:a16="http://schemas.microsoft.com/office/drawing/2014/main" id="{30690E0A-B036-4CAF-AAE0-D7FD352B4DF8}"/>
              </a:ext>
            </a:extLst>
          </p:cNvPr>
          <p:cNvSpPr>
            <a:spLocks noGrp="1"/>
          </p:cNvSpPr>
          <p:nvPr>
            <p:ph type="title"/>
          </p:nvPr>
        </p:nvSpPr>
        <p:spPr>
          <a:xfrm>
            <a:off x="838200" y="365125"/>
            <a:ext cx="10515600" cy="1325563"/>
          </a:xfrm>
        </p:spPr>
        <p:txBody>
          <a:bodyPr/>
          <a:lstStyle/>
          <a:p>
            <a:r>
              <a:rPr lang="en-US" dirty="0"/>
              <a:t>Click to edit Master title style</a:t>
            </a:r>
          </a:p>
        </p:txBody>
      </p:sp>
    </p:spTree>
    <p:extLst>
      <p:ext uri="{BB962C8B-B14F-4D97-AF65-F5344CB8AC3E}">
        <p14:creationId xmlns:p14="http://schemas.microsoft.com/office/powerpoint/2010/main" val="77233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94E4-B965-4E48-9D22-AE4C995ED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AE55F4-0AEE-45D7-B73C-6B1EE0108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1865CE-9022-4ED3-866D-E2F98E850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198ED50-116D-4445-B7B9-926F730438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D90612-B9D6-47F3-BF76-161D931CBC6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59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B4971-0691-4226-8A67-65CD56252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D60E8-FACB-4A5E-AFFD-87EF4BBEB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8459E2A-8D68-4E6F-9E03-909CCD54F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E4C3EC8-E099-4769-B64A-16D632A491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4B7A1C-67B9-4794-ACFF-20E95B2D28E6}"/>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92295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4F8BCD3-AF71-46BC-9201-6909870C5E32}"/>
              </a:ext>
            </a:extLst>
          </p:cNvPr>
          <p:cNvGrpSpPr/>
          <p:nvPr userDrawn="1"/>
        </p:nvGrpSpPr>
        <p:grpSpPr>
          <a:xfrm>
            <a:off x="838200" y="365125"/>
            <a:ext cx="10515600" cy="1332538"/>
            <a:chOff x="262757" y="1329109"/>
            <a:chExt cx="8153400" cy="685800"/>
          </a:xfrm>
        </p:grpSpPr>
        <p:sp>
          <p:nvSpPr>
            <p:cNvPr id="15" name="Rectangle 14">
              <a:extLst>
                <a:ext uri="{FF2B5EF4-FFF2-40B4-BE49-F238E27FC236}">
                  <a16:creationId xmlns:a16="http://schemas.microsoft.com/office/drawing/2014/main" id="{63547563-ECB9-4280-AA48-933B8AABF5A3}"/>
                </a:ext>
              </a:extLst>
            </p:cNvPr>
            <p:cNvSpPr/>
            <p:nvPr userDrawn="1"/>
          </p:nvSpPr>
          <p:spPr bwMode="auto">
            <a:xfrm>
              <a:off x="262757" y="1329109"/>
              <a:ext cx="7696200" cy="685800"/>
            </a:xfrm>
            <a:prstGeom prst="rect">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16" name="Triangle 10">
              <a:extLst>
                <a:ext uri="{FF2B5EF4-FFF2-40B4-BE49-F238E27FC236}">
                  <a16:creationId xmlns:a16="http://schemas.microsoft.com/office/drawing/2014/main" id="{A7261D6D-9F09-4F0D-9432-6D45C2B56099}"/>
                </a:ext>
              </a:extLst>
            </p:cNvPr>
            <p:cNvSpPr/>
            <p:nvPr userDrawn="1"/>
          </p:nvSpPr>
          <p:spPr bwMode="auto">
            <a:xfrm rot="5400000">
              <a:off x="7844657" y="1443409"/>
              <a:ext cx="685800" cy="457200"/>
            </a:xfrm>
            <a:prstGeom prst="triangle">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grpSp>
      <p:sp>
        <p:nvSpPr>
          <p:cNvPr id="2" name="Title Placeholder 1">
            <a:extLst>
              <a:ext uri="{FF2B5EF4-FFF2-40B4-BE49-F238E27FC236}">
                <a16:creationId xmlns:a16="http://schemas.microsoft.com/office/drawing/2014/main" id="{846B80D8-8CEB-4517-AE37-912F17AE9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67A33E6-39A6-4B45-9817-AA04257CE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F565426-0204-403B-8B45-FBA0DC9D9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AC6736-FB9C-4BA5-A5C0-DDD9A8F35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9AC23-F5FC-43F9-ADE8-C6A4338B1B8E}" type="slidenum">
              <a:rPr lang="en-US" smtClean="0"/>
              <a:t>‹#›</a:t>
            </a:fld>
            <a:endParaRPr lang="en-US" dirty="0"/>
          </a:p>
        </p:txBody>
      </p:sp>
      <p:pic>
        <p:nvPicPr>
          <p:cNvPr id="7" name="Picture 6">
            <a:extLst>
              <a:ext uri="{FF2B5EF4-FFF2-40B4-BE49-F238E27FC236}">
                <a16:creationId xmlns:a16="http://schemas.microsoft.com/office/drawing/2014/main" id="{16B8C3D7-F0C8-46CE-B8CF-AF6C3C06702B}"/>
              </a:ext>
            </a:extLst>
          </p:cNvPr>
          <p:cNvPicPr>
            <a:picLocks noChangeAspect="1"/>
          </p:cNvPicPr>
          <p:nvPr userDrawn="1"/>
        </p:nvPicPr>
        <p:blipFill>
          <a:blip r:embed="rId14" cstate="hqprint">
            <a:alphaModFix amt="35000"/>
            <a:extLst>
              <a:ext uri="{28A0092B-C50C-407E-A947-70E740481C1C}">
                <a14:useLocalDpi xmlns:a14="http://schemas.microsoft.com/office/drawing/2010/main" val="0"/>
              </a:ext>
            </a:extLst>
          </a:blip>
          <a:stretch>
            <a:fillRect/>
          </a:stretch>
        </p:blipFill>
        <p:spPr>
          <a:xfrm>
            <a:off x="476250" y="6304925"/>
            <a:ext cx="904875" cy="322362"/>
          </a:xfrm>
          <a:prstGeom prst="rect">
            <a:avLst/>
          </a:prstGeom>
        </p:spPr>
      </p:pic>
    </p:spTree>
    <p:extLst>
      <p:ext uri="{BB962C8B-B14F-4D97-AF65-F5344CB8AC3E}">
        <p14:creationId xmlns:p14="http://schemas.microsoft.com/office/powerpoint/2010/main" val="1328996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4206" r:id="rId12"/>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5" r:id="rId1"/>
    <p:sldLayoutId id="214748420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ggross@gcfa.org" TargetMode="External"/><Relationship Id="rId2" Type="http://schemas.openxmlformats.org/officeDocument/2006/relationships/hyperlink" Target="mailto:kbillman@gcfa.org" TargetMode="External"/><Relationship Id="rId1" Type="http://schemas.openxmlformats.org/officeDocument/2006/relationships/slideLayout" Target="../slideLayouts/slideLayout2.xml"/><Relationship Id="rId4" Type="http://schemas.openxmlformats.org/officeDocument/2006/relationships/hyperlink" Target="mailto:rking@gcfa.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en-US" sz="4800" b="1" dirty="0">
                <a:solidFill>
                  <a:schemeClr val="bg1"/>
                </a:solidFill>
              </a:rPr>
              <a:t>GCFA Staff and Contacts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80791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General Church Apportionments</a:t>
            </a:r>
          </a:p>
          <a:p>
            <a:r>
              <a:rPr lang="en-US" sz="4800" b="1" dirty="0">
                <a:solidFill>
                  <a:schemeClr val="bg1"/>
                </a:solidFill>
              </a:rPr>
              <a:t>Trends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447829" y="3689412"/>
            <a:ext cx="9855200" cy="1016000"/>
          </a:xfrm>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2743980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Base Percentage Trends</a:t>
            </a:r>
          </a:p>
        </p:txBody>
      </p:sp>
      <p:pic>
        <p:nvPicPr>
          <p:cNvPr id="6" name="Picture 5">
            <a:extLst>
              <a:ext uri="{FF2B5EF4-FFF2-40B4-BE49-F238E27FC236}">
                <a16:creationId xmlns:a16="http://schemas.microsoft.com/office/drawing/2014/main" id="{45E6CB2D-65C6-4FEF-8545-3ED421BCF088}"/>
              </a:ext>
            </a:extLst>
          </p:cNvPr>
          <p:cNvPicPr>
            <a:picLocks noChangeAspect="1"/>
          </p:cNvPicPr>
          <p:nvPr/>
        </p:nvPicPr>
        <p:blipFill>
          <a:blip r:embed="rId2"/>
          <a:stretch>
            <a:fillRect/>
          </a:stretch>
        </p:blipFill>
        <p:spPr>
          <a:xfrm>
            <a:off x="1628312" y="1690688"/>
            <a:ext cx="8643151" cy="5074683"/>
          </a:xfrm>
          <a:prstGeom prst="rect">
            <a:avLst/>
          </a:prstGeom>
        </p:spPr>
      </p:pic>
    </p:spTree>
    <p:extLst>
      <p:ext uri="{BB962C8B-B14F-4D97-AF65-F5344CB8AC3E}">
        <p14:creationId xmlns:p14="http://schemas.microsoft.com/office/powerpoint/2010/main" val="1580141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Summary of Annual Conference Surveys</a:t>
            </a:r>
          </a:p>
        </p:txBody>
      </p:sp>
      <p:pic>
        <p:nvPicPr>
          <p:cNvPr id="4" name="Picture 3">
            <a:extLst>
              <a:ext uri="{FF2B5EF4-FFF2-40B4-BE49-F238E27FC236}">
                <a16:creationId xmlns:a16="http://schemas.microsoft.com/office/drawing/2014/main" id="{E278FD4B-7CCA-4CA8-A2C4-1D839806EA4A}"/>
              </a:ext>
            </a:extLst>
          </p:cNvPr>
          <p:cNvPicPr>
            <a:picLocks noChangeAspect="1"/>
          </p:cNvPicPr>
          <p:nvPr/>
        </p:nvPicPr>
        <p:blipFill>
          <a:blip r:embed="rId2"/>
          <a:stretch>
            <a:fillRect/>
          </a:stretch>
        </p:blipFill>
        <p:spPr>
          <a:xfrm>
            <a:off x="232216" y="2114549"/>
            <a:ext cx="11727567" cy="3886755"/>
          </a:xfrm>
          <a:prstGeom prst="rect">
            <a:avLst/>
          </a:prstGeom>
        </p:spPr>
      </p:pic>
    </p:spTree>
    <p:extLst>
      <p:ext uri="{BB962C8B-B14F-4D97-AF65-F5344CB8AC3E}">
        <p14:creationId xmlns:p14="http://schemas.microsoft.com/office/powerpoint/2010/main" val="502396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Impact of Net Expenditure Projections on Apportionments </a:t>
            </a:r>
          </a:p>
        </p:txBody>
      </p:sp>
      <p:sp>
        <p:nvSpPr>
          <p:cNvPr id="6" name="TextBox 5">
            <a:extLst>
              <a:ext uri="{FF2B5EF4-FFF2-40B4-BE49-F238E27FC236}">
                <a16:creationId xmlns:a16="http://schemas.microsoft.com/office/drawing/2014/main" id="{7C52632F-0F56-478F-8A2B-EAB16527C1C1}"/>
              </a:ext>
            </a:extLst>
          </p:cNvPr>
          <p:cNvSpPr txBox="1"/>
          <p:nvPr/>
        </p:nvSpPr>
        <p:spPr>
          <a:xfrm>
            <a:off x="276141" y="5054601"/>
            <a:ext cx="11379200" cy="1138966"/>
          </a:xfrm>
          <a:prstGeom prst="rect">
            <a:avLst/>
          </a:prstGeom>
          <a:noFill/>
        </p:spPr>
        <p:txBody>
          <a:bodyPr wrap="square" rtlCol="0">
            <a:spAutoFit/>
          </a:bodyPr>
          <a:lstStyle/>
          <a:p>
            <a:r>
              <a:rPr lang="en-US" sz="2267" dirty="0"/>
              <a:t>Following the “diversification” principle so popular and useful in the forecasting literature, a simple average of the two projections is reported in the next slide.  Possibly the simple average forecast might be more accurate that either single projection going forward.  </a:t>
            </a:r>
          </a:p>
        </p:txBody>
      </p:sp>
      <p:pic>
        <p:nvPicPr>
          <p:cNvPr id="7" name="Picture 6">
            <a:extLst>
              <a:ext uri="{FF2B5EF4-FFF2-40B4-BE49-F238E27FC236}">
                <a16:creationId xmlns:a16="http://schemas.microsoft.com/office/drawing/2014/main" id="{79C68395-A323-4001-AC03-1477F49C003B}"/>
              </a:ext>
            </a:extLst>
          </p:cNvPr>
          <p:cNvPicPr>
            <a:picLocks noChangeAspect="1"/>
          </p:cNvPicPr>
          <p:nvPr/>
        </p:nvPicPr>
        <p:blipFill>
          <a:blip r:embed="rId3"/>
          <a:stretch>
            <a:fillRect/>
          </a:stretch>
        </p:blipFill>
        <p:spPr>
          <a:xfrm>
            <a:off x="184637" y="1295401"/>
            <a:ext cx="11804543" cy="3571631"/>
          </a:xfrm>
          <a:prstGeom prst="rect">
            <a:avLst/>
          </a:prstGeom>
        </p:spPr>
      </p:pic>
    </p:spTree>
    <p:extLst>
      <p:ext uri="{BB962C8B-B14F-4D97-AF65-F5344CB8AC3E}">
        <p14:creationId xmlns:p14="http://schemas.microsoft.com/office/powerpoint/2010/main" val="1310769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General Conference Approvals &amp; Actual vs. Projected Apportionments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2228320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General Conference Budget Approval</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70000" lnSpcReduction="20000"/>
          </a:bodyPr>
          <a:lstStyle/>
          <a:p>
            <a:r>
              <a:rPr lang="en-US" sz="4000" dirty="0"/>
              <a:t>General Conference approves an apportionment formula (Report 8)</a:t>
            </a:r>
          </a:p>
          <a:p>
            <a:endParaRPr lang="en-US" sz="4000" dirty="0"/>
          </a:p>
          <a:p>
            <a:r>
              <a:rPr lang="en-US" sz="4000" dirty="0"/>
              <a:t>The Base Percentage used in the apportionment formula (Report 8)</a:t>
            </a:r>
          </a:p>
          <a:p>
            <a:endParaRPr lang="en-US" sz="4000" dirty="0"/>
          </a:p>
          <a:p>
            <a:r>
              <a:rPr lang="en-US" sz="4000" dirty="0"/>
              <a:t>Allocation of dollars between and within funds (Reports 1-7)</a:t>
            </a:r>
          </a:p>
          <a:p>
            <a:endParaRPr lang="en-US" sz="4000" dirty="0"/>
          </a:p>
          <a:p>
            <a:r>
              <a:rPr lang="en-US" sz="4000" dirty="0"/>
              <a:t>An estimate of the 4 year apportionment total. </a:t>
            </a:r>
          </a:p>
          <a:p>
            <a:pPr lvl="1"/>
            <a:r>
              <a:rPr lang="en-US" sz="3600" dirty="0"/>
              <a:t>The total is an estimate due to the fact there is a 3 year lag between the year of the Net Expenditures and the year of Apportionments.   So the Actual net expenditures are not yet known for all years of the upcoming budget period.</a:t>
            </a:r>
          </a:p>
          <a:p>
            <a:endParaRPr lang="en-US" sz="4000" dirty="0"/>
          </a:p>
        </p:txBody>
      </p:sp>
    </p:spTree>
    <p:extLst>
      <p:ext uri="{BB962C8B-B14F-4D97-AF65-F5344CB8AC3E}">
        <p14:creationId xmlns:p14="http://schemas.microsoft.com/office/powerpoint/2010/main" val="887251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Why is there a 3 year lag between Net Exp. And Apportionments?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Autofit/>
          </a:bodyPr>
          <a:lstStyle/>
          <a:p>
            <a:r>
              <a:rPr lang="en-US" sz="3000" dirty="0"/>
              <a:t>Apportionments are given annually to the Annual Conferences to prepare budgets for their annual conferences in the Spring.  </a:t>
            </a:r>
          </a:p>
          <a:p>
            <a:endParaRPr lang="en-US" sz="1100" dirty="0"/>
          </a:p>
          <a:p>
            <a:r>
              <a:rPr lang="en-US" sz="3000" dirty="0"/>
              <a:t>2021 General Church apportionments were provided in January 2020.</a:t>
            </a:r>
          </a:p>
          <a:p>
            <a:endParaRPr lang="en-US" sz="1100" dirty="0"/>
          </a:p>
          <a:p>
            <a:r>
              <a:rPr lang="en-US" sz="3000" dirty="0"/>
              <a:t>At this time the most recent statistics GCFA had for local churches is 2018 data.</a:t>
            </a:r>
          </a:p>
          <a:p>
            <a:endParaRPr lang="en-US" sz="1100" dirty="0"/>
          </a:p>
          <a:p>
            <a:r>
              <a:rPr lang="en-US" sz="3000" dirty="0"/>
              <a:t>So 2021 apportionments are based upon 2018 net expenditures or a 3 year lag</a:t>
            </a:r>
          </a:p>
        </p:txBody>
      </p:sp>
    </p:spTree>
    <p:extLst>
      <p:ext uri="{BB962C8B-B14F-4D97-AF65-F5344CB8AC3E}">
        <p14:creationId xmlns:p14="http://schemas.microsoft.com/office/powerpoint/2010/main" val="342844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How are Net Expenditures Estimated / Projected?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Autofit/>
          </a:bodyPr>
          <a:lstStyle/>
          <a:p>
            <a:pPr marL="0" indent="0">
              <a:buNone/>
            </a:pPr>
            <a:r>
              <a:rPr lang="en-US" sz="3000" dirty="0"/>
              <a:t>The Economic Advisory Committee of GCFA projects the Net Expenditures using a Structural Projection Model that incorporates the following variables:</a:t>
            </a:r>
          </a:p>
          <a:p>
            <a:pPr marL="0" indent="0">
              <a:buNone/>
            </a:pPr>
            <a:endParaRPr lang="en-US" sz="3000" dirty="0"/>
          </a:p>
          <a:p>
            <a:r>
              <a:rPr lang="en-US" sz="3000" dirty="0"/>
              <a:t>Prior years actual Net Expenditures</a:t>
            </a:r>
          </a:p>
          <a:p>
            <a:r>
              <a:rPr lang="en-US" sz="3000" dirty="0"/>
              <a:t>Projections of U.S. Gross Domestic Product</a:t>
            </a:r>
          </a:p>
          <a:p>
            <a:r>
              <a:rPr lang="en-US" sz="3000" dirty="0"/>
              <a:t>Inflation Projections</a:t>
            </a:r>
          </a:p>
          <a:p>
            <a:r>
              <a:rPr lang="en-US" sz="3000" dirty="0"/>
              <a:t>Average Weekly Worship Attendance</a:t>
            </a:r>
          </a:p>
          <a:p>
            <a:r>
              <a:rPr lang="en-US" sz="3000" dirty="0"/>
              <a:t>Annual Conference Survey related to impact of disaffiliation</a:t>
            </a:r>
          </a:p>
        </p:txBody>
      </p:sp>
    </p:spTree>
    <p:extLst>
      <p:ext uri="{BB962C8B-B14F-4D97-AF65-F5344CB8AC3E}">
        <p14:creationId xmlns:p14="http://schemas.microsoft.com/office/powerpoint/2010/main" val="2296122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Projected vs. Actual Apportionments in Millions of $</a:t>
            </a:r>
          </a:p>
        </p:txBody>
      </p:sp>
      <p:pic>
        <p:nvPicPr>
          <p:cNvPr id="6" name="Picture 5"/>
          <p:cNvPicPr>
            <a:picLocks noChangeAspect="1"/>
          </p:cNvPicPr>
          <p:nvPr/>
        </p:nvPicPr>
        <p:blipFill>
          <a:blip r:embed="rId2"/>
          <a:stretch>
            <a:fillRect/>
          </a:stretch>
        </p:blipFill>
        <p:spPr>
          <a:xfrm>
            <a:off x="2193589" y="1792374"/>
            <a:ext cx="7542954" cy="4741429"/>
          </a:xfrm>
          <a:prstGeom prst="rect">
            <a:avLst/>
          </a:prstGeom>
        </p:spPr>
      </p:pic>
    </p:spTree>
    <p:extLst>
      <p:ext uri="{BB962C8B-B14F-4D97-AF65-F5344CB8AC3E}">
        <p14:creationId xmlns:p14="http://schemas.microsoft.com/office/powerpoint/2010/main" val="4264893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Apportionment Formula – Proposed Future State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Rick King, GCFA  CFO</a:t>
            </a:r>
          </a:p>
        </p:txBody>
      </p:sp>
    </p:spTree>
    <p:extLst>
      <p:ext uri="{BB962C8B-B14F-4D97-AF65-F5344CB8AC3E}">
        <p14:creationId xmlns:p14="http://schemas.microsoft.com/office/powerpoint/2010/main" val="1140989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Staff Whom You May Be In Contact </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a:bodyPr>
          <a:lstStyle/>
          <a:p>
            <a:r>
              <a:rPr lang="en-US" sz="3200" dirty="0"/>
              <a:t>Kimberly Billman </a:t>
            </a:r>
            <a:r>
              <a:rPr lang="en-US" sz="3200" dirty="0">
                <a:hlinkClick r:id="rId2"/>
              </a:rPr>
              <a:t>kbillman@gcfa.org</a:t>
            </a:r>
            <a:r>
              <a:rPr lang="en-US" sz="3200" dirty="0"/>
              <a:t>    </a:t>
            </a:r>
            <a:r>
              <a:rPr lang="en-US" sz="3200" dirty="0">
                <a:solidFill>
                  <a:srgbClr val="00B050"/>
                </a:solidFill>
              </a:rPr>
              <a:t>615-369-2331</a:t>
            </a:r>
          </a:p>
          <a:p>
            <a:pPr lvl="1"/>
            <a:r>
              <a:rPr lang="en-US" sz="2800" dirty="0"/>
              <a:t>Primary contact related to payments to the General Church</a:t>
            </a:r>
          </a:p>
          <a:p>
            <a:pPr lvl="2"/>
            <a:r>
              <a:rPr lang="en-US" sz="2400" dirty="0"/>
              <a:t>Apportionments</a:t>
            </a:r>
          </a:p>
          <a:p>
            <a:pPr lvl="2"/>
            <a:r>
              <a:rPr lang="en-US" sz="2400" dirty="0"/>
              <a:t>Special Sundays</a:t>
            </a:r>
          </a:p>
          <a:p>
            <a:pPr lvl="2"/>
            <a:r>
              <a:rPr lang="en-US" sz="2400" dirty="0"/>
              <a:t>World Service Specials</a:t>
            </a:r>
          </a:p>
          <a:p>
            <a:pPr lvl="2"/>
            <a:r>
              <a:rPr lang="en-US" sz="2400" dirty="0"/>
              <a:t>Etc.</a:t>
            </a:r>
          </a:p>
          <a:p>
            <a:r>
              <a:rPr lang="en-US" sz="3200" dirty="0"/>
              <a:t>Greg Gross, Controller </a:t>
            </a:r>
            <a:r>
              <a:rPr lang="en-US" sz="3200" dirty="0">
                <a:hlinkClick r:id="rId3"/>
              </a:rPr>
              <a:t>ggross@gcfa.org</a:t>
            </a:r>
            <a:r>
              <a:rPr lang="en-US" sz="3200" dirty="0"/>
              <a:t>   </a:t>
            </a:r>
            <a:r>
              <a:rPr lang="en-US" sz="3200" dirty="0">
                <a:solidFill>
                  <a:srgbClr val="00B050"/>
                </a:solidFill>
              </a:rPr>
              <a:t>615-369-2323</a:t>
            </a:r>
            <a:endParaRPr lang="en-US" sz="3200" dirty="0"/>
          </a:p>
          <a:p>
            <a:pPr lvl="1"/>
            <a:r>
              <a:rPr lang="en-US" sz="2800" dirty="0"/>
              <a:t>Also can be contacted if Kimberly is not available</a:t>
            </a:r>
          </a:p>
          <a:p>
            <a:pPr lvl="1"/>
            <a:endParaRPr lang="en-US" sz="2800" dirty="0"/>
          </a:p>
          <a:p>
            <a:r>
              <a:rPr lang="en-US" sz="3200" dirty="0"/>
              <a:t>Rick King, CFO </a:t>
            </a:r>
            <a:r>
              <a:rPr lang="en-US" sz="3200" dirty="0">
                <a:hlinkClick r:id="rId4"/>
              </a:rPr>
              <a:t>rking@gcfa.org</a:t>
            </a:r>
            <a:r>
              <a:rPr lang="en-US" sz="3200" dirty="0"/>
              <a:t>    </a:t>
            </a:r>
            <a:r>
              <a:rPr lang="en-US" sz="3200" dirty="0">
                <a:solidFill>
                  <a:srgbClr val="00B050"/>
                </a:solidFill>
              </a:rPr>
              <a:t>615-369-2347  (m) 615-916-1899</a:t>
            </a:r>
          </a:p>
          <a:p>
            <a:endParaRPr lang="en-US" sz="3200" dirty="0"/>
          </a:p>
          <a:p>
            <a:endParaRPr lang="en-US" sz="3200" dirty="0"/>
          </a:p>
          <a:p>
            <a:endParaRPr lang="en-US" sz="4000" dirty="0"/>
          </a:p>
        </p:txBody>
      </p:sp>
    </p:spTree>
    <p:extLst>
      <p:ext uri="{BB962C8B-B14F-4D97-AF65-F5344CB8AC3E}">
        <p14:creationId xmlns:p14="http://schemas.microsoft.com/office/powerpoint/2010/main" val="234493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Apportionment Formula – Proposed to GC</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85000" lnSpcReduction="20000"/>
          </a:bodyPr>
          <a:lstStyle/>
          <a:p>
            <a:pPr marL="0" indent="0" algn="ctr">
              <a:buNone/>
            </a:pPr>
            <a:r>
              <a:rPr lang="en-US" sz="4400" b="1" dirty="0">
                <a:solidFill>
                  <a:srgbClr val="FF0000"/>
                </a:solidFill>
              </a:rPr>
              <a:t>A = E x p</a:t>
            </a:r>
          </a:p>
          <a:p>
            <a:pPr marL="0" indent="0" algn="ctr">
              <a:buNone/>
            </a:pPr>
            <a:endParaRPr lang="en-US" sz="3600" b="1" dirty="0">
              <a:solidFill>
                <a:srgbClr val="FF0000"/>
              </a:solidFill>
            </a:endParaRPr>
          </a:p>
          <a:p>
            <a:pPr marL="0" indent="0">
              <a:buNone/>
            </a:pPr>
            <a:r>
              <a:rPr lang="en-US" sz="3200" b="1" dirty="0">
                <a:solidFill>
                  <a:srgbClr val="FF0000"/>
                </a:solidFill>
              </a:rPr>
              <a:t>A</a:t>
            </a:r>
            <a:r>
              <a:rPr lang="en-US" sz="3200" b="1" dirty="0"/>
              <a:t> </a:t>
            </a:r>
            <a:r>
              <a:rPr lang="en-US" sz="3200" dirty="0"/>
              <a:t>= Apportionments</a:t>
            </a:r>
          </a:p>
          <a:p>
            <a:pPr marL="0" indent="0">
              <a:buNone/>
            </a:pPr>
            <a:endParaRPr lang="en-US" sz="3200" dirty="0"/>
          </a:p>
          <a:p>
            <a:pPr marL="0" indent="0">
              <a:buNone/>
            </a:pPr>
            <a:r>
              <a:rPr lang="en-US" sz="3200" b="1" dirty="0">
                <a:solidFill>
                  <a:srgbClr val="FF0000"/>
                </a:solidFill>
              </a:rPr>
              <a:t>E</a:t>
            </a:r>
            <a:r>
              <a:rPr lang="en-US" sz="3200" dirty="0"/>
              <a:t> = Local Church Net Expenditures</a:t>
            </a:r>
          </a:p>
          <a:p>
            <a:pPr marL="0" indent="0">
              <a:buNone/>
            </a:pPr>
            <a:endParaRPr lang="en-US" sz="3200" dirty="0"/>
          </a:p>
          <a:p>
            <a:pPr marL="0" indent="0">
              <a:buNone/>
            </a:pPr>
            <a:r>
              <a:rPr lang="en-US" sz="3200" b="1" dirty="0">
                <a:solidFill>
                  <a:srgbClr val="FF0000"/>
                </a:solidFill>
              </a:rPr>
              <a:t>p</a:t>
            </a:r>
            <a:r>
              <a:rPr lang="en-US" sz="3200" dirty="0"/>
              <a:t> = Base Percentage (of net expenditures) </a:t>
            </a:r>
          </a:p>
          <a:p>
            <a:pPr marL="0" indent="0">
              <a:buNone/>
            </a:pPr>
            <a:endParaRPr lang="en-US" sz="3200" dirty="0"/>
          </a:p>
          <a:p>
            <a:pPr marL="0" indent="0">
              <a:buNone/>
            </a:pPr>
            <a:r>
              <a:rPr lang="en-US" sz="3200" b="1" i="1" dirty="0">
                <a:solidFill>
                  <a:srgbClr val="FF0000"/>
                </a:solidFill>
              </a:rPr>
              <a:t>i</a:t>
            </a:r>
            <a:r>
              <a:rPr lang="en-US" sz="3200" b="1" dirty="0"/>
              <a:t> </a:t>
            </a:r>
            <a:r>
              <a:rPr lang="en-US" sz="3200" dirty="0"/>
              <a:t>= Local Economic Adjustment is proposed to be eliminated from the formula</a:t>
            </a:r>
          </a:p>
          <a:p>
            <a:endParaRPr lang="en-US" sz="4000" dirty="0"/>
          </a:p>
        </p:txBody>
      </p:sp>
    </p:spTree>
    <p:extLst>
      <p:ext uri="{BB962C8B-B14F-4D97-AF65-F5344CB8AC3E}">
        <p14:creationId xmlns:p14="http://schemas.microsoft.com/office/powerpoint/2010/main" val="2581040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Rationale for Elimination of </a:t>
            </a:r>
            <a:r>
              <a:rPr lang="en-US" sz="4000" i="1" dirty="0"/>
              <a:t>i</a:t>
            </a:r>
            <a:r>
              <a:rPr lang="en-US" sz="4000" dirty="0"/>
              <a:t>-factor</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Autofit/>
          </a:bodyPr>
          <a:lstStyle/>
          <a:p>
            <a:r>
              <a:rPr lang="en-US" sz="3000" dirty="0"/>
              <a:t>Apportionment Sustainability Taskforce made recommendations to GCFA to not only substantially reduce the Base Percentage but also to eliminate the </a:t>
            </a:r>
            <a:r>
              <a:rPr lang="en-US" sz="3000" i="1" dirty="0"/>
              <a:t>i-</a:t>
            </a:r>
            <a:r>
              <a:rPr lang="en-US" sz="3000" dirty="0"/>
              <a:t>factor from the apportionment formula.  The rationale for the latter recommendation was:</a:t>
            </a:r>
          </a:p>
          <a:p>
            <a:pPr marL="0" indent="0">
              <a:buNone/>
            </a:pPr>
            <a:endParaRPr lang="en-US" sz="100" dirty="0">
              <a:solidFill>
                <a:srgbClr val="C00000"/>
              </a:solidFill>
            </a:endParaRPr>
          </a:p>
          <a:p>
            <a:pPr marL="0" indent="0">
              <a:buNone/>
            </a:pPr>
            <a:r>
              <a:rPr lang="en-US" sz="3000" dirty="0">
                <a:solidFill>
                  <a:srgbClr val="C00000"/>
                </a:solidFill>
              </a:rPr>
              <a:t>“The </a:t>
            </a:r>
            <a:r>
              <a:rPr lang="en-US" sz="3000" i="1" dirty="0">
                <a:solidFill>
                  <a:srgbClr val="C00000"/>
                </a:solidFill>
              </a:rPr>
              <a:t>i</a:t>
            </a:r>
            <a:r>
              <a:rPr lang="en-US" sz="3000" dirty="0">
                <a:solidFill>
                  <a:srgbClr val="C00000"/>
                </a:solidFill>
              </a:rPr>
              <a:t>-factor does not represent the United Methodists in the pews but rather the economic conditions in the area. We recommend the Economic Advisory Team review and assess the effectiveness of the </a:t>
            </a:r>
            <a:r>
              <a:rPr lang="en-US" sz="3000" i="1" dirty="0">
                <a:solidFill>
                  <a:srgbClr val="C00000"/>
                </a:solidFill>
              </a:rPr>
              <a:t>i</a:t>
            </a:r>
            <a:r>
              <a:rPr lang="en-US" sz="3000" dirty="0">
                <a:solidFill>
                  <a:srgbClr val="C00000"/>
                </a:solidFill>
              </a:rPr>
              <a:t>-factor as a just method of economic adjustment, and make any necessary recommendations to the Budget Advisory Team. “</a:t>
            </a:r>
          </a:p>
        </p:txBody>
      </p:sp>
    </p:spTree>
    <p:extLst>
      <p:ext uri="{BB962C8B-B14F-4D97-AF65-F5344CB8AC3E}">
        <p14:creationId xmlns:p14="http://schemas.microsoft.com/office/powerpoint/2010/main" val="1353945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en-US" sz="4800" b="1" dirty="0">
                <a:solidFill>
                  <a:schemeClr val="bg1"/>
                </a:solidFill>
              </a:rPr>
              <a:t>Questions?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3301828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6BA38-DA05-2444-A6EE-30ACE7A5EB09}"/>
              </a:ext>
            </a:extLst>
          </p:cNvPr>
          <p:cNvSpPr>
            <a:spLocks noGrp="1"/>
          </p:cNvSpPr>
          <p:nvPr>
            <p:ph type="body" sz="quarter" idx="11"/>
          </p:nvPr>
        </p:nvSpPr>
        <p:spPr>
          <a:xfrm>
            <a:off x="7299961" y="3040912"/>
            <a:ext cx="3454400" cy="808206"/>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1 Music Circle North </a:t>
            </a:r>
          </a:p>
          <a:p>
            <a:r>
              <a:rPr lang="en-US" dirty="0">
                <a:solidFill>
                  <a:schemeClr val="bg1"/>
                </a:solidFill>
              </a:rPr>
              <a:t>Nashville, TN 37203</a:t>
            </a:r>
          </a:p>
        </p:txBody>
      </p:sp>
      <p:sp>
        <p:nvSpPr>
          <p:cNvPr id="4" name="Text Placeholder 3">
            <a:extLst>
              <a:ext uri="{FF2B5EF4-FFF2-40B4-BE49-F238E27FC236}">
                <a16:creationId xmlns:a16="http://schemas.microsoft.com/office/drawing/2014/main" id="{AC3F1072-4C6D-6748-96C6-CF7331BE4FA6}"/>
              </a:ext>
            </a:extLst>
          </p:cNvPr>
          <p:cNvSpPr>
            <a:spLocks noGrp="1"/>
          </p:cNvSpPr>
          <p:nvPr>
            <p:ph type="body" sz="quarter" idx="12"/>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615-329-2393</a:t>
            </a:r>
          </a:p>
        </p:txBody>
      </p:sp>
      <p:sp>
        <p:nvSpPr>
          <p:cNvPr id="5" name="Text Placeholder 4">
            <a:extLst>
              <a:ext uri="{FF2B5EF4-FFF2-40B4-BE49-F238E27FC236}">
                <a16:creationId xmlns:a16="http://schemas.microsoft.com/office/drawing/2014/main" id="{7188FB26-173D-A442-8859-A00FAF4F1627}"/>
              </a:ext>
            </a:extLst>
          </p:cNvPr>
          <p:cNvSpPr>
            <a:spLocks noGrp="1"/>
          </p:cNvSpPr>
          <p:nvPr>
            <p:ph type="body" sz="quarter" idx="13"/>
          </p:nvPr>
        </p:nvSpPr>
        <p:spPr>
          <a:xfrm>
            <a:off x="7299961" y="4719962"/>
            <a:ext cx="4608504" cy="505884"/>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ConnectionalRelations@gcfa.org</a:t>
            </a:r>
          </a:p>
        </p:txBody>
      </p:sp>
      <p:sp>
        <p:nvSpPr>
          <p:cNvPr id="6" name="Text Placeholder 5">
            <a:extLst>
              <a:ext uri="{FF2B5EF4-FFF2-40B4-BE49-F238E27FC236}">
                <a16:creationId xmlns:a16="http://schemas.microsoft.com/office/drawing/2014/main" id="{59273E36-CEE4-DA44-915F-DE310077B501}"/>
              </a:ext>
            </a:extLst>
          </p:cNvPr>
          <p:cNvSpPr>
            <a:spLocks noGrp="1"/>
          </p:cNvSpPr>
          <p:nvPr>
            <p:ph type="body" sz="quarter" idx="14"/>
          </p:nvPr>
        </p:nvSpPr>
        <p:spPr>
          <a:xfrm>
            <a:off x="7299961" y="5409293"/>
            <a:ext cx="3726002" cy="715060"/>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dirty="0">
                <a:solidFill>
                  <a:schemeClr val="bg1"/>
                </a:solidFill>
              </a:rPr>
              <a:t>www.gcfa.org</a:t>
            </a:r>
          </a:p>
        </p:txBody>
      </p:sp>
      <p:pic>
        <p:nvPicPr>
          <p:cNvPr id="1030" name="Picture 6" descr="Thank you PNG">
            <a:extLst>
              <a:ext uri="{FF2B5EF4-FFF2-40B4-BE49-F238E27FC236}">
                <a16:creationId xmlns:a16="http://schemas.microsoft.com/office/drawing/2014/main" id="{7081900C-EB0F-41C6-9322-3B54E0116FC4}"/>
              </a:ext>
            </a:extLst>
          </p:cNvPr>
          <p:cNvPicPr>
            <a:picLocks noChangeAspect="1" noChangeArrowheads="1"/>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7868093" y="79889"/>
            <a:ext cx="3079898" cy="307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03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General Church Apportionment Formula and the Annual Conference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Rick King, GCFA  CFO</a:t>
            </a:r>
          </a:p>
        </p:txBody>
      </p:sp>
    </p:spTree>
    <p:extLst>
      <p:ext uri="{BB962C8B-B14F-4D97-AF65-F5344CB8AC3E}">
        <p14:creationId xmlns:p14="http://schemas.microsoft.com/office/powerpoint/2010/main" val="293362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Apportionment Formula - Current State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20000"/>
          </a:bodyPr>
          <a:lstStyle/>
          <a:p>
            <a:pPr marL="0" indent="0" algn="ctr">
              <a:buNone/>
            </a:pPr>
            <a:r>
              <a:rPr lang="en-US" sz="4400" b="1" dirty="0">
                <a:solidFill>
                  <a:srgbClr val="FF0000"/>
                </a:solidFill>
              </a:rPr>
              <a:t>A = E x (p + </a:t>
            </a:r>
            <a:r>
              <a:rPr lang="en-US" sz="4400" b="1" i="1" dirty="0">
                <a:solidFill>
                  <a:srgbClr val="FF0000"/>
                </a:solidFill>
              </a:rPr>
              <a:t>i</a:t>
            </a:r>
            <a:r>
              <a:rPr lang="en-US" sz="4400" b="1" dirty="0">
                <a:solidFill>
                  <a:srgbClr val="FF0000"/>
                </a:solidFill>
              </a:rPr>
              <a:t>)</a:t>
            </a:r>
          </a:p>
          <a:p>
            <a:pPr marL="0" indent="0" algn="ctr">
              <a:buNone/>
            </a:pPr>
            <a:endParaRPr lang="en-US" sz="3600" b="1" dirty="0">
              <a:solidFill>
                <a:srgbClr val="FF0000"/>
              </a:solidFill>
            </a:endParaRPr>
          </a:p>
          <a:p>
            <a:pPr marL="0" indent="0">
              <a:buNone/>
            </a:pPr>
            <a:r>
              <a:rPr lang="en-US" sz="3200" b="1" dirty="0">
                <a:solidFill>
                  <a:srgbClr val="FF0000"/>
                </a:solidFill>
              </a:rPr>
              <a:t>A</a:t>
            </a:r>
            <a:r>
              <a:rPr lang="en-US" sz="3200" b="1" dirty="0"/>
              <a:t> </a:t>
            </a:r>
            <a:r>
              <a:rPr lang="en-US" sz="3200" dirty="0"/>
              <a:t>= Apportionments</a:t>
            </a:r>
          </a:p>
          <a:p>
            <a:pPr marL="0" indent="0">
              <a:buNone/>
            </a:pPr>
            <a:endParaRPr lang="en-US" sz="3200" dirty="0"/>
          </a:p>
          <a:p>
            <a:pPr marL="0" indent="0">
              <a:buNone/>
            </a:pPr>
            <a:r>
              <a:rPr lang="en-US" sz="3200" b="1" dirty="0">
                <a:solidFill>
                  <a:srgbClr val="FF0000"/>
                </a:solidFill>
              </a:rPr>
              <a:t>E</a:t>
            </a:r>
            <a:r>
              <a:rPr lang="en-US" sz="3200" dirty="0"/>
              <a:t> = Local Church Net Expenditures</a:t>
            </a:r>
          </a:p>
          <a:p>
            <a:pPr marL="0" indent="0">
              <a:buNone/>
            </a:pPr>
            <a:endParaRPr lang="en-US" sz="3200" dirty="0"/>
          </a:p>
          <a:p>
            <a:pPr marL="0" indent="0">
              <a:buNone/>
            </a:pPr>
            <a:r>
              <a:rPr lang="en-US" sz="3200" b="1" dirty="0">
                <a:solidFill>
                  <a:srgbClr val="FF0000"/>
                </a:solidFill>
              </a:rPr>
              <a:t>p</a:t>
            </a:r>
            <a:r>
              <a:rPr lang="en-US" sz="3200" dirty="0"/>
              <a:t> = Base Percentage (of net expenditures) </a:t>
            </a:r>
          </a:p>
          <a:p>
            <a:pPr marL="0" indent="0">
              <a:buNone/>
            </a:pPr>
            <a:endParaRPr lang="en-US" sz="3200" dirty="0"/>
          </a:p>
          <a:p>
            <a:pPr marL="0" indent="0">
              <a:buNone/>
            </a:pPr>
            <a:r>
              <a:rPr lang="en-US" sz="3200" b="1" i="1" dirty="0">
                <a:solidFill>
                  <a:srgbClr val="FF0000"/>
                </a:solidFill>
              </a:rPr>
              <a:t>i</a:t>
            </a:r>
            <a:r>
              <a:rPr lang="en-US" sz="3200" b="1" dirty="0"/>
              <a:t> </a:t>
            </a:r>
            <a:r>
              <a:rPr lang="en-US" sz="3200" dirty="0"/>
              <a:t>= Local Economic Adjustment</a:t>
            </a:r>
          </a:p>
          <a:p>
            <a:endParaRPr lang="en-US" sz="4000" dirty="0"/>
          </a:p>
        </p:txBody>
      </p:sp>
    </p:spTree>
    <p:extLst>
      <p:ext uri="{BB962C8B-B14F-4D97-AF65-F5344CB8AC3E}">
        <p14:creationId xmlns:p14="http://schemas.microsoft.com/office/powerpoint/2010/main" val="10686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Fees Structure </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sz="3000" dirty="0"/>
              <a:t>Minimum Fee of $250 per request and includes 2 hours of research and work.</a:t>
            </a:r>
          </a:p>
          <a:p>
            <a:endParaRPr lang="en-US" sz="4000"/>
          </a:p>
          <a:p>
            <a:endParaRPr lang="en-US" sz="4000" dirty="0"/>
          </a:p>
        </p:txBody>
      </p:sp>
    </p:spTree>
    <p:extLst>
      <p:ext uri="{BB962C8B-B14F-4D97-AF65-F5344CB8AC3E}">
        <p14:creationId xmlns:p14="http://schemas.microsoft.com/office/powerpoint/2010/main" val="3625840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What Churches are Included?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sz="3500" dirty="0"/>
              <a:t>All Chartered churches (including Satellite/campus churches) are included.</a:t>
            </a:r>
          </a:p>
          <a:p>
            <a:endParaRPr lang="en-US" sz="3500" dirty="0"/>
          </a:p>
          <a:p>
            <a:r>
              <a:rPr lang="en-US" sz="4000" dirty="0"/>
              <a:t>Churches designated as Mission or New Church Start are excluded.</a:t>
            </a:r>
          </a:p>
          <a:p>
            <a:endParaRPr lang="en-US" sz="4000" dirty="0"/>
          </a:p>
        </p:txBody>
      </p:sp>
    </p:spTree>
    <p:extLst>
      <p:ext uri="{BB962C8B-B14F-4D97-AF65-F5344CB8AC3E}">
        <p14:creationId xmlns:p14="http://schemas.microsoft.com/office/powerpoint/2010/main" val="1147965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F2BD-BBAB-44CA-9864-F81E1FCFB317}"/>
              </a:ext>
            </a:extLst>
          </p:cNvPr>
          <p:cNvSpPr>
            <a:spLocks noGrp="1"/>
          </p:cNvSpPr>
          <p:nvPr>
            <p:ph type="title"/>
          </p:nvPr>
        </p:nvSpPr>
        <p:spPr/>
        <p:txBody>
          <a:bodyPr/>
          <a:lstStyle/>
          <a:p>
            <a:r>
              <a:rPr lang="en-US" dirty="0"/>
              <a:t>Net Expenditures</a:t>
            </a:r>
          </a:p>
        </p:txBody>
      </p:sp>
      <p:sp>
        <p:nvSpPr>
          <p:cNvPr id="3" name="Text Placeholder 2">
            <a:extLst>
              <a:ext uri="{FF2B5EF4-FFF2-40B4-BE49-F238E27FC236}">
                <a16:creationId xmlns:a16="http://schemas.microsoft.com/office/drawing/2014/main" id="{00ABC8F9-BEB5-46F4-96B8-41388E294512}"/>
              </a:ext>
            </a:extLst>
          </p:cNvPr>
          <p:cNvSpPr>
            <a:spLocks noGrp="1"/>
          </p:cNvSpPr>
          <p:nvPr>
            <p:ph type="body" idx="1"/>
          </p:nvPr>
        </p:nvSpPr>
        <p:spPr>
          <a:xfrm>
            <a:off x="839788" y="1690688"/>
            <a:ext cx="5157787" cy="823912"/>
          </a:xfrm>
        </p:spPr>
        <p:txBody>
          <a:bodyPr/>
          <a:lstStyle/>
          <a:p>
            <a:r>
              <a:rPr lang="en-US" dirty="0">
                <a:solidFill>
                  <a:srgbClr val="FFC000"/>
                </a:solidFill>
              </a:rPr>
              <a:t>What Is Included?</a:t>
            </a:r>
          </a:p>
        </p:txBody>
      </p:sp>
      <p:sp>
        <p:nvSpPr>
          <p:cNvPr id="4" name="Content Placeholder 3">
            <a:extLst>
              <a:ext uri="{FF2B5EF4-FFF2-40B4-BE49-F238E27FC236}">
                <a16:creationId xmlns:a16="http://schemas.microsoft.com/office/drawing/2014/main" id="{35FFDE60-EC2E-421E-96F6-B2B306CDB7F1}"/>
              </a:ext>
            </a:extLst>
          </p:cNvPr>
          <p:cNvSpPr>
            <a:spLocks noGrp="1"/>
          </p:cNvSpPr>
          <p:nvPr>
            <p:ph sz="half" idx="2"/>
          </p:nvPr>
        </p:nvSpPr>
        <p:spPr/>
        <p:txBody>
          <a:bodyPr>
            <a:normAutofit fontScale="92500"/>
          </a:bodyPr>
          <a:lstStyle/>
          <a:p>
            <a:r>
              <a:rPr lang="en-US" dirty="0"/>
              <a:t>Direct-billed pension and health benefits</a:t>
            </a:r>
          </a:p>
          <a:p>
            <a:r>
              <a:rPr lang="en-US" dirty="0"/>
              <a:t>All church clergy and staff compensation/benefits</a:t>
            </a:r>
          </a:p>
          <a:p>
            <a:r>
              <a:rPr lang="en-US" dirty="0"/>
              <a:t>Program and Operating Expenses</a:t>
            </a:r>
          </a:p>
          <a:p>
            <a:r>
              <a:rPr lang="en-US" dirty="0"/>
              <a:t>Net Conference Apportionments – (Total Apportionments paid to the conference excluding benevolent/ program related apportionments)</a:t>
            </a:r>
          </a:p>
        </p:txBody>
      </p:sp>
      <p:sp>
        <p:nvSpPr>
          <p:cNvPr id="5" name="Text Placeholder 4">
            <a:extLst>
              <a:ext uri="{FF2B5EF4-FFF2-40B4-BE49-F238E27FC236}">
                <a16:creationId xmlns:a16="http://schemas.microsoft.com/office/drawing/2014/main" id="{9F783B33-6066-49F3-890C-E0CF61FD325D}"/>
              </a:ext>
            </a:extLst>
          </p:cNvPr>
          <p:cNvSpPr>
            <a:spLocks noGrp="1"/>
          </p:cNvSpPr>
          <p:nvPr>
            <p:ph type="body" sz="quarter" idx="3"/>
          </p:nvPr>
        </p:nvSpPr>
        <p:spPr/>
        <p:txBody>
          <a:bodyPr/>
          <a:lstStyle/>
          <a:p>
            <a:r>
              <a:rPr lang="en-US" dirty="0">
                <a:solidFill>
                  <a:srgbClr val="FFC000"/>
                </a:solidFill>
              </a:rPr>
              <a:t>What is NOT included?</a:t>
            </a:r>
          </a:p>
        </p:txBody>
      </p:sp>
      <p:sp>
        <p:nvSpPr>
          <p:cNvPr id="6" name="Content Placeholder 5">
            <a:extLst>
              <a:ext uri="{FF2B5EF4-FFF2-40B4-BE49-F238E27FC236}">
                <a16:creationId xmlns:a16="http://schemas.microsoft.com/office/drawing/2014/main" id="{2E6AF16D-B162-454B-A315-BB70DF77E58B}"/>
              </a:ext>
            </a:extLst>
          </p:cNvPr>
          <p:cNvSpPr>
            <a:spLocks noGrp="1"/>
          </p:cNvSpPr>
          <p:nvPr>
            <p:ph sz="quarter" idx="4"/>
          </p:nvPr>
        </p:nvSpPr>
        <p:spPr/>
        <p:txBody>
          <a:bodyPr/>
          <a:lstStyle/>
          <a:p>
            <a:r>
              <a:rPr lang="en-US" dirty="0"/>
              <a:t>Benevolent giving</a:t>
            </a:r>
          </a:p>
          <a:p>
            <a:r>
              <a:rPr lang="en-US" dirty="0"/>
              <a:t>Debt payments</a:t>
            </a:r>
          </a:p>
          <a:p>
            <a:r>
              <a:rPr lang="en-US" dirty="0"/>
              <a:t>Capital expenditures</a:t>
            </a:r>
          </a:p>
          <a:p>
            <a:r>
              <a:rPr lang="en-US" dirty="0"/>
              <a:t>Benevolent / program Apportionments paid to the Conference</a:t>
            </a:r>
          </a:p>
          <a:p>
            <a:endParaRPr lang="en-US" dirty="0"/>
          </a:p>
        </p:txBody>
      </p:sp>
    </p:spTree>
    <p:extLst>
      <p:ext uri="{BB962C8B-B14F-4D97-AF65-F5344CB8AC3E}">
        <p14:creationId xmlns:p14="http://schemas.microsoft.com/office/powerpoint/2010/main" val="368074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Base Percentage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r>
              <a:rPr lang="en-US" sz="3500" dirty="0"/>
              <a:t>Approved by General Conference &amp; found in report # 8 of the Financial Commitment Book</a:t>
            </a:r>
          </a:p>
          <a:p>
            <a:endParaRPr lang="en-US" sz="3500" dirty="0"/>
          </a:p>
          <a:p>
            <a:r>
              <a:rPr lang="en-US" sz="3500" dirty="0"/>
              <a:t>The factor by which local church net expenditures is multiplied</a:t>
            </a:r>
          </a:p>
          <a:p>
            <a:endParaRPr lang="en-US" sz="3500" dirty="0"/>
          </a:p>
          <a:p>
            <a:r>
              <a:rPr lang="en-US" sz="3500" dirty="0"/>
              <a:t>The Base Percentage is modified annually by the “</a:t>
            </a:r>
            <a:r>
              <a:rPr lang="en-US" sz="3500" i="1" dirty="0"/>
              <a:t>i </a:t>
            </a:r>
            <a:r>
              <a:rPr lang="en-US" sz="3500" dirty="0"/>
              <a:t>Factor”</a:t>
            </a:r>
          </a:p>
          <a:p>
            <a:endParaRPr lang="en-US" sz="4000" dirty="0"/>
          </a:p>
        </p:txBody>
      </p:sp>
    </p:spTree>
    <p:extLst>
      <p:ext uri="{BB962C8B-B14F-4D97-AF65-F5344CB8AC3E}">
        <p14:creationId xmlns:p14="http://schemas.microsoft.com/office/powerpoint/2010/main" val="2362436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F2BD-BBAB-44CA-9864-F81E1FCFB317}"/>
              </a:ext>
            </a:extLst>
          </p:cNvPr>
          <p:cNvSpPr>
            <a:spLocks noGrp="1"/>
          </p:cNvSpPr>
          <p:nvPr>
            <p:ph type="title"/>
          </p:nvPr>
        </p:nvSpPr>
        <p:spPr/>
        <p:txBody>
          <a:bodyPr/>
          <a:lstStyle/>
          <a:p>
            <a:r>
              <a:rPr lang="en-US" dirty="0"/>
              <a:t>The </a:t>
            </a:r>
            <a:r>
              <a:rPr lang="en-US" i="1" dirty="0"/>
              <a:t>i</a:t>
            </a:r>
            <a:r>
              <a:rPr lang="en-US" dirty="0"/>
              <a:t> Factor</a:t>
            </a:r>
          </a:p>
        </p:txBody>
      </p:sp>
      <p:sp>
        <p:nvSpPr>
          <p:cNvPr id="3" name="Text Placeholder 2">
            <a:extLst>
              <a:ext uri="{FF2B5EF4-FFF2-40B4-BE49-F238E27FC236}">
                <a16:creationId xmlns:a16="http://schemas.microsoft.com/office/drawing/2014/main" id="{00ABC8F9-BEB5-46F4-96B8-41388E294512}"/>
              </a:ext>
            </a:extLst>
          </p:cNvPr>
          <p:cNvSpPr>
            <a:spLocks noGrp="1"/>
          </p:cNvSpPr>
          <p:nvPr>
            <p:ph type="body" idx="1"/>
          </p:nvPr>
        </p:nvSpPr>
        <p:spPr>
          <a:xfrm>
            <a:off x="839788" y="1690688"/>
            <a:ext cx="5157787" cy="823912"/>
          </a:xfrm>
        </p:spPr>
        <p:txBody>
          <a:bodyPr/>
          <a:lstStyle/>
          <a:p>
            <a:pPr algn="ctr"/>
            <a:r>
              <a:rPr lang="en-US" dirty="0">
                <a:solidFill>
                  <a:srgbClr val="FFC000"/>
                </a:solidFill>
              </a:rPr>
              <a:t>Income </a:t>
            </a:r>
            <a:r>
              <a:rPr lang="en-US" i="1" dirty="0">
                <a:solidFill>
                  <a:srgbClr val="FFC000"/>
                </a:solidFill>
              </a:rPr>
              <a:t>i</a:t>
            </a:r>
            <a:r>
              <a:rPr lang="en-US" dirty="0">
                <a:solidFill>
                  <a:srgbClr val="FFC000"/>
                </a:solidFill>
              </a:rPr>
              <a:t> = Adjustment based upon mean per capita income per attendee</a:t>
            </a:r>
          </a:p>
        </p:txBody>
      </p:sp>
      <p:sp>
        <p:nvSpPr>
          <p:cNvPr id="4" name="Content Placeholder 3">
            <a:extLst>
              <a:ext uri="{FF2B5EF4-FFF2-40B4-BE49-F238E27FC236}">
                <a16:creationId xmlns:a16="http://schemas.microsoft.com/office/drawing/2014/main" id="{35FFDE60-EC2E-421E-96F6-B2B306CDB7F1}"/>
              </a:ext>
            </a:extLst>
          </p:cNvPr>
          <p:cNvSpPr>
            <a:spLocks noGrp="1"/>
          </p:cNvSpPr>
          <p:nvPr>
            <p:ph sz="half" idx="2"/>
          </p:nvPr>
        </p:nvSpPr>
        <p:spPr>
          <a:xfrm>
            <a:off x="839788" y="2505074"/>
            <a:ext cx="5157787" cy="3920663"/>
          </a:xfrm>
        </p:spPr>
        <p:txBody>
          <a:bodyPr>
            <a:noAutofit/>
          </a:bodyPr>
          <a:lstStyle/>
          <a:p>
            <a:r>
              <a:rPr lang="en-US" sz="2200" dirty="0"/>
              <a:t>Calculated on a county by county basis in each annual conference, arriving at a weighted average based upon attendance.</a:t>
            </a:r>
          </a:p>
          <a:p>
            <a:endParaRPr lang="en-US" sz="100" dirty="0"/>
          </a:p>
          <a:p>
            <a:r>
              <a:rPr lang="en-US" sz="2200" dirty="0"/>
              <a:t>The weighted average per capita income is then compared to the national average.  Those annual conferences with per capita income above the national average will have a higher factor (increased apportionments).  Conversely, those with a lower average will have a lower factor (lower apportionments)</a:t>
            </a:r>
          </a:p>
        </p:txBody>
      </p:sp>
      <p:sp>
        <p:nvSpPr>
          <p:cNvPr id="5" name="Text Placeholder 4">
            <a:extLst>
              <a:ext uri="{FF2B5EF4-FFF2-40B4-BE49-F238E27FC236}">
                <a16:creationId xmlns:a16="http://schemas.microsoft.com/office/drawing/2014/main" id="{9F783B33-6066-49F3-890C-E0CF61FD325D}"/>
              </a:ext>
            </a:extLst>
          </p:cNvPr>
          <p:cNvSpPr>
            <a:spLocks noGrp="1"/>
          </p:cNvSpPr>
          <p:nvPr>
            <p:ph type="body" sz="quarter" idx="3"/>
          </p:nvPr>
        </p:nvSpPr>
        <p:spPr/>
        <p:txBody>
          <a:bodyPr/>
          <a:lstStyle/>
          <a:p>
            <a:pPr algn="ctr"/>
            <a:r>
              <a:rPr lang="en-US" dirty="0">
                <a:solidFill>
                  <a:srgbClr val="FFC000"/>
                </a:solidFill>
              </a:rPr>
              <a:t>Expense </a:t>
            </a:r>
            <a:r>
              <a:rPr lang="en-US" i="1" dirty="0">
                <a:solidFill>
                  <a:srgbClr val="FFC000"/>
                </a:solidFill>
              </a:rPr>
              <a:t>i</a:t>
            </a:r>
            <a:r>
              <a:rPr lang="en-US" dirty="0">
                <a:solidFill>
                  <a:srgbClr val="FFC000"/>
                </a:solidFill>
              </a:rPr>
              <a:t> = “The cost to do church” locally </a:t>
            </a:r>
          </a:p>
        </p:txBody>
      </p:sp>
      <p:sp>
        <p:nvSpPr>
          <p:cNvPr id="6" name="Content Placeholder 5">
            <a:extLst>
              <a:ext uri="{FF2B5EF4-FFF2-40B4-BE49-F238E27FC236}">
                <a16:creationId xmlns:a16="http://schemas.microsoft.com/office/drawing/2014/main" id="{2E6AF16D-B162-454B-A315-BB70DF77E58B}"/>
              </a:ext>
            </a:extLst>
          </p:cNvPr>
          <p:cNvSpPr>
            <a:spLocks noGrp="1"/>
          </p:cNvSpPr>
          <p:nvPr>
            <p:ph sz="quarter" idx="4"/>
          </p:nvPr>
        </p:nvSpPr>
        <p:spPr>
          <a:xfrm>
            <a:off x="6172200" y="2505075"/>
            <a:ext cx="5183188" cy="3920662"/>
          </a:xfrm>
        </p:spPr>
        <p:txBody>
          <a:bodyPr>
            <a:normAutofit fontScale="77500" lnSpcReduction="20000"/>
          </a:bodyPr>
          <a:lstStyle/>
          <a:p>
            <a:r>
              <a:rPr lang="en-US" sz="3000" dirty="0"/>
              <a:t>Calculated on a church by church basis, and like the average income factor, is weighted based upon the number of attendees.</a:t>
            </a:r>
          </a:p>
          <a:p>
            <a:endParaRPr lang="en-US" sz="3000" dirty="0"/>
          </a:p>
          <a:p>
            <a:r>
              <a:rPr lang="en-US" sz="3000" dirty="0"/>
              <a:t>Compares costs at each local church to the UMC national average for items such as:</a:t>
            </a:r>
          </a:p>
          <a:p>
            <a:pPr lvl="1"/>
            <a:r>
              <a:rPr lang="en-US" sz="2600" dirty="0"/>
              <a:t>Operating expenses (utilities, property taxes, insurance, etc.)</a:t>
            </a:r>
          </a:p>
          <a:p>
            <a:pPr lvl="1"/>
            <a:r>
              <a:rPr lang="en-US" sz="2600" dirty="0"/>
              <a:t>Clergy costs</a:t>
            </a:r>
          </a:p>
          <a:p>
            <a:pPr lvl="1"/>
            <a:r>
              <a:rPr lang="en-US" sz="2600" dirty="0"/>
              <a:t>Administrative &amp; District Apportionments</a:t>
            </a:r>
          </a:p>
          <a:p>
            <a:endParaRPr lang="en-US" dirty="0"/>
          </a:p>
        </p:txBody>
      </p:sp>
    </p:spTree>
    <p:extLst>
      <p:ext uri="{BB962C8B-B14F-4D97-AF65-F5344CB8AC3E}">
        <p14:creationId xmlns:p14="http://schemas.microsoft.com/office/powerpoint/2010/main" val="2453443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72D8E426220345B89B7B6839A37875" ma:contentTypeVersion="4" ma:contentTypeDescription="Create a new document." ma:contentTypeScope="" ma:versionID="574f2589bd0b7505003a748c884c3e3f">
  <xsd:schema xmlns:xsd="http://www.w3.org/2001/XMLSchema" xmlns:xs="http://www.w3.org/2001/XMLSchema" xmlns:p="http://schemas.microsoft.com/office/2006/metadata/properties" xmlns:ns2="e917e7b4-4346-449a-9cfb-cf92bf2e1087" targetNamespace="http://schemas.microsoft.com/office/2006/metadata/properties" ma:root="true" ma:fieldsID="7226578519639d8676013b3c56b42938" ns2:_="">
    <xsd:import namespace="e917e7b4-4346-449a-9cfb-cf92bf2e10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17e7b4-4346-449a-9cfb-cf92bf2e10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35A67E-73CE-403B-8309-7059A1437D9F}">
  <ds:schemaRefs>
    <ds:schemaRef ds:uri="http://schemas.microsoft.com/sharepoint/v3/contenttype/forms"/>
  </ds:schemaRefs>
</ds:datastoreItem>
</file>

<file path=customXml/itemProps2.xml><?xml version="1.0" encoding="utf-8"?>
<ds:datastoreItem xmlns:ds="http://schemas.openxmlformats.org/officeDocument/2006/customXml" ds:itemID="{3F0F3F28-F2B9-444F-BC4A-5F59FD4591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17e7b4-4346-449a-9cfb-cf92bf2e10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0A9C3A-50C8-42CF-841B-BABF0E07736D}">
  <ds:schemaRefs>
    <ds:schemaRef ds:uri="http://purl.org/dc/terms/"/>
    <ds:schemaRef ds:uri="e917e7b4-4346-449a-9cfb-cf92bf2e1087"/>
    <ds:schemaRef ds:uri="http://purl.org/dc/elements/1.1/"/>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7356</TotalTime>
  <Words>893</Words>
  <Application>Microsoft Office PowerPoint</Application>
  <PresentationFormat>Widescreen</PresentationFormat>
  <Paragraphs>116</Paragraphs>
  <Slides>23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Calibri</vt:lpstr>
      <vt:lpstr>Calibri Light</vt:lpstr>
      <vt:lpstr>Franklin Gothic Book</vt:lpstr>
      <vt:lpstr>Franklin Gothic Medium</vt:lpstr>
      <vt:lpstr>Office Theme</vt:lpstr>
      <vt:lpstr>Default Theme</vt:lpstr>
      <vt:lpstr>PowerPoint Presentation</vt:lpstr>
      <vt:lpstr>Staff Whom You May Be In Contact </vt:lpstr>
      <vt:lpstr>PowerPoint Presentation</vt:lpstr>
      <vt:lpstr>Apportionment Formula - Current State</vt:lpstr>
      <vt:lpstr>Fees Structure </vt:lpstr>
      <vt:lpstr>What Churches are Included?</vt:lpstr>
      <vt:lpstr>Net Expenditures</vt:lpstr>
      <vt:lpstr>Base Percentage</vt:lpstr>
      <vt:lpstr>The i Factor</vt:lpstr>
      <vt:lpstr>PowerPoint Presentation</vt:lpstr>
      <vt:lpstr>Base Percentage Trends</vt:lpstr>
      <vt:lpstr>Summary of Annual Conference Surveys</vt:lpstr>
      <vt:lpstr>Impact of Net Expenditure Projections on Apportionments </vt:lpstr>
      <vt:lpstr>PowerPoint Presentation</vt:lpstr>
      <vt:lpstr>General Conference Budget Approval</vt:lpstr>
      <vt:lpstr>Why is there a 3 year lag between Net Exp. And Apportionments?</vt:lpstr>
      <vt:lpstr>How are Net Expenditures Estimated / Projected?</vt:lpstr>
      <vt:lpstr>Projected vs. Actual Apportionments in Millions of $</vt:lpstr>
      <vt:lpstr>PowerPoint Presentation</vt:lpstr>
      <vt:lpstr>Apportionment Formula – Proposed to GC</vt:lpstr>
      <vt:lpstr>Rationale for Elimination of i-factor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Sponsored by GCFA</dc:title>
  <dc:creator>Sharon Dean</dc:creator>
  <cp:lastModifiedBy>Kellie Schmeal</cp:lastModifiedBy>
  <cp:revision>45</cp:revision>
  <dcterms:created xsi:type="dcterms:W3CDTF">2020-11-10T14:16:28Z</dcterms:created>
  <dcterms:modified xsi:type="dcterms:W3CDTF">2022-05-18T20:27:07Z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0x0101006472D8E426220345B89B7B6839A37875</vt:lpwstr>
  </property>
</Properties>
</file>