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4218" r:id="rId2"/>
    <p:sldMasterId id="2147484221" r:id="rId3"/>
  </p:sldMasterIdLst>
  <p:notesMasterIdLst>
    <p:notesMasterId r:id="rId37"/>
  </p:notesMasterIdLst>
  <p:handoutMasterIdLst>
    <p:handoutMasterId r:id="rId38"/>
  </p:handoutMasterIdLst>
  <p:sldIdLst>
    <p:sldId id="1957" r:id="rId4"/>
    <p:sldId id="2016" r:id="rId5"/>
    <p:sldId id="2017" r:id="rId6"/>
    <p:sldId id="1998" r:id="rId7"/>
    <p:sldId id="1960" r:id="rId8"/>
    <p:sldId id="1968" r:id="rId9"/>
    <p:sldId id="1969" r:id="rId10"/>
    <p:sldId id="1977" r:id="rId11"/>
    <p:sldId id="1984" r:id="rId12"/>
    <p:sldId id="1985" r:id="rId13"/>
    <p:sldId id="1986" r:id="rId14"/>
    <p:sldId id="1963" r:id="rId15"/>
    <p:sldId id="1958" r:id="rId16"/>
    <p:sldId id="1966" r:id="rId17"/>
    <p:sldId id="1971" r:id="rId18"/>
    <p:sldId id="1970" r:id="rId19"/>
    <p:sldId id="1972" r:id="rId20"/>
    <p:sldId id="1973" r:id="rId21"/>
    <p:sldId id="1975" r:id="rId22"/>
    <p:sldId id="1987" r:id="rId23"/>
    <p:sldId id="2015" r:id="rId24"/>
    <p:sldId id="1976" r:id="rId25"/>
    <p:sldId id="1974" r:id="rId26"/>
    <p:sldId id="2014" r:id="rId27"/>
    <p:sldId id="2013" r:id="rId28"/>
    <p:sldId id="1989" r:id="rId29"/>
    <p:sldId id="1990" r:id="rId30"/>
    <p:sldId id="1991" r:id="rId31"/>
    <p:sldId id="1983" r:id="rId32"/>
    <p:sldId id="286" r:id="rId33"/>
    <p:sldId id="1993" r:id="rId34"/>
    <p:sldId id="1995" r:id="rId35"/>
    <p:sldId id="1997" r:id="rId36"/>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12929"/>
    <a:srgbClr val="223638"/>
    <a:srgbClr val="9DC75A"/>
    <a:srgbClr val="FFD248"/>
    <a:srgbClr val="E2E2E2"/>
    <a:srgbClr val="D56363"/>
    <a:srgbClr val="2E3841"/>
    <a:srgbClr val="2D2D2D"/>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91" autoAdjust="0"/>
    <p:restoredTop sz="93256" autoAdjust="0"/>
  </p:normalViewPr>
  <p:slideViewPr>
    <p:cSldViewPr>
      <p:cViewPr varScale="1">
        <p:scale>
          <a:sx n="106" d="100"/>
          <a:sy n="106" d="100"/>
        </p:scale>
        <p:origin x="586" y="67"/>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A4CF48-E853-4531-BFA4-650320B4ADEE}" type="doc">
      <dgm:prSet loTypeId="urn:microsoft.com/office/officeart/2005/8/layout/cycle3" loCatId="cycle" qsTypeId="urn:microsoft.com/office/officeart/2005/8/quickstyle/simple1" qsCatId="simple" csTypeId="urn:microsoft.com/office/officeart/2005/8/colors/accent2_2" csCatId="accent2" phldr="1"/>
      <dgm:spPr/>
      <dgm:t>
        <a:bodyPr/>
        <a:lstStyle/>
        <a:p>
          <a:endParaRPr lang="en-US"/>
        </a:p>
      </dgm:t>
    </dgm:pt>
    <dgm:pt modelId="{B6702C4C-D396-4252-99BD-1CDBFAB96498}">
      <dgm:prSet phldrT="[Text]" custT="1"/>
      <dgm:spPr/>
      <dgm:t>
        <a:bodyPr/>
        <a:lstStyle/>
        <a:p>
          <a:r>
            <a:rPr lang="en-US" sz="1200" dirty="0"/>
            <a:t>Fall: </a:t>
          </a:r>
        </a:p>
        <a:p>
          <a:r>
            <a:rPr lang="en-US" sz="1200" dirty="0"/>
            <a:t>Set Up</a:t>
          </a:r>
        </a:p>
      </dgm:t>
    </dgm:pt>
    <dgm:pt modelId="{519AC38D-4A42-4016-B084-59A22082F1C8}" type="parTrans" cxnId="{6EAF3018-D744-4147-8C55-5F330F247C26}">
      <dgm:prSet/>
      <dgm:spPr/>
      <dgm:t>
        <a:bodyPr/>
        <a:lstStyle/>
        <a:p>
          <a:endParaRPr lang="en-US"/>
        </a:p>
      </dgm:t>
    </dgm:pt>
    <dgm:pt modelId="{A75DFF7D-ED3D-471C-B390-77750BC045B7}" type="sibTrans" cxnId="{6EAF3018-D744-4147-8C55-5F330F247C26}">
      <dgm:prSet/>
      <dgm:spPr/>
      <dgm:t>
        <a:bodyPr/>
        <a:lstStyle/>
        <a:p>
          <a:endParaRPr lang="en-US"/>
        </a:p>
      </dgm:t>
    </dgm:pt>
    <dgm:pt modelId="{B438139B-8ECB-4B50-BC70-707466970C84}">
      <dgm:prSet phldrT="[Text]"/>
      <dgm:spPr/>
      <dgm:t>
        <a:bodyPr/>
        <a:lstStyle/>
        <a:p>
          <a:r>
            <a:rPr lang="en-US" dirty="0"/>
            <a:t>January: </a:t>
          </a:r>
        </a:p>
        <a:p>
          <a:r>
            <a:rPr lang="en-US" dirty="0"/>
            <a:t>Church Entry</a:t>
          </a:r>
        </a:p>
      </dgm:t>
    </dgm:pt>
    <dgm:pt modelId="{7EB886D1-EDA2-4A11-9C97-37A65E7BF85B}" type="parTrans" cxnId="{10182D1A-80ED-49C6-83A6-84A942F18ECD}">
      <dgm:prSet/>
      <dgm:spPr/>
      <dgm:t>
        <a:bodyPr/>
        <a:lstStyle/>
        <a:p>
          <a:endParaRPr lang="en-US"/>
        </a:p>
      </dgm:t>
    </dgm:pt>
    <dgm:pt modelId="{DAA45DA4-B5BD-49EF-9D81-CC977F15617C}" type="sibTrans" cxnId="{10182D1A-80ED-49C6-83A6-84A942F18ECD}">
      <dgm:prSet/>
      <dgm:spPr/>
      <dgm:t>
        <a:bodyPr/>
        <a:lstStyle/>
        <a:p>
          <a:endParaRPr lang="en-US"/>
        </a:p>
      </dgm:t>
    </dgm:pt>
    <dgm:pt modelId="{BA854779-BBF5-4A0C-8970-D62AB312419D}">
      <dgm:prSet phldrT="[Text]"/>
      <dgm:spPr/>
      <dgm:t>
        <a:bodyPr/>
        <a:lstStyle/>
        <a:p>
          <a:r>
            <a:rPr lang="en-US" dirty="0"/>
            <a:t>Early Spring: Conf Audit</a:t>
          </a:r>
        </a:p>
      </dgm:t>
    </dgm:pt>
    <dgm:pt modelId="{DBBB30F7-8530-42FC-BF93-38403F1FE3F4}" type="parTrans" cxnId="{AEAEA347-670E-4BC7-8039-C5672FD34FB6}">
      <dgm:prSet/>
      <dgm:spPr/>
      <dgm:t>
        <a:bodyPr/>
        <a:lstStyle/>
        <a:p>
          <a:endParaRPr lang="en-US"/>
        </a:p>
      </dgm:t>
    </dgm:pt>
    <dgm:pt modelId="{D1FE9970-2F4E-42D1-9875-C36E915519A3}" type="sibTrans" cxnId="{AEAEA347-670E-4BC7-8039-C5672FD34FB6}">
      <dgm:prSet/>
      <dgm:spPr/>
      <dgm:t>
        <a:bodyPr/>
        <a:lstStyle/>
        <a:p>
          <a:endParaRPr lang="en-US"/>
        </a:p>
      </dgm:t>
    </dgm:pt>
    <dgm:pt modelId="{03B78DFC-2024-4976-BA10-640CAD1DE7BF}">
      <dgm:prSet phldrT="[Text]"/>
      <dgm:spPr/>
      <dgm:t>
        <a:bodyPr/>
        <a:lstStyle/>
        <a:p>
          <a:r>
            <a:rPr lang="en-US" dirty="0"/>
            <a:t>Spring/Summer: Submit to GCFA</a:t>
          </a:r>
        </a:p>
      </dgm:t>
    </dgm:pt>
    <dgm:pt modelId="{63DA9EE6-5A64-4833-B9D6-69B15AFBE87A}" type="parTrans" cxnId="{84D547F0-AB98-4A99-AFBF-8AE59C47E35E}">
      <dgm:prSet/>
      <dgm:spPr/>
      <dgm:t>
        <a:bodyPr/>
        <a:lstStyle/>
        <a:p>
          <a:endParaRPr lang="en-US"/>
        </a:p>
      </dgm:t>
    </dgm:pt>
    <dgm:pt modelId="{24EEBC20-471F-464F-AA73-19BABDC0EE9A}" type="sibTrans" cxnId="{84D547F0-AB98-4A99-AFBF-8AE59C47E35E}">
      <dgm:prSet/>
      <dgm:spPr/>
      <dgm:t>
        <a:bodyPr/>
        <a:lstStyle/>
        <a:p>
          <a:endParaRPr lang="en-US"/>
        </a:p>
      </dgm:t>
    </dgm:pt>
    <dgm:pt modelId="{75EC872B-C6D9-458B-9F0B-67F43DAA2EC6}">
      <dgm:prSet phldrT="[Text]"/>
      <dgm:spPr/>
      <dgm:t>
        <a:bodyPr/>
        <a:lstStyle/>
        <a:p>
          <a:r>
            <a:rPr lang="en-US" dirty="0"/>
            <a:t>Fall: </a:t>
          </a:r>
        </a:p>
        <a:p>
          <a:r>
            <a:rPr lang="en-US" dirty="0"/>
            <a:t>Finalize</a:t>
          </a:r>
        </a:p>
      </dgm:t>
    </dgm:pt>
    <dgm:pt modelId="{069C813A-7304-4ECB-B43A-43B0AB7F2431}" type="parTrans" cxnId="{5FC86A5A-2FB0-4270-A21A-E66898200595}">
      <dgm:prSet/>
      <dgm:spPr/>
      <dgm:t>
        <a:bodyPr/>
        <a:lstStyle/>
        <a:p>
          <a:endParaRPr lang="en-US"/>
        </a:p>
      </dgm:t>
    </dgm:pt>
    <dgm:pt modelId="{D3BD45E9-E138-43AA-AB2C-17E1ABA42AD7}" type="sibTrans" cxnId="{5FC86A5A-2FB0-4270-A21A-E66898200595}">
      <dgm:prSet/>
      <dgm:spPr/>
      <dgm:t>
        <a:bodyPr/>
        <a:lstStyle/>
        <a:p>
          <a:endParaRPr lang="en-US"/>
        </a:p>
      </dgm:t>
    </dgm:pt>
    <dgm:pt modelId="{7F39EBDD-5829-4592-B1D4-161D3D8D7863}" type="pres">
      <dgm:prSet presAssocID="{4DA4CF48-E853-4531-BFA4-650320B4ADEE}" presName="Name0" presStyleCnt="0">
        <dgm:presLayoutVars>
          <dgm:dir/>
          <dgm:resizeHandles val="exact"/>
        </dgm:presLayoutVars>
      </dgm:prSet>
      <dgm:spPr/>
    </dgm:pt>
    <dgm:pt modelId="{9348082C-9153-48F5-B33C-ED8C992195F3}" type="pres">
      <dgm:prSet presAssocID="{4DA4CF48-E853-4531-BFA4-650320B4ADEE}" presName="cycle" presStyleCnt="0"/>
      <dgm:spPr/>
    </dgm:pt>
    <dgm:pt modelId="{DE9953C2-693B-4F19-8249-AABB1F1FA295}" type="pres">
      <dgm:prSet presAssocID="{B6702C4C-D396-4252-99BD-1CDBFAB96498}" presName="nodeFirstNode" presStyleLbl="node1" presStyleIdx="0" presStyleCnt="5" custScaleY="77613" custRadScaleRad="100818" custRadScaleInc="4422">
        <dgm:presLayoutVars>
          <dgm:bulletEnabled val="1"/>
        </dgm:presLayoutVars>
      </dgm:prSet>
      <dgm:spPr/>
    </dgm:pt>
    <dgm:pt modelId="{1AD2F807-C628-4F25-851A-2509CA413538}" type="pres">
      <dgm:prSet presAssocID="{A75DFF7D-ED3D-471C-B390-77750BC045B7}" presName="sibTransFirstNode" presStyleLbl="bgShp" presStyleIdx="0" presStyleCnt="1"/>
      <dgm:spPr/>
    </dgm:pt>
    <dgm:pt modelId="{2D343F25-330C-4970-9DAE-16AB37C165B1}" type="pres">
      <dgm:prSet presAssocID="{B438139B-8ECB-4B50-BC70-707466970C84}" presName="nodeFollowingNodes" presStyleLbl="node1" presStyleIdx="1" presStyleCnt="5" custRadScaleRad="96893" custRadScaleInc="11714">
        <dgm:presLayoutVars>
          <dgm:bulletEnabled val="1"/>
        </dgm:presLayoutVars>
      </dgm:prSet>
      <dgm:spPr/>
    </dgm:pt>
    <dgm:pt modelId="{B70EFE08-4F19-47B5-9F1F-2167074BA605}" type="pres">
      <dgm:prSet presAssocID="{BA854779-BBF5-4A0C-8970-D62AB312419D}" presName="nodeFollowingNodes" presStyleLbl="node1" presStyleIdx="2" presStyleCnt="5" custRadScaleRad="95178" custRadScaleInc="-31299">
        <dgm:presLayoutVars>
          <dgm:bulletEnabled val="1"/>
        </dgm:presLayoutVars>
      </dgm:prSet>
      <dgm:spPr/>
    </dgm:pt>
    <dgm:pt modelId="{94995042-8543-42F9-A887-271AAB575306}" type="pres">
      <dgm:prSet presAssocID="{03B78DFC-2024-4976-BA10-640CAD1DE7BF}" presName="nodeFollowingNodes" presStyleLbl="node1" presStyleIdx="3" presStyleCnt="5" custRadScaleRad="81988" custRadScaleInc="18974">
        <dgm:presLayoutVars>
          <dgm:bulletEnabled val="1"/>
        </dgm:presLayoutVars>
      </dgm:prSet>
      <dgm:spPr/>
    </dgm:pt>
    <dgm:pt modelId="{1EF6421F-FC4D-445E-AC27-FE6223C41E78}" type="pres">
      <dgm:prSet presAssocID="{75EC872B-C6D9-458B-9F0B-67F43DAA2EC6}" presName="nodeFollowingNodes" presStyleLbl="node1" presStyleIdx="4" presStyleCnt="5" custRadScaleRad="92013" custRadScaleInc="-9438">
        <dgm:presLayoutVars>
          <dgm:bulletEnabled val="1"/>
        </dgm:presLayoutVars>
      </dgm:prSet>
      <dgm:spPr/>
    </dgm:pt>
  </dgm:ptLst>
  <dgm:cxnLst>
    <dgm:cxn modelId="{84776015-19D7-4232-B0CC-71462D5987FB}" type="presOf" srcId="{03B78DFC-2024-4976-BA10-640CAD1DE7BF}" destId="{94995042-8543-42F9-A887-271AAB575306}" srcOrd="0" destOrd="0" presId="urn:microsoft.com/office/officeart/2005/8/layout/cycle3"/>
    <dgm:cxn modelId="{6EAF3018-D744-4147-8C55-5F330F247C26}" srcId="{4DA4CF48-E853-4531-BFA4-650320B4ADEE}" destId="{B6702C4C-D396-4252-99BD-1CDBFAB96498}" srcOrd="0" destOrd="0" parTransId="{519AC38D-4A42-4016-B084-59A22082F1C8}" sibTransId="{A75DFF7D-ED3D-471C-B390-77750BC045B7}"/>
    <dgm:cxn modelId="{10182D1A-80ED-49C6-83A6-84A942F18ECD}" srcId="{4DA4CF48-E853-4531-BFA4-650320B4ADEE}" destId="{B438139B-8ECB-4B50-BC70-707466970C84}" srcOrd="1" destOrd="0" parTransId="{7EB886D1-EDA2-4A11-9C97-37A65E7BF85B}" sibTransId="{DAA45DA4-B5BD-49EF-9D81-CC977F15617C}"/>
    <dgm:cxn modelId="{2F2E9947-5DC9-4D02-B22F-749874921283}" type="presOf" srcId="{B6702C4C-D396-4252-99BD-1CDBFAB96498}" destId="{DE9953C2-693B-4F19-8249-AABB1F1FA295}" srcOrd="0" destOrd="0" presId="urn:microsoft.com/office/officeart/2005/8/layout/cycle3"/>
    <dgm:cxn modelId="{AEAEA347-670E-4BC7-8039-C5672FD34FB6}" srcId="{4DA4CF48-E853-4531-BFA4-650320B4ADEE}" destId="{BA854779-BBF5-4A0C-8970-D62AB312419D}" srcOrd="2" destOrd="0" parTransId="{DBBB30F7-8530-42FC-BF93-38403F1FE3F4}" sibTransId="{D1FE9970-2F4E-42D1-9875-C36E915519A3}"/>
    <dgm:cxn modelId="{FF957576-7AC0-4958-9AAD-9E19CE6F7CE4}" type="presOf" srcId="{75EC872B-C6D9-458B-9F0B-67F43DAA2EC6}" destId="{1EF6421F-FC4D-445E-AC27-FE6223C41E78}" srcOrd="0" destOrd="0" presId="urn:microsoft.com/office/officeart/2005/8/layout/cycle3"/>
    <dgm:cxn modelId="{5FC86A5A-2FB0-4270-A21A-E66898200595}" srcId="{4DA4CF48-E853-4531-BFA4-650320B4ADEE}" destId="{75EC872B-C6D9-458B-9F0B-67F43DAA2EC6}" srcOrd="4" destOrd="0" parTransId="{069C813A-7304-4ECB-B43A-43B0AB7F2431}" sibTransId="{D3BD45E9-E138-43AA-AB2C-17E1ABA42AD7}"/>
    <dgm:cxn modelId="{DED0CA8E-FAE7-4A50-93CF-F6516E2CE6B1}" type="presOf" srcId="{B438139B-8ECB-4B50-BC70-707466970C84}" destId="{2D343F25-330C-4970-9DAE-16AB37C165B1}" srcOrd="0" destOrd="0" presId="urn:microsoft.com/office/officeart/2005/8/layout/cycle3"/>
    <dgm:cxn modelId="{8FEFAD91-2D62-4575-979B-6778E390A83F}" type="presOf" srcId="{4DA4CF48-E853-4531-BFA4-650320B4ADEE}" destId="{7F39EBDD-5829-4592-B1D4-161D3D8D7863}" srcOrd="0" destOrd="0" presId="urn:microsoft.com/office/officeart/2005/8/layout/cycle3"/>
    <dgm:cxn modelId="{63ED0DCD-C496-4A06-BD38-FAD3C547A749}" type="presOf" srcId="{BA854779-BBF5-4A0C-8970-D62AB312419D}" destId="{B70EFE08-4F19-47B5-9F1F-2167074BA605}" srcOrd="0" destOrd="0" presId="urn:microsoft.com/office/officeart/2005/8/layout/cycle3"/>
    <dgm:cxn modelId="{2388F4D3-F56A-48AA-9339-3557403F3852}" type="presOf" srcId="{A75DFF7D-ED3D-471C-B390-77750BC045B7}" destId="{1AD2F807-C628-4F25-851A-2509CA413538}" srcOrd="0" destOrd="0" presId="urn:microsoft.com/office/officeart/2005/8/layout/cycle3"/>
    <dgm:cxn modelId="{84D547F0-AB98-4A99-AFBF-8AE59C47E35E}" srcId="{4DA4CF48-E853-4531-BFA4-650320B4ADEE}" destId="{03B78DFC-2024-4976-BA10-640CAD1DE7BF}" srcOrd="3" destOrd="0" parTransId="{63DA9EE6-5A64-4833-B9D6-69B15AFBE87A}" sibTransId="{24EEBC20-471F-464F-AA73-19BABDC0EE9A}"/>
    <dgm:cxn modelId="{31927FC2-341C-40CF-8FB6-17C1B23B64E9}" type="presParOf" srcId="{7F39EBDD-5829-4592-B1D4-161D3D8D7863}" destId="{9348082C-9153-48F5-B33C-ED8C992195F3}" srcOrd="0" destOrd="0" presId="urn:microsoft.com/office/officeart/2005/8/layout/cycle3"/>
    <dgm:cxn modelId="{FC50E8A0-DF69-4794-82C9-4812DF95A6C8}" type="presParOf" srcId="{9348082C-9153-48F5-B33C-ED8C992195F3}" destId="{DE9953C2-693B-4F19-8249-AABB1F1FA295}" srcOrd="0" destOrd="0" presId="urn:microsoft.com/office/officeart/2005/8/layout/cycle3"/>
    <dgm:cxn modelId="{2D797F24-C6F2-4EE2-AB22-436FB41180B0}" type="presParOf" srcId="{9348082C-9153-48F5-B33C-ED8C992195F3}" destId="{1AD2F807-C628-4F25-851A-2509CA413538}" srcOrd="1" destOrd="0" presId="urn:microsoft.com/office/officeart/2005/8/layout/cycle3"/>
    <dgm:cxn modelId="{42D4AAD8-2F02-43FD-9A2C-B637BCA9ED4C}" type="presParOf" srcId="{9348082C-9153-48F5-B33C-ED8C992195F3}" destId="{2D343F25-330C-4970-9DAE-16AB37C165B1}" srcOrd="2" destOrd="0" presId="urn:microsoft.com/office/officeart/2005/8/layout/cycle3"/>
    <dgm:cxn modelId="{160DB64A-262C-44C9-8F7C-B8817AF7837B}" type="presParOf" srcId="{9348082C-9153-48F5-B33C-ED8C992195F3}" destId="{B70EFE08-4F19-47B5-9F1F-2167074BA605}" srcOrd="3" destOrd="0" presId="urn:microsoft.com/office/officeart/2005/8/layout/cycle3"/>
    <dgm:cxn modelId="{3DF33F29-7A32-47F1-8AC9-72CC0117F3C8}" type="presParOf" srcId="{9348082C-9153-48F5-B33C-ED8C992195F3}" destId="{94995042-8543-42F9-A887-271AAB575306}" srcOrd="4" destOrd="0" presId="urn:microsoft.com/office/officeart/2005/8/layout/cycle3"/>
    <dgm:cxn modelId="{ECC92B15-9640-4ECD-8208-BD0AAAC7C959}" type="presParOf" srcId="{9348082C-9153-48F5-B33C-ED8C992195F3}" destId="{1EF6421F-FC4D-445E-AC27-FE6223C41E78}"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2F807-C628-4F25-851A-2509CA413538}">
      <dsp:nvSpPr>
        <dsp:cNvPr id="0" name=""/>
        <dsp:cNvSpPr/>
      </dsp:nvSpPr>
      <dsp:spPr>
        <a:xfrm>
          <a:off x="492120" y="-28160"/>
          <a:ext cx="3339688" cy="3339688"/>
        </a:xfrm>
        <a:prstGeom prst="circularArrow">
          <a:avLst>
            <a:gd name="adj1" fmla="val 5544"/>
            <a:gd name="adj2" fmla="val 330680"/>
            <a:gd name="adj3" fmla="val 13896788"/>
            <a:gd name="adj4" fmla="val 17312838"/>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9953C2-693B-4F19-8249-AABB1F1FA295}">
      <dsp:nvSpPr>
        <dsp:cNvPr id="0" name=""/>
        <dsp:cNvSpPr/>
      </dsp:nvSpPr>
      <dsp:spPr>
        <a:xfrm>
          <a:off x="1421173" y="71629"/>
          <a:ext cx="1481583" cy="57495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Fall: </a:t>
          </a:r>
        </a:p>
        <a:p>
          <a:pPr marL="0" lvl="0" indent="0" algn="ctr" defTabSz="533400">
            <a:lnSpc>
              <a:spcPct val="90000"/>
            </a:lnSpc>
            <a:spcBef>
              <a:spcPct val="0"/>
            </a:spcBef>
            <a:spcAft>
              <a:spcPct val="35000"/>
            </a:spcAft>
            <a:buNone/>
          </a:pPr>
          <a:r>
            <a:rPr lang="en-US" sz="1200" kern="1200" dirty="0"/>
            <a:t>Set Up</a:t>
          </a:r>
        </a:p>
      </dsp:txBody>
      <dsp:txXfrm>
        <a:off x="1449240" y="99696"/>
        <a:ext cx="1425449" cy="518816"/>
      </dsp:txXfrm>
    </dsp:sp>
    <dsp:sp modelId="{2D343F25-330C-4970-9DAE-16AB37C165B1}">
      <dsp:nvSpPr>
        <dsp:cNvPr id="0" name=""/>
        <dsp:cNvSpPr/>
      </dsp:nvSpPr>
      <dsp:spPr>
        <a:xfrm>
          <a:off x="2709410" y="1160363"/>
          <a:ext cx="1481583" cy="74079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January: </a:t>
          </a:r>
        </a:p>
        <a:p>
          <a:pPr marL="0" lvl="0" indent="0" algn="ctr" defTabSz="622300">
            <a:lnSpc>
              <a:spcPct val="90000"/>
            </a:lnSpc>
            <a:spcBef>
              <a:spcPct val="0"/>
            </a:spcBef>
            <a:spcAft>
              <a:spcPct val="35000"/>
            </a:spcAft>
            <a:buNone/>
          </a:pPr>
          <a:r>
            <a:rPr lang="en-US" sz="1400" kern="1200" dirty="0"/>
            <a:t>Church Entry</a:t>
          </a:r>
        </a:p>
      </dsp:txBody>
      <dsp:txXfrm>
        <a:off x="2745572" y="1196525"/>
        <a:ext cx="1409259" cy="668467"/>
      </dsp:txXfrm>
    </dsp:sp>
    <dsp:sp modelId="{B70EFE08-4F19-47B5-9F1F-2167074BA605}">
      <dsp:nvSpPr>
        <dsp:cNvPr id="0" name=""/>
        <dsp:cNvSpPr/>
      </dsp:nvSpPr>
      <dsp:spPr>
        <a:xfrm>
          <a:off x="2462067" y="2204746"/>
          <a:ext cx="1481583" cy="74079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Early Spring: Conf Audit</a:t>
          </a:r>
        </a:p>
      </dsp:txBody>
      <dsp:txXfrm>
        <a:off x="2498229" y="2240908"/>
        <a:ext cx="1409259" cy="668467"/>
      </dsp:txXfrm>
    </dsp:sp>
    <dsp:sp modelId="{94995042-8543-42F9-A887-271AAB575306}">
      <dsp:nvSpPr>
        <dsp:cNvPr id="0" name=""/>
        <dsp:cNvSpPr/>
      </dsp:nvSpPr>
      <dsp:spPr>
        <a:xfrm>
          <a:off x="495417" y="2213583"/>
          <a:ext cx="1481583" cy="74079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Spring/Summer: Submit to GCFA</a:t>
          </a:r>
        </a:p>
      </dsp:txBody>
      <dsp:txXfrm>
        <a:off x="531579" y="2249745"/>
        <a:ext cx="1409259" cy="668467"/>
      </dsp:txXfrm>
    </dsp:sp>
    <dsp:sp modelId="{1EF6421F-FC4D-445E-AC27-FE6223C41E78}">
      <dsp:nvSpPr>
        <dsp:cNvPr id="0" name=""/>
        <dsp:cNvSpPr/>
      </dsp:nvSpPr>
      <dsp:spPr>
        <a:xfrm>
          <a:off x="74544" y="1143002"/>
          <a:ext cx="1481583" cy="74079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Fall: </a:t>
          </a:r>
        </a:p>
        <a:p>
          <a:pPr marL="0" lvl="0" indent="0" algn="ctr" defTabSz="622300">
            <a:lnSpc>
              <a:spcPct val="90000"/>
            </a:lnSpc>
            <a:spcBef>
              <a:spcPct val="0"/>
            </a:spcBef>
            <a:spcAft>
              <a:spcPct val="35000"/>
            </a:spcAft>
            <a:buNone/>
          </a:pPr>
          <a:r>
            <a:rPr lang="en-US" sz="1400" kern="1200" dirty="0"/>
            <a:t>Finalize</a:t>
          </a:r>
        </a:p>
      </dsp:txBody>
      <dsp:txXfrm>
        <a:off x="110706" y="1179164"/>
        <a:ext cx="1409259" cy="668467"/>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0D0CDCF-B072-4CC6-B2A3-B1C4F4AE3FFA}" type="datetimeFigureOut">
              <a:rPr lang="en-US" smtClean="0"/>
              <a:pPr/>
              <a:t>4/10/2023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A8A0187-CA69-4ACB-9811-75164F281DE0}" type="slidenum">
              <a:rPr lang="en-US" smtClean="0"/>
              <a:pPr/>
              <a:t>‹#›</a:t>
            </a:fld>
            <a:endParaRPr lang="en-US" dirty="0"/>
          </a:p>
        </p:txBody>
      </p:sp>
    </p:spTree>
    <p:extLst>
      <p:ext uri="{BB962C8B-B14F-4D97-AF65-F5344CB8AC3E}">
        <p14:creationId xmlns:p14="http://schemas.microsoft.com/office/powerpoint/2010/main" val="2958881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663E9E0-D922-418E-8BFA-E41C87CB1E68}" type="datetimeFigureOut">
              <a:rPr lang="en-US" smtClean="0"/>
              <a:pPr/>
              <a:t>4/10/2023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E7D2F9E-D167-4ED3-83EC-AE46EA34BEC3}" type="slidenum">
              <a:rPr lang="en-US" smtClean="0"/>
              <a:pPr/>
              <a:t>‹#›</a:t>
            </a:fld>
            <a:endParaRPr lang="en-US" dirty="0"/>
          </a:p>
        </p:txBody>
      </p:sp>
    </p:spTree>
    <p:extLst>
      <p:ext uri="{BB962C8B-B14F-4D97-AF65-F5344CB8AC3E}">
        <p14:creationId xmlns:p14="http://schemas.microsoft.com/office/powerpoint/2010/main" val="4237720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LaTarsha slides</a:t>
            </a:r>
          </a:p>
        </p:txBody>
      </p:sp>
      <p:sp>
        <p:nvSpPr>
          <p:cNvPr id="4" name="Slide Number Placeholder 3"/>
          <p:cNvSpPr>
            <a:spLocks noGrp="1"/>
          </p:cNvSpPr>
          <p:nvPr>
            <p:ph type="sldNum" sz="quarter" idx="10"/>
          </p:nvPr>
        </p:nvSpPr>
        <p:spPr/>
        <p:txBody>
          <a:bodyPr/>
          <a:lstStyle/>
          <a:p>
            <a:fld id="{2E7D2F9E-D167-4ED3-83EC-AE46EA34BEC3}" type="slidenum">
              <a:rPr lang="en-US" smtClean="0"/>
              <a:pPr/>
              <a:t>26</a:t>
            </a:fld>
            <a:endParaRPr lang="en-US" dirty="0"/>
          </a:p>
        </p:txBody>
      </p:sp>
    </p:spTree>
    <p:extLst>
      <p:ext uri="{BB962C8B-B14F-4D97-AF65-F5344CB8AC3E}">
        <p14:creationId xmlns:p14="http://schemas.microsoft.com/office/powerpoint/2010/main" val="16097091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2" name="Picture Placeholder 3">
            <a:extLst>
              <a:ext uri="{FF2B5EF4-FFF2-40B4-BE49-F238E27FC236}">
                <a16:creationId xmlns:a16="http://schemas.microsoft.com/office/drawing/2014/main" id="{BAA7D4D0-7B10-8843-8732-AF00173D27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6350"/>
            <a:ext cx="9144000" cy="5130800"/>
          </a:xfrm>
          <a:prstGeom prst="rect">
            <a:avLst/>
          </a:prstGeom>
        </p:spPr>
      </p:pic>
      <p:sp>
        <p:nvSpPr>
          <p:cNvPr id="3" name="Rectangle 2">
            <a:extLst>
              <a:ext uri="{FF2B5EF4-FFF2-40B4-BE49-F238E27FC236}">
                <a16:creationId xmlns:a16="http://schemas.microsoft.com/office/drawing/2014/main" id="{9C970559-1A96-5D49-8718-D97871DDAD98}"/>
              </a:ext>
            </a:extLst>
          </p:cNvPr>
          <p:cNvSpPr/>
          <p:nvPr userDrawn="1"/>
        </p:nvSpPr>
        <p:spPr bwMode="auto">
          <a:xfrm>
            <a:off x="0" y="4171950"/>
            <a:ext cx="9144000" cy="971550"/>
          </a:xfrm>
          <a:prstGeom prst="rect">
            <a:avLst/>
          </a:prstGeom>
          <a:solidFill>
            <a:schemeClr val="bg1">
              <a:lumMod val="95000"/>
            </a:schemeClr>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p>
        </p:txBody>
      </p:sp>
      <p:sp>
        <p:nvSpPr>
          <p:cNvPr id="4" name="Rectangle 3">
            <a:extLst>
              <a:ext uri="{FF2B5EF4-FFF2-40B4-BE49-F238E27FC236}">
                <a16:creationId xmlns:a16="http://schemas.microsoft.com/office/drawing/2014/main" id="{E25D3B39-465B-A947-BBD0-72C2884FDD48}"/>
              </a:ext>
            </a:extLst>
          </p:cNvPr>
          <p:cNvSpPr/>
          <p:nvPr userDrawn="1"/>
        </p:nvSpPr>
        <p:spPr bwMode="auto">
          <a:xfrm>
            <a:off x="0" y="1"/>
            <a:ext cx="9144000" cy="4171950"/>
          </a:xfrm>
          <a:prstGeom prst="rect">
            <a:avLst/>
          </a:prstGeom>
          <a:gradFill flip="none" rotWithShape="1">
            <a:gsLst>
              <a:gs pos="0">
                <a:schemeClr val="accent1">
                  <a:alpha val="80000"/>
                </a:schemeClr>
              </a:gs>
              <a:gs pos="100000">
                <a:schemeClr val="accent2">
                  <a:alpha val="80000"/>
                </a:schemeClr>
              </a:gs>
            </a:gsLst>
            <a:lin ang="5400000" scaled="0"/>
            <a:tileRect/>
          </a:gra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pic>
        <p:nvPicPr>
          <p:cNvPr id="7" name="Picture 6">
            <a:extLst>
              <a:ext uri="{FF2B5EF4-FFF2-40B4-BE49-F238E27FC236}">
                <a16:creationId xmlns:a16="http://schemas.microsoft.com/office/drawing/2014/main" id="{C9C5C4EB-CE8A-2147-8F03-01E1E282713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1000" y="4337012"/>
            <a:ext cx="1910316" cy="680550"/>
          </a:xfrm>
          <a:prstGeom prst="rect">
            <a:avLst/>
          </a:prstGeom>
        </p:spPr>
      </p:pic>
      <p:sp>
        <p:nvSpPr>
          <p:cNvPr id="23" name="Text Placeholder 22">
            <a:extLst>
              <a:ext uri="{FF2B5EF4-FFF2-40B4-BE49-F238E27FC236}">
                <a16:creationId xmlns:a16="http://schemas.microsoft.com/office/drawing/2014/main" id="{C917F034-34D2-9C42-B81D-14870336D0F7}"/>
              </a:ext>
            </a:extLst>
          </p:cNvPr>
          <p:cNvSpPr>
            <a:spLocks noGrp="1"/>
          </p:cNvSpPr>
          <p:nvPr>
            <p:ph type="body" sz="quarter" idx="10" hasCustomPrompt="1"/>
          </p:nvPr>
        </p:nvSpPr>
        <p:spPr>
          <a:xfrm>
            <a:off x="381000" y="1581150"/>
            <a:ext cx="7772400" cy="1066800"/>
          </a:xfrm>
          <a:prstGeom prst="rect">
            <a:avLst/>
          </a:prstGeom>
        </p:spPr>
        <p:txBody>
          <a:bodyPr/>
          <a:lstStyle>
            <a:lvl1pPr marL="0" indent="0">
              <a:buFontTx/>
              <a:buNone/>
              <a:defRPr sz="4400">
                <a:solidFill>
                  <a:schemeClr val="bg1"/>
                </a:solidFill>
                <a:latin typeface="+mj-lt"/>
              </a:defRPr>
            </a:lvl1pPr>
          </a:lstStyle>
          <a:p>
            <a:pPr lvl="0"/>
            <a:r>
              <a:rPr lang="en-US" dirty="0"/>
              <a:t>PRESENTATION TITLE</a:t>
            </a:r>
          </a:p>
        </p:txBody>
      </p:sp>
      <p:sp>
        <p:nvSpPr>
          <p:cNvPr id="27" name="Text Placeholder 26">
            <a:extLst>
              <a:ext uri="{FF2B5EF4-FFF2-40B4-BE49-F238E27FC236}">
                <a16:creationId xmlns:a16="http://schemas.microsoft.com/office/drawing/2014/main" id="{44828F55-088E-4A44-A1D1-64D6CF6148E7}"/>
              </a:ext>
            </a:extLst>
          </p:cNvPr>
          <p:cNvSpPr>
            <a:spLocks noGrp="1"/>
          </p:cNvSpPr>
          <p:nvPr>
            <p:ph type="body" sz="quarter" idx="11" hasCustomPrompt="1"/>
          </p:nvPr>
        </p:nvSpPr>
        <p:spPr>
          <a:xfrm>
            <a:off x="381000" y="2800350"/>
            <a:ext cx="7391400" cy="762000"/>
          </a:xfrm>
          <a:prstGeom prst="rect">
            <a:avLst/>
          </a:prstGeom>
        </p:spPr>
        <p:txBody>
          <a:bodyPr/>
          <a:lstStyle>
            <a:lvl1pPr marL="0" indent="0">
              <a:buFontTx/>
              <a:buNone/>
              <a:defRPr sz="2200">
                <a:solidFill>
                  <a:schemeClr val="bg1"/>
                </a:solidFill>
              </a:defRPr>
            </a:lvl1pPr>
          </a:lstStyle>
          <a:p>
            <a:pPr lvl="0"/>
            <a:r>
              <a:rPr lang="en-US" dirty="0"/>
              <a:t>Sub Title/Author/Presenter</a:t>
            </a:r>
          </a:p>
        </p:txBody>
      </p:sp>
    </p:spTree>
    <p:extLst>
      <p:ext uri="{BB962C8B-B14F-4D97-AF65-F5344CB8AC3E}">
        <p14:creationId xmlns:p14="http://schemas.microsoft.com/office/powerpoint/2010/main" val="1582561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Thank You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69D6739-B881-524F-B8CD-A187881B4CEA}"/>
              </a:ext>
            </a:extLst>
          </p:cNvPr>
          <p:cNvSpPr/>
          <p:nvPr userDrawn="1"/>
        </p:nvSpPr>
        <p:spPr bwMode="auto">
          <a:xfrm>
            <a:off x="4565182" y="0"/>
            <a:ext cx="4578818" cy="51435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sz="1800"/>
          </a:p>
        </p:txBody>
      </p:sp>
      <p:pic>
        <p:nvPicPr>
          <p:cNvPr id="6" name="Picture 5">
            <a:extLst>
              <a:ext uri="{FF2B5EF4-FFF2-40B4-BE49-F238E27FC236}">
                <a16:creationId xmlns:a16="http://schemas.microsoft.com/office/drawing/2014/main" id="{B865A69A-BFC0-BC43-A865-52F55BC05F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944" y="1505208"/>
            <a:ext cx="4060432" cy="1446529"/>
          </a:xfrm>
          <a:prstGeom prst="rect">
            <a:avLst/>
          </a:prstGeom>
        </p:spPr>
      </p:pic>
      <p:pic>
        <p:nvPicPr>
          <p:cNvPr id="7" name="Picture 6">
            <a:extLst>
              <a:ext uri="{FF2B5EF4-FFF2-40B4-BE49-F238E27FC236}">
                <a16:creationId xmlns:a16="http://schemas.microsoft.com/office/drawing/2014/main" id="{3EE2E649-EAEB-9045-8915-BDB7CC66BD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0959" y="4193888"/>
            <a:ext cx="2438400" cy="571500"/>
          </a:xfrm>
          <a:prstGeom prst="rect">
            <a:avLst/>
          </a:prstGeom>
        </p:spPr>
      </p:pic>
      <p:sp>
        <p:nvSpPr>
          <p:cNvPr id="9" name="Freeform 8">
            <a:extLst>
              <a:ext uri="{FF2B5EF4-FFF2-40B4-BE49-F238E27FC236}">
                <a16:creationId xmlns:a16="http://schemas.microsoft.com/office/drawing/2014/main" id="{8E12B962-C6CB-464C-AF3B-80D6F7AB4DE8}"/>
              </a:ext>
            </a:extLst>
          </p:cNvPr>
          <p:cNvSpPr>
            <a:spLocks noEditPoints="1"/>
          </p:cNvSpPr>
          <p:nvPr userDrawn="1"/>
        </p:nvSpPr>
        <p:spPr bwMode="auto">
          <a:xfrm>
            <a:off x="4957752" y="2442447"/>
            <a:ext cx="242413" cy="365824"/>
          </a:xfrm>
          <a:custGeom>
            <a:avLst/>
            <a:gdLst/>
            <a:ahLst/>
            <a:cxnLst>
              <a:cxn ang="0">
                <a:pos x="89" y="0"/>
              </a:cxn>
              <a:cxn ang="0">
                <a:pos x="0" y="89"/>
              </a:cxn>
              <a:cxn ang="0">
                <a:pos x="38" y="188"/>
              </a:cxn>
              <a:cxn ang="0">
                <a:pos x="76" y="249"/>
              </a:cxn>
              <a:cxn ang="0">
                <a:pos x="89" y="269"/>
              </a:cxn>
              <a:cxn ang="0">
                <a:pos x="102" y="249"/>
              </a:cxn>
              <a:cxn ang="0">
                <a:pos x="139" y="188"/>
              </a:cxn>
              <a:cxn ang="0">
                <a:pos x="178" y="89"/>
              </a:cxn>
              <a:cxn ang="0">
                <a:pos x="89" y="0"/>
              </a:cxn>
              <a:cxn ang="0">
                <a:pos x="89" y="135"/>
              </a:cxn>
              <a:cxn ang="0">
                <a:pos x="43" y="89"/>
              </a:cxn>
              <a:cxn ang="0">
                <a:pos x="89" y="43"/>
              </a:cxn>
              <a:cxn ang="0">
                <a:pos x="135" y="89"/>
              </a:cxn>
              <a:cxn ang="0">
                <a:pos x="89" y="135"/>
              </a:cxn>
              <a:cxn ang="0">
                <a:pos x="89" y="135"/>
              </a:cxn>
              <a:cxn ang="0">
                <a:pos x="89" y="135"/>
              </a:cxn>
            </a:cxnLst>
            <a:rect l="0" t="0" r="r" b="b"/>
            <a:pathLst>
              <a:path w="178" h="269">
                <a:moveTo>
                  <a:pt x="89" y="0"/>
                </a:moveTo>
                <a:cubicBezTo>
                  <a:pt x="40" y="0"/>
                  <a:pt x="0" y="40"/>
                  <a:pt x="0" y="89"/>
                </a:cubicBezTo>
                <a:cubicBezTo>
                  <a:pt x="0" y="109"/>
                  <a:pt x="13" y="141"/>
                  <a:pt x="38" y="188"/>
                </a:cubicBezTo>
                <a:cubicBezTo>
                  <a:pt x="57" y="220"/>
                  <a:pt x="75" y="248"/>
                  <a:pt x="76" y="249"/>
                </a:cubicBezTo>
                <a:cubicBezTo>
                  <a:pt x="89" y="269"/>
                  <a:pt x="89" y="269"/>
                  <a:pt x="89" y="269"/>
                </a:cubicBezTo>
                <a:cubicBezTo>
                  <a:pt x="102" y="249"/>
                  <a:pt x="102" y="249"/>
                  <a:pt x="102" y="249"/>
                </a:cubicBezTo>
                <a:cubicBezTo>
                  <a:pt x="103" y="248"/>
                  <a:pt x="121" y="220"/>
                  <a:pt x="139" y="188"/>
                </a:cubicBezTo>
                <a:cubicBezTo>
                  <a:pt x="165" y="141"/>
                  <a:pt x="178" y="109"/>
                  <a:pt x="178" y="89"/>
                </a:cubicBezTo>
                <a:cubicBezTo>
                  <a:pt x="178" y="40"/>
                  <a:pt x="138" y="0"/>
                  <a:pt x="89" y="0"/>
                </a:cubicBezTo>
                <a:close/>
                <a:moveTo>
                  <a:pt x="89" y="135"/>
                </a:moveTo>
                <a:cubicBezTo>
                  <a:pt x="63" y="135"/>
                  <a:pt x="43" y="114"/>
                  <a:pt x="43" y="89"/>
                </a:cubicBezTo>
                <a:cubicBezTo>
                  <a:pt x="43" y="63"/>
                  <a:pt x="63" y="43"/>
                  <a:pt x="89" y="43"/>
                </a:cubicBezTo>
                <a:cubicBezTo>
                  <a:pt x="114" y="43"/>
                  <a:pt x="135" y="63"/>
                  <a:pt x="135" y="89"/>
                </a:cubicBezTo>
                <a:cubicBezTo>
                  <a:pt x="135" y="114"/>
                  <a:pt x="114" y="135"/>
                  <a:pt x="89" y="135"/>
                </a:cubicBezTo>
                <a:close/>
                <a:moveTo>
                  <a:pt x="89" y="135"/>
                </a:moveTo>
                <a:cubicBezTo>
                  <a:pt x="89" y="135"/>
                  <a:pt x="89" y="135"/>
                  <a:pt x="89" y="135"/>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10" name="Freeform 143">
            <a:extLst>
              <a:ext uri="{FF2B5EF4-FFF2-40B4-BE49-F238E27FC236}">
                <a16:creationId xmlns:a16="http://schemas.microsoft.com/office/drawing/2014/main" id="{5A49E9B1-70FA-C14D-B12B-566DB48E243B}"/>
              </a:ext>
            </a:extLst>
          </p:cNvPr>
          <p:cNvSpPr>
            <a:spLocks noEditPoints="1"/>
          </p:cNvSpPr>
          <p:nvPr userDrawn="1"/>
        </p:nvSpPr>
        <p:spPr bwMode="auto">
          <a:xfrm>
            <a:off x="4908923" y="3649588"/>
            <a:ext cx="340068" cy="224205"/>
          </a:xfrm>
          <a:custGeom>
            <a:avLst/>
            <a:gdLst/>
            <a:ahLst/>
            <a:cxnLst>
              <a:cxn ang="0">
                <a:pos x="107" y="0"/>
              </a:cxn>
              <a:cxn ang="0">
                <a:pos x="15" y="0"/>
              </a:cxn>
              <a:cxn ang="0">
                <a:pos x="0" y="16"/>
              </a:cxn>
              <a:cxn ang="0">
                <a:pos x="0" y="65"/>
              </a:cxn>
              <a:cxn ang="0">
                <a:pos x="15" y="81"/>
              </a:cxn>
              <a:cxn ang="0">
                <a:pos x="107" y="81"/>
              </a:cxn>
              <a:cxn ang="0">
                <a:pos x="123" y="65"/>
              </a:cxn>
              <a:cxn ang="0">
                <a:pos x="123" y="16"/>
              </a:cxn>
              <a:cxn ang="0">
                <a:pos x="107" y="0"/>
              </a:cxn>
              <a:cxn ang="0">
                <a:pos x="8" y="20"/>
              </a:cxn>
              <a:cxn ang="0">
                <a:pos x="34" y="41"/>
              </a:cxn>
              <a:cxn ang="0">
                <a:pos x="8" y="61"/>
              </a:cxn>
              <a:cxn ang="0">
                <a:pos x="8" y="20"/>
              </a:cxn>
              <a:cxn ang="0">
                <a:pos x="115" y="65"/>
              </a:cxn>
              <a:cxn ang="0">
                <a:pos x="107" y="73"/>
              </a:cxn>
              <a:cxn ang="0">
                <a:pos x="15" y="73"/>
              </a:cxn>
              <a:cxn ang="0">
                <a:pos x="8" y="65"/>
              </a:cxn>
              <a:cxn ang="0">
                <a:pos x="38" y="43"/>
              </a:cxn>
              <a:cxn ang="0">
                <a:pos x="54" y="56"/>
              </a:cxn>
              <a:cxn ang="0">
                <a:pos x="61" y="58"/>
              </a:cxn>
              <a:cxn ang="0">
                <a:pos x="68" y="56"/>
              </a:cxn>
              <a:cxn ang="0">
                <a:pos x="85" y="43"/>
              </a:cxn>
              <a:cxn ang="0">
                <a:pos x="115" y="65"/>
              </a:cxn>
              <a:cxn ang="0">
                <a:pos x="115" y="61"/>
              </a:cxn>
              <a:cxn ang="0">
                <a:pos x="88" y="41"/>
              </a:cxn>
              <a:cxn ang="0">
                <a:pos x="115" y="20"/>
              </a:cxn>
              <a:cxn ang="0">
                <a:pos x="115" y="61"/>
              </a:cxn>
              <a:cxn ang="0">
                <a:pos x="66" y="52"/>
              </a:cxn>
              <a:cxn ang="0">
                <a:pos x="61" y="54"/>
              </a:cxn>
              <a:cxn ang="0">
                <a:pos x="57" y="52"/>
              </a:cxn>
              <a:cxn ang="0">
                <a:pos x="41" y="41"/>
              </a:cxn>
              <a:cxn ang="0">
                <a:pos x="38" y="38"/>
              </a:cxn>
              <a:cxn ang="0">
                <a:pos x="8" y="16"/>
              </a:cxn>
              <a:cxn ang="0">
                <a:pos x="15" y="8"/>
              </a:cxn>
              <a:cxn ang="0">
                <a:pos x="107" y="8"/>
              </a:cxn>
              <a:cxn ang="0">
                <a:pos x="115" y="16"/>
              </a:cxn>
              <a:cxn ang="0">
                <a:pos x="66" y="52"/>
              </a:cxn>
              <a:cxn ang="0">
                <a:pos x="66" y="52"/>
              </a:cxn>
              <a:cxn ang="0">
                <a:pos x="66" y="52"/>
              </a:cxn>
            </a:cxnLst>
            <a:rect l="0" t="0" r="r" b="b"/>
            <a:pathLst>
              <a:path w="123" h="81">
                <a:moveTo>
                  <a:pt x="107" y="0"/>
                </a:moveTo>
                <a:cubicBezTo>
                  <a:pt x="15" y="0"/>
                  <a:pt x="15" y="0"/>
                  <a:pt x="15" y="0"/>
                </a:cubicBezTo>
                <a:cubicBezTo>
                  <a:pt x="7" y="0"/>
                  <a:pt x="0" y="7"/>
                  <a:pt x="0" y="16"/>
                </a:cubicBezTo>
                <a:cubicBezTo>
                  <a:pt x="0" y="65"/>
                  <a:pt x="0" y="65"/>
                  <a:pt x="0" y="65"/>
                </a:cubicBezTo>
                <a:cubicBezTo>
                  <a:pt x="0" y="74"/>
                  <a:pt x="7" y="81"/>
                  <a:pt x="15" y="81"/>
                </a:cubicBezTo>
                <a:cubicBezTo>
                  <a:pt x="107" y="81"/>
                  <a:pt x="107" y="81"/>
                  <a:pt x="107" y="81"/>
                </a:cubicBezTo>
                <a:cubicBezTo>
                  <a:pt x="116" y="81"/>
                  <a:pt x="123" y="74"/>
                  <a:pt x="123" y="65"/>
                </a:cubicBezTo>
                <a:cubicBezTo>
                  <a:pt x="123" y="16"/>
                  <a:pt x="123" y="16"/>
                  <a:pt x="123" y="16"/>
                </a:cubicBezTo>
                <a:cubicBezTo>
                  <a:pt x="123" y="7"/>
                  <a:pt x="116" y="0"/>
                  <a:pt x="107" y="0"/>
                </a:cubicBezTo>
                <a:close/>
                <a:moveTo>
                  <a:pt x="8" y="20"/>
                </a:moveTo>
                <a:cubicBezTo>
                  <a:pt x="34" y="41"/>
                  <a:pt x="34" y="41"/>
                  <a:pt x="34" y="41"/>
                </a:cubicBezTo>
                <a:cubicBezTo>
                  <a:pt x="8" y="61"/>
                  <a:pt x="8" y="61"/>
                  <a:pt x="8" y="61"/>
                </a:cubicBezTo>
                <a:lnTo>
                  <a:pt x="8" y="20"/>
                </a:lnTo>
                <a:close/>
                <a:moveTo>
                  <a:pt x="115" y="65"/>
                </a:moveTo>
                <a:cubicBezTo>
                  <a:pt x="115" y="70"/>
                  <a:pt x="112" y="73"/>
                  <a:pt x="107" y="73"/>
                </a:cubicBezTo>
                <a:cubicBezTo>
                  <a:pt x="15" y="73"/>
                  <a:pt x="15" y="73"/>
                  <a:pt x="15" y="73"/>
                </a:cubicBezTo>
                <a:cubicBezTo>
                  <a:pt x="11" y="73"/>
                  <a:pt x="8" y="70"/>
                  <a:pt x="8" y="65"/>
                </a:cubicBezTo>
                <a:cubicBezTo>
                  <a:pt x="38" y="43"/>
                  <a:pt x="38" y="43"/>
                  <a:pt x="38" y="43"/>
                </a:cubicBezTo>
                <a:cubicBezTo>
                  <a:pt x="54" y="56"/>
                  <a:pt x="54" y="56"/>
                  <a:pt x="54" y="56"/>
                </a:cubicBezTo>
                <a:cubicBezTo>
                  <a:pt x="56" y="57"/>
                  <a:pt x="59" y="58"/>
                  <a:pt x="61" y="58"/>
                </a:cubicBezTo>
                <a:cubicBezTo>
                  <a:pt x="64" y="58"/>
                  <a:pt x="66" y="57"/>
                  <a:pt x="68" y="56"/>
                </a:cubicBezTo>
                <a:cubicBezTo>
                  <a:pt x="85" y="43"/>
                  <a:pt x="85" y="43"/>
                  <a:pt x="85" y="43"/>
                </a:cubicBezTo>
                <a:lnTo>
                  <a:pt x="115" y="65"/>
                </a:lnTo>
                <a:close/>
                <a:moveTo>
                  <a:pt x="115" y="61"/>
                </a:moveTo>
                <a:cubicBezTo>
                  <a:pt x="88" y="41"/>
                  <a:pt x="88" y="41"/>
                  <a:pt x="88" y="41"/>
                </a:cubicBezTo>
                <a:cubicBezTo>
                  <a:pt x="115" y="20"/>
                  <a:pt x="115" y="20"/>
                  <a:pt x="115" y="20"/>
                </a:cubicBezTo>
                <a:lnTo>
                  <a:pt x="115" y="61"/>
                </a:lnTo>
                <a:close/>
                <a:moveTo>
                  <a:pt x="66" y="52"/>
                </a:moveTo>
                <a:cubicBezTo>
                  <a:pt x="65" y="53"/>
                  <a:pt x="63" y="54"/>
                  <a:pt x="61" y="54"/>
                </a:cubicBezTo>
                <a:cubicBezTo>
                  <a:pt x="60" y="54"/>
                  <a:pt x="58" y="53"/>
                  <a:pt x="57" y="52"/>
                </a:cubicBezTo>
                <a:cubicBezTo>
                  <a:pt x="41" y="41"/>
                  <a:pt x="41" y="41"/>
                  <a:pt x="41" y="41"/>
                </a:cubicBezTo>
                <a:cubicBezTo>
                  <a:pt x="38" y="38"/>
                  <a:pt x="38" y="38"/>
                  <a:pt x="38" y="38"/>
                </a:cubicBezTo>
                <a:cubicBezTo>
                  <a:pt x="8" y="16"/>
                  <a:pt x="8" y="16"/>
                  <a:pt x="8" y="16"/>
                </a:cubicBezTo>
                <a:cubicBezTo>
                  <a:pt x="8" y="11"/>
                  <a:pt x="11" y="8"/>
                  <a:pt x="15" y="8"/>
                </a:cubicBezTo>
                <a:cubicBezTo>
                  <a:pt x="107" y="8"/>
                  <a:pt x="107" y="8"/>
                  <a:pt x="107" y="8"/>
                </a:cubicBezTo>
                <a:cubicBezTo>
                  <a:pt x="112" y="8"/>
                  <a:pt x="115" y="11"/>
                  <a:pt x="115" y="16"/>
                </a:cubicBezTo>
                <a:lnTo>
                  <a:pt x="66" y="52"/>
                </a:lnTo>
                <a:close/>
                <a:moveTo>
                  <a:pt x="66" y="52"/>
                </a:moveTo>
                <a:cubicBezTo>
                  <a:pt x="66" y="52"/>
                  <a:pt x="66" y="52"/>
                  <a:pt x="66" y="52"/>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nvGrpSpPr>
          <p:cNvPr id="11" name="Group 10">
            <a:extLst>
              <a:ext uri="{FF2B5EF4-FFF2-40B4-BE49-F238E27FC236}">
                <a16:creationId xmlns:a16="http://schemas.microsoft.com/office/drawing/2014/main" id="{225098DC-28A5-A746-88BF-E574C14ED03E}"/>
              </a:ext>
            </a:extLst>
          </p:cNvPr>
          <p:cNvGrpSpPr/>
          <p:nvPr userDrawn="1"/>
        </p:nvGrpSpPr>
        <p:grpSpPr>
          <a:xfrm>
            <a:off x="4919549" y="4081732"/>
            <a:ext cx="318819" cy="318819"/>
            <a:chOff x="3721100" y="6330951"/>
            <a:chExt cx="530225" cy="530225"/>
          </a:xfrm>
          <a:solidFill>
            <a:schemeClr val="bg1"/>
          </a:solidFill>
        </p:grpSpPr>
        <p:sp>
          <p:nvSpPr>
            <p:cNvPr id="12" name="Freeform 11">
              <a:extLst>
                <a:ext uri="{FF2B5EF4-FFF2-40B4-BE49-F238E27FC236}">
                  <a16:creationId xmlns:a16="http://schemas.microsoft.com/office/drawing/2014/main" id="{CF6DC2B1-44FC-0444-87BA-033C027D4E42}"/>
                </a:ext>
              </a:extLst>
            </p:cNvPr>
            <p:cNvSpPr>
              <a:spLocks noEditPoints="1"/>
            </p:cNvSpPr>
            <p:nvPr/>
          </p:nvSpPr>
          <p:spPr bwMode="auto">
            <a:xfrm>
              <a:off x="3959225" y="6383338"/>
              <a:ext cx="292100" cy="469900"/>
            </a:xfrm>
            <a:custGeom>
              <a:avLst/>
              <a:gdLst/>
              <a:ahLst/>
              <a:cxnLst>
                <a:cxn ang="0">
                  <a:pos x="126" y="33"/>
                </a:cxn>
                <a:cxn ang="0">
                  <a:pos x="122" y="34"/>
                </a:cxn>
                <a:cxn ang="0">
                  <a:pos x="101" y="36"/>
                </a:cxn>
                <a:cxn ang="0">
                  <a:pos x="95" y="46"/>
                </a:cxn>
                <a:cxn ang="0">
                  <a:pos x="90" y="44"/>
                </a:cxn>
                <a:cxn ang="0">
                  <a:pos x="73" y="29"/>
                </a:cxn>
                <a:cxn ang="0">
                  <a:pos x="70" y="21"/>
                </a:cxn>
                <a:cxn ang="0">
                  <a:pos x="67" y="12"/>
                </a:cxn>
                <a:cxn ang="0">
                  <a:pos x="56" y="2"/>
                </a:cxn>
                <a:cxn ang="0">
                  <a:pos x="43" y="0"/>
                </a:cxn>
                <a:cxn ang="0">
                  <a:pos x="43" y="6"/>
                </a:cxn>
                <a:cxn ang="0">
                  <a:pos x="56" y="18"/>
                </a:cxn>
                <a:cxn ang="0">
                  <a:pos x="62" y="25"/>
                </a:cxn>
                <a:cxn ang="0">
                  <a:pos x="55" y="29"/>
                </a:cxn>
                <a:cxn ang="0">
                  <a:pos x="49" y="27"/>
                </a:cxn>
                <a:cxn ang="0">
                  <a:pos x="41" y="24"/>
                </a:cxn>
                <a:cxn ang="0">
                  <a:pos x="41" y="17"/>
                </a:cxn>
                <a:cxn ang="0">
                  <a:pos x="30" y="12"/>
                </a:cxn>
                <a:cxn ang="0">
                  <a:pos x="27" y="28"/>
                </a:cxn>
                <a:cxn ang="0">
                  <a:pos x="15" y="31"/>
                </a:cxn>
                <a:cxn ang="0">
                  <a:pos x="17" y="40"/>
                </a:cxn>
                <a:cxn ang="0">
                  <a:pos x="31" y="42"/>
                </a:cxn>
                <a:cxn ang="0">
                  <a:pos x="34" y="28"/>
                </a:cxn>
                <a:cxn ang="0">
                  <a:pos x="45" y="30"/>
                </a:cxn>
                <a:cxn ang="0">
                  <a:pos x="51" y="33"/>
                </a:cxn>
                <a:cxn ang="0">
                  <a:pos x="60" y="33"/>
                </a:cxn>
                <a:cxn ang="0">
                  <a:pos x="66" y="45"/>
                </a:cxn>
                <a:cxn ang="0">
                  <a:pos x="82" y="62"/>
                </a:cxn>
                <a:cxn ang="0">
                  <a:pos x="81" y="68"/>
                </a:cxn>
                <a:cxn ang="0">
                  <a:pos x="68" y="66"/>
                </a:cxn>
                <a:cxn ang="0">
                  <a:pos x="45" y="78"/>
                </a:cxn>
                <a:cxn ang="0">
                  <a:pos x="29" y="97"/>
                </a:cxn>
                <a:cxn ang="0">
                  <a:pos x="27" y="106"/>
                </a:cxn>
                <a:cxn ang="0">
                  <a:pos x="21" y="106"/>
                </a:cxn>
                <a:cxn ang="0">
                  <a:pos x="11" y="101"/>
                </a:cxn>
                <a:cxn ang="0">
                  <a:pos x="0" y="106"/>
                </a:cxn>
                <a:cxn ang="0">
                  <a:pos x="3" y="117"/>
                </a:cxn>
                <a:cxn ang="0">
                  <a:pos x="7" y="112"/>
                </a:cxn>
                <a:cxn ang="0">
                  <a:pos x="15" y="111"/>
                </a:cxn>
                <a:cxn ang="0">
                  <a:pos x="15" y="121"/>
                </a:cxn>
                <a:cxn ang="0">
                  <a:pos x="21" y="123"/>
                </a:cxn>
                <a:cxn ang="0">
                  <a:pos x="28" y="131"/>
                </a:cxn>
                <a:cxn ang="0">
                  <a:pos x="39" y="128"/>
                </a:cxn>
                <a:cxn ang="0">
                  <a:pos x="51" y="130"/>
                </a:cxn>
                <a:cxn ang="0">
                  <a:pos x="66" y="134"/>
                </a:cxn>
                <a:cxn ang="0">
                  <a:pos x="73" y="134"/>
                </a:cxn>
                <a:cxn ang="0">
                  <a:pos x="85" y="148"/>
                </a:cxn>
                <a:cxn ang="0">
                  <a:pos x="109" y="162"/>
                </a:cxn>
                <a:cxn ang="0">
                  <a:pos x="93" y="191"/>
                </a:cxn>
                <a:cxn ang="0">
                  <a:pos x="77" y="199"/>
                </a:cxn>
                <a:cxn ang="0">
                  <a:pos x="71" y="215"/>
                </a:cxn>
                <a:cxn ang="0">
                  <a:pos x="48" y="231"/>
                </a:cxn>
                <a:cxn ang="0">
                  <a:pos x="45" y="240"/>
                </a:cxn>
                <a:cxn ang="0">
                  <a:pos x="149" y="108"/>
                </a:cxn>
                <a:cxn ang="0">
                  <a:pos x="126" y="33"/>
                </a:cxn>
                <a:cxn ang="0">
                  <a:pos x="126" y="33"/>
                </a:cxn>
                <a:cxn ang="0">
                  <a:pos x="126" y="33"/>
                </a:cxn>
              </a:cxnLst>
              <a:rect l="0" t="0" r="r" b="b"/>
              <a:pathLst>
                <a:path w="149" h="240">
                  <a:moveTo>
                    <a:pt x="126" y="33"/>
                  </a:moveTo>
                  <a:cubicBezTo>
                    <a:pt x="122" y="34"/>
                    <a:pt x="122" y="34"/>
                    <a:pt x="122" y="34"/>
                  </a:cubicBezTo>
                  <a:cubicBezTo>
                    <a:pt x="101" y="36"/>
                    <a:pt x="101" y="36"/>
                    <a:pt x="101" y="36"/>
                  </a:cubicBezTo>
                  <a:cubicBezTo>
                    <a:pt x="95" y="46"/>
                    <a:pt x="95" y="46"/>
                    <a:pt x="95" y="46"/>
                  </a:cubicBezTo>
                  <a:cubicBezTo>
                    <a:pt x="90" y="44"/>
                    <a:pt x="90" y="44"/>
                    <a:pt x="90" y="44"/>
                  </a:cubicBezTo>
                  <a:cubicBezTo>
                    <a:pt x="73" y="29"/>
                    <a:pt x="73" y="29"/>
                    <a:pt x="73" y="29"/>
                  </a:cubicBezTo>
                  <a:cubicBezTo>
                    <a:pt x="70" y="21"/>
                    <a:pt x="70" y="21"/>
                    <a:pt x="70" y="21"/>
                  </a:cubicBezTo>
                  <a:cubicBezTo>
                    <a:pt x="67" y="12"/>
                    <a:pt x="67" y="12"/>
                    <a:pt x="67" y="12"/>
                  </a:cubicBezTo>
                  <a:cubicBezTo>
                    <a:pt x="56" y="2"/>
                    <a:pt x="56" y="2"/>
                    <a:pt x="56" y="2"/>
                  </a:cubicBezTo>
                  <a:cubicBezTo>
                    <a:pt x="43" y="0"/>
                    <a:pt x="43" y="0"/>
                    <a:pt x="43" y="0"/>
                  </a:cubicBezTo>
                  <a:cubicBezTo>
                    <a:pt x="43" y="6"/>
                    <a:pt x="43" y="6"/>
                    <a:pt x="43" y="6"/>
                  </a:cubicBezTo>
                  <a:cubicBezTo>
                    <a:pt x="56" y="18"/>
                    <a:pt x="56" y="18"/>
                    <a:pt x="56" y="18"/>
                  </a:cubicBezTo>
                  <a:cubicBezTo>
                    <a:pt x="62" y="25"/>
                    <a:pt x="62" y="25"/>
                    <a:pt x="62" y="25"/>
                  </a:cubicBezTo>
                  <a:cubicBezTo>
                    <a:pt x="55" y="29"/>
                    <a:pt x="55" y="29"/>
                    <a:pt x="55" y="29"/>
                  </a:cubicBezTo>
                  <a:cubicBezTo>
                    <a:pt x="49" y="27"/>
                    <a:pt x="49" y="27"/>
                    <a:pt x="49" y="27"/>
                  </a:cubicBezTo>
                  <a:cubicBezTo>
                    <a:pt x="41" y="24"/>
                    <a:pt x="41" y="24"/>
                    <a:pt x="41" y="24"/>
                  </a:cubicBezTo>
                  <a:cubicBezTo>
                    <a:pt x="41" y="17"/>
                    <a:pt x="41" y="17"/>
                    <a:pt x="41" y="17"/>
                  </a:cubicBezTo>
                  <a:cubicBezTo>
                    <a:pt x="30" y="12"/>
                    <a:pt x="30" y="12"/>
                    <a:pt x="30" y="12"/>
                  </a:cubicBezTo>
                  <a:cubicBezTo>
                    <a:pt x="27" y="28"/>
                    <a:pt x="27" y="28"/>
                    <a:pt x="27" y="28"/>
                  </a:cubicBezTo>
                  <a:cubicBezTo>
                    <a:pt x="15" y="31"/>
                    <a:pt x="15" y="31"/>
                    <a:pt x="15" y="31"/>
                  </a:cubicBezTo>
                  <a:cubicBezTo>
                    <a:pt x="17" y="40"/>
                    <a:pt x="17" y="40"/>
                    <a:pt x="17" y="40"/>
                  </a:cubicBezTo>
                  <a:cubicBezTo>
                    <a:pt x="31" y="42"/>
                    <a:pt x="31" y="42"/>
                    <a:pt x="31" y="42"/>
                  </a:cubicBezTo>
                  <a:cubicBezTo>
                    <a:pt x="34" y="28"/>
                    <a:pt x="34" y="28"/>
                    <a:pt x="34" y="28"/>
                  </a:cubicBezTo>
                  <a:cubicBezTo>
                    <a:pt x="45" y="30"/>
                    <a:pt x="45" y="30"/>
                    <a:pt x="45" y="30"/>
                  </a:cubicBezTo>
                  <a:cubicBezTo>
                    <a:pt x="51" y="33"/>
                    <a:pt x="51" y="33"/>
                    <a:pt x="51" y="33"/>
                  </a:cubicBezTo>
                  <a:cubicBezTo>
                    <a:pt x="60" y="33"/>
                    <a:pt x="60" y="33"/>
                    <a:pt x="60" y="33"/>
                  </a:cubicBezTo>
                  <a:cubicBezTo>
                    <a:pt x="66" y="45"/>
                    <a:pt x="66" y="45"/>
                    <a:pt x="66" y="45"/>
                  </a:cubicBezTo>
                  <a:cubicBezTo>
                    <a:pt x="82" y="62"/>
                    <a:pt x="82" y="62"/>
                    <a:pt x="82" y="62"/>
                  </a:cubicBezTo>
                  <a:cubicBezTo>
                    <a:pt x="81" y="68"/>
                    <a:pt x="81" y="68"/>
                    <a:pt x="81" y="68"/>
                  </a:cubicBezTo>
                  <a:cubicBezTo>
                    <a:pt x="68" y="66"/>
                    <a:pt x="68" y="66"/>
                    <a:pt x="68" y="66"/>
                  </a:cubicBezTo>
                  <a:cubicBezTo>
                    <a:pt x="45" y="78"/>
                    <a:pt x="45" y="78"/>
                    <a:pt x="45" y="78"/>
                  </a:cubicBezTo>
                  <a:cubicBezTo>
                    <a:pt x="29" y="97"/>
                    <a:pt x="29" y="97"/>
                    <a:pt x="29" y="97"/>
                  </a:cubicBezTo>
                  <a:cubicBezTo>
                    <a:pt x="27" y="106"/>
                    <a:pt x="27" y="106"/>
                    <a:pt x="27" y="106"/>
                  </a:cubicBezTo>
                  <a:cubicBezTo>
                    <a:pt x="21" y="106"/>
                    <a:pt x="21" y="106"/>
                    <a:pt x="21" y="106"/>
                  </a:cubicBezTo>
                  <a:cubicBezTo>
                    <a:pt x="11" y="101"/>
                    <a:pt x="11" y="101"/>
                    <a:pt x="11" y="101"/>
                  </a:cubicBezTo>
                  <a:cubicBezTo>
                    <a:pt x="0" y="106"/>
                    <a:pt x="0" y="106"/>
                    <a:pt x="0" y="106"/>
                  </a:cubicBezTo>
                  <a:cubicBezTo>
                    <a:pt x="3" y="117"/>
                    <a:pt x="3" y="117"/>
                    <a:pt x="3" y="117"/>
                  </a:cubicBezTo>
                  <a:cubicBezTo>
                    <a:pt x="7" y="112"/>
                    <a:pt x="7" y="112"/>
                    <a:pt x="7" y="112"/>
                  </a:cubicBezTo>
                  <a:cubicBezTo>
                    <a:pt x="15" y="111"/>
                    <a:pt x="15" y="111"/>
                    <a:pt x="15" y="111"/>
                  </a:cubicBezTo>
                  <a:cubicBezTo>
                    <a:pt x="15" y="121"/>
                    <a:pt x="15" y="121"/>
                    <a:pt x="15" y="121"/>
                  </a:cubicBezTo>
                  <a:cubicBezTo>
                    <a:pt x="21" y="123"/>
                    <a:pt x="21" y="123"/>
                    <a:pt x="21" y="123"/>
                  </a:cubicBezTo>
                  <a:cubicBezTo>
                    <a:pt x="28" y="131"/>
                    <a:pt x="28" y="131"/>
                    <a:pt x="28" y="131"/>
                  </a:cubicBezTo>
                  <a:cubicBezTo>
                    <a:pt x="39" y="128"/>
                    <a:pt x="39" y="128"/>
                    <a:pt x="39" y="128"/>
                  </a:cubicBezTo>
                  <a:cubicBezTo>
                    <a:pt x="51" y="130"/>
                    <a:pt x="51" y="130"/>
                    <a:pt x="51" y="130"/>
                  </a:cubicBezTo>
                  <a:cubicBezTo>
                    <a:pt x="66" y="134"/>
                    <a:pt x="66" y="134"/>
                    <a:pt x="66" y="134"/>
                  </a:cubicBezTo>
                  <a:cubicBezTo>
                    <a:pt x="73" y="134"/>
                    <a:pt x="73" y="134"/>
                    <a:pt x="73" y="134"/>
                  </a:cubicBezTo>
                  <a:cubicBezTo>
                    <a:pt x="85" y="148"/>
                    <a:pt x="85" y="148"/>
                    <a:pt x="85" y="148"/>
                  </a:cubicBezTo>
                  <a:cubicBezTo>
                    <a:pt x="109" y="162"/>
                    <a:pt x="109" y="162"/>
                    <a:pt x="109" y="162"/>
                  </a:cubicBezTo>
                  <a:cubicBezTo>
                    <a:pt x="93" y="191"/>
                    <a:pt x="93" y="191"/>
                    <a:pt x="93" y="191"/>
                  </a:cubicBezTo>
                  <a:cubicBezTo>
                    <a:pt x="77" y="199"/>
                    <a:pt x="77" y="199"/>
                    <a:pt x="77" y="199"/>
                  </a:cubicBezTo>
                  <a:cubicBezTo>
                    <a:pt x="71" y="215"/>
                    <a:pt x="71" y="215"/>
                    <a:pt x="71" y="215"/>
                  </a:cubicBezTo>
                  <a:cubicBezTo>
                    <a:pt x="48" y="231"/>
                    <a:pt x="48" y="231"/>
                    <a:pt x="48" y="231"/>
                  </a:cubicBezTo>
                  <a:cubicBezTo>
                    <a:pt x="45" y="240"/>
                    <a:pt x="45" y="240"/>
                    <a:pt x="45" y="240"/>
                  </a:cubicBezTo>
                  <a:cubicBezTo>
                    <a:pt x="105" y="226"/>
                    <a:pt x="149" y="172"/>
                    <a:pt x="149" y="108"/>
                  </a:cubicBezTo>
                  <a:cubicBezTo>
                    <a:pt x="149" y="80"/>
                    <a:pt x="141" y="54"/>
                    <a:pt x="126" y="33"/>
                  </a:cubicBezTo>
                  <a:close/>
                  <a:moveTo>
                    <a:pt x="126" y="33"/>
                  </a:moveTo>
                  <a:cubicBezTo>
                    <a:pt x="126" y="33"/>
                    <a:pt x="126" y="33"/>
                    <a:pt x="126" y="3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13" name="Freeform 12">
              <a:extLst>
                <a:ext uri="{FF2B5EF4-FFF2-40B4-BE49-F238E27FC236}">
                  <a16:creationId xmlns:a16="http://schemas.microsoft.com/office/drawing/2014/main" id="{82A253D9-9F8C-1842-9202-2EBC3DBD67BC}"/>
                </a:ext>
              </a:extLst>
            </p:cNvPr>
            <p:cNvSpPr>
              <a:spLocks noEditPoints="1"/>
            </p:cNvSpPr>
            <p:nvPr/>
          </p:nvSpPr>
          <p:spPr bwMode="auto">
            <a:xfrm>
              <a:off x="3721100" y="6457951"/>
              <a:ext cx="307975" cy="403225"/>
            </a:xfrm>
            <a:custGeom>
              <a:avLst/>
              <a:gdLst/>
              <a:ahLst/>
              <a:cxnLst>
                <a:cxn ang="0">
                  <a:pos x="151" y="141"/>
                </a:cxn>
                <a:cxn ang="0">
                  <a:pos x="141" y="123"/>
                </a:cxn>
                <a:cxn ang="0">
                  <a:pos x="150" y="104"/>
                </a:cxn>
                <a:cxn ang="0">
                  <a:pos x="141" y="101"/>
                </a:cxn>
                <a:cxn ang="0">
                  <a:pos x="131" y="91"/>
                </a:cxn>
                <a:cxn ang="0">
                  <a:pos x="109" y="86"/>
                </a:cxn>
                <a:cxn ang="0">
                  <a:pos x="101" y="70"/>
                </a:cxn>
                <a:cxn ang="0">
                  <a:pos x="101" y="80"/>
                </a:cxn>
                <a:cxn ang="0">
                  <a:pos x="98" y="80"/>
                </a:cxn>
                <a:cxn ang="0">
                  <a:pos x="78" y="53"/>
                </a:cxn>
                <a:cxn ang="0">
                  <a:pos x="78" y="31"/>
                </a:cxn>
                <a:cxn ang="0">
                  <a:pos x="64" y="8"/>
                </a:cxn>
                <a:cxn ang="0">
                  <a:pos x="42" y="12"/>
                </a:cxn>
                <a:cxn ang="0">
                  <a:pos x="26" y="12"/>
                </a:cxn>
                <a:cxn ang="0">
                  <a:pos x="19" y="7"/>
                </a:cxn>
                <a:cxn ang="0">
                  <a:pos x="28" y="0"/>
                </a:cxn>
                <a:cxn ang="0">
                  <a:pos x="19" y="2"/>
                </a:cxn>
                <a:cxn ang="0">
                  <a:pos x="0" y="70"/>
                </a:cxn>
                <a:cxn ang="0">
                  <a:pos x="136" y="206"/>
                </a:cxn>
                <a:cxn ang="0">
                  <a:pos x="153" y="205"/>
                </a:cxn>
                <a:cxn ang="0">
                  <a:pos x="151" y="188"/>
                </a:cxn>
                <a:cxn ang="0">
                  <a:pos x="157" y="163"/>
                </a:cxn>
                <a:cxn ang="0">
                  <a:pos x="151" y="141"/>
                </a:cxn>
                <a:cxn ang="0">
                  <a:pos x="151" y="141"/>
                </a:cxn>
                <a:cxn ang="0">
                  <a:pos x="151" y="141"/>
                </a:cxn>
              </a:cxnLst>
              <a:rect l="0" t="0" r="r" b="b"/>
              <a:pathLst>
                <a:path w="157" h="206">
                  <a:moveTo>
                    <a:pt x="151" y="141"/>
                  </a:moveTo>
                  <a:cubicBezTo>
                    <a:pt x="141" y="123"/>
                    <a:pt x="141" y="123"/>
                    <a:pt x="141" y="123"/>
                  </a:cubicBezTo>
                  <a:cubicBezTo>
                    <a:pt x="150" y="104"/>
                    <a:pt x="150" y="104"/>
                    <a:pt x="150" y="104"/>
                  </a:cubicBezTo>
                  <a:cubicBezTo>
                    <a:pt x="141" y="101"/>
                    <a:pt x="141" y="101"/>
                    <a:pt x="141" y="101"/>
                  </a:cubicBezTo>
                  <a:cubicBezTo>
                    <a:pt x="131" y="91"/>
                    <a:pt x="131" y="91"/>
                    <a:pt x="131" y="91"/>
                  </a:cubicBezTo>
                  <a:cubicBezTo>
                    <a:pt x="109" y="86"/>
                    <a:pt x="109" y="86"/>
                    <a:pt x="109" y="86"/>
                  </a:cubicBezTo>
                  <a:cubicBezTo>
                    <a:pt x="101" y="70"/>
                    <a:pt x="101" y="70"/>
                    <a:pt x="101" y="70"/>
                  </a:cubicBezTo>
                  <a:cubicBezTo>
                    <a:pt x="101" y="80"/>
                    <a:pt x="101" y="80"/>
                    <a:pt x="101" y="80"/>
                  </a:cubicBezTo>
                  <a:cubicBezTo>
                    <a:pt x="98" y="80"/>
                    <a:pt x="98" y="80"/>
                    <a:pt x="98" y="80"/>
                  </a:cubicBezTo>
                  <a:cubicBezTo>
                    <a:pt x="78" y="53"/>
                    <a:pt x="78" y="53"/>
                    <a:pt x="78" y="53"/>
                  </a:cubicBezTo>
                  <a:cubicBezTo>
                    <a:pt x="78" y="31"/>
                    <a:pt x="78" y="31"/>
                    <a:pt x="78" y="31"/>
                  </a:cubicBezTo>
                  <a:cubicBezTo>
                    <a:pt x="64" y="8"/>
                    <a:pt x="64" y="8"/>
                    <a:pt x="64" y="8"/>
                  </a:cubicBezTo>
                  <a:cubicBezTo>
                    <a:pt x="42" y="12"/>
                    <a:pt x="42" y="12"/>
                    <a:pt x="42" y="12"/>
                  </a:cubicBezTo>
                  <a:cubicBezTo>
                    <a:pt x="26" y="12"/>
                    <a:pt x="26" y="12"/>
                    <a:pt x="26" y="12"/>
                  </a:cubicBezTo>
                  <a:cubicBezTo>
                    <a:pt x="19" y="7"/>
                    <a:pt x="19" y="7"/>
                    <a:pt x="19" y="7"/>
                  </a:cubicBezTo>
                  <a:cubicBezTo>
                    <a:pt x="28" y="0"/>
                    <a:pt x="28" y="0"/>
                    <a:pt x="28" y="0"/>
                  </a:cubicBezTo>
                  <a:cubicBezTo>
                    <a:pt x="19" y="2"/>
                    <a:pt x="19" y="2"/>
                    <a:pt x="19" y="2"/>
                  </a:cubicBezTo>
                  <a:cubicBezTo>
                    <a:pt x="7" y="22"/>
                    <a:pt x="0" y="45"/>
                    <a:pt x="0" y="70"/>
                  </a:cubicBezTo>
                  <a:cubicBezTo>
                    <a:pt x="0" y="145"/>
                    <a:pt x="61" y="206"/>
                    <a:pt x="136" y="206"/>
                  </a:cubicBezTo>
                  <a:cubicBezTo>
                    <a:pt x="141" y="206"/>
                    <a:pt x="147" y="205"/>
                    <a:pt x="153" y="205"/>
                  </a:cubicBezTo>
                  <a:cubicBezTo>
                    <a:pt x="151" y="188"/>
                    <a:pt x="151" y="188"/>
                    <a:pt x="151" y="188"/>
                  </a:cubicBezTo>
                  <a:cubicBezTo>
                    <a:pt x="151" y="188"/>
                    <a:pt x="157" y="164"/>
                    <a:pt x="157" y="163"/>
                  </a:cubicBezTo>
                  <a:cubicBezTo>
                    <a:pt x="157" y="162"/>
                    <a:pt x="151" y="141"/>
                    <a:pt x="151" y="141"/>
                  </a:cubicBezTo>
                  <a:close/>
                  <a:moveTo>
                    <a:pt x="151" y="141"/>
                  </a:moveTo>
                  <a:cubicBezTo>
                    <a:pt x="151" y="141"/>
                    <a:pt x="151" y="141"/>
                    <a:pt x="151" y="1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14" name="Freeform 13">
              <a:extLst>
                <a:ext uri="{FF2B5EF4-FFF2-40B4-BE49-F238E27FC236}">
                  <a16:creationId xmlns:a16="http://schemas.microsoft.com/office/drawing/2014/main" id="{38DE89CB-18B3-2247-B754-E18D09C96214}"/>
                </a:ext>
              </a:extLst>
            </p:cNvPr>
            <p:cNvSpPr>
              <a:spLocks noEditPoints="1"/>
            </p:cNvSpPr>
            <p:nvPr/>
          </p:nvSpPr>
          <p:spPr bwMode="auto">
            <a:xfrm>
              <a:off x="3781425" y="6330951"/>
              <a:ext cx="317500" cy="95250"/>
            </a:xfrm>
            <a:custGeom>
              <a:avLst/>
              <a:gdLst/>
              <a:ahLst/>
              <a:cxnLst>
                <a:cxn ang="0">
                  <a:pos x="19" y="43"/>
                </a:cxn>
                <a:cxn ang="0">
                  <a:pos x="44" y="40"/>
                </a:cxn>
                <a:cxn ang="0">
                  <a:pos x="55" y="34"/>
                </a:cxn>
                <a:cxn ang="0">
                  <a:pos x="67" y="37"/>
                </a:cxn>
                <a:cxn ang="0">
                  <a:pos x="87" y="36"/>
                </a:cxn>
                <a:cxn ang="0">
                  <a:pos x="94" y="26"/>
                </a:cxn>
                <a:cxn ang="0">
                  <a:pos x="104" y="27"/>
                </a:cxn>
                <a:cxn ang="0">
                  <a:pos x="128" y="25"/>
                </a:cxn>
                <a:cxn ang="0">
                  <a:pos x="135" y="18"/>
                </a:cxn>
                <a:cxn ang="0">
                  <a:pos x="144" y="11"/>
                </a:cxn>
                <a:cxn ang="0">
                  <a:pos x="157" y="13"/>
                </a:cxn>
                <a:cxn ang="0">
                  <a:pos x="162" y="13"/>
                </a:cxn>
                <a:cxn ang="0">
                  <a:pos x="105" y="0"/>
                </a:cxn>
                <a:cxn ang="0">
                  <a:pos x="0" y="49"/>
                </a:cxn>
                <a:cxn ang="0">
                  <a:pos x="0" y="49"/>
                </a:cxn>
                <a:cxn ang="0">
                  <a:pos x="19" y="43"/>
                </a:cxn>
                <a:cxn ang="0">
                  <a:pos x="110" y="13"/>
                </a:cxn>
                <a:cxn ang="0">
                  <a:pos x="124" y="5"/>
                </a:cxn>
                <a:cxn ang="0">
                  <a:pos x="133" y="11"/>
                </a:cxn>
                <a:cxn ang="0">
                  <a:pos x="120" y="20"/>
                </a:cxn>
                <a:cxn ang="0">
                  <a:pos x="108" y="22"/>
                </a:cxn>
                <a:cxn ang="0">
                  <a:pos x="102" y="18"/>
                </a:cxn>
                <a:cxn ang="0">
                  <a:pos x="110" y="13"/>
                </a:cxn>
                <a:cxn ang="0">
                  <a:pos x="69" y="14"/>
                </a:cxn>
                <a:cxn ang="0">
                  <a:pos x="75" y="17"/>
                </a:cxn>
                <a:cxn ang="0">
                  <a:pos x="83" y="14"/>
                </a:cxn>
                <a:cxn ang="0">
                  <a:pos x="88" y="22"/>
                </a:cxn>
                <a:cxn ang="0">
                  <a:pos x="69" y="27"/>
                </a:cxn>
                <a:cxn ang="0">
                  <a:pos x="60" y="21"/>
                </a:cxn>
                <a:cxn ang="0">
                  <a:pos x="69" y="14"/>
                </a:cxn>
                <a:cxn ang="0">
                  <a:pos x="69" y="14"/>
                </a:cxn>
                <a:cxn ang="0">
                  <a:pos x="69" y="14"/>
                </a:cxn>
              </a:cxnLst>
              <a:rect l="0" t="0" r="r" b="b"/>
              <a:pathLst>
                <a:path w="162" h="49">
                  <a:moveTo>
                    <a:pt x="19" y="43"/>
                  </a:moveTo>
                  <a:cubicBezTo>
                    <a:pt x="44" y="40"/>
                    <a:pt x="44" y="40"/>
                    <a:pt x="44" y="40"/>
                  </a:cubicBezTo>
                  <a:cubicBezTo>
                    <a:pt x="55" y="34"/>
                    <a:pt x="55" y="34"/>
                    <a:pt x="55" y="34"/>
                  </a:cubicBezTo>
                  <a:cubicBezTo>
                    <a:pt x="67" y="37"/>
                    <a:pt x="67" y="37"/>
                    <a:pt x="67" y="37"/>
                  </a:cubicBezTo>
                  <a:cubicBezTo>
                    <a:pt x="87" y="36"/>
                    <a:pt x="87" y="36"/>
                    <a:pt x="87" y="36"/>
                  </a:cubicBezTo>
                  <a:cubicBezTo>
                    <a:pt x="94" y="26"/>
                    <a:pt x="94" y="26"/>
                    <a:pt x="94" y="26"/>
                  </a:cubicBezTo>
                  <a:cubicBezTo>
                    <a:pt x="104" y="27"/>
                    <a:pt x="104" y="27"/>
                    <a:pt x="104" y="27"/>
                  </a:cubicBezTo>
                  <a:cubicBezTo>
                    <a:pt x="128" y="25"/>
                    <a:pt x="128" y="25"/>
                    <a:pt x="128" y="25"/>
                  </a:cubicBezTo>
                  <a:cubicBezTo>
                    <a:pt x="135" y="18"/>
                    <a:pt x="135" y="18"/>
                    <a:pt x="135" y="18"/>
                  </a:cubicBezTo>
                  <a:cubicBezTo>
                    <a:pt x="144" y="11"/>
                    <a:pt x="144" y="11"/>
                    <a:pt x="144" y="11"/>
                  </a:cubicBezTo>
                  <a:cubicBezTo>
                    <a:pt x="157" y="13"/>
                    <a:pt x="157" y="13"/>
                    <a:pt x="157" y="13"/>
                  </a:cubicBezTo>
                  <a:cubicBezTo>
                    <a:pt x="162" y="13"/>
                    <a:pt x="162" y="13"/>
                    <a:pt x="162" y="13"/>
                  </a:cubicBezTo>
                  <a:cubicBezTo>
                    <a:pt x="145" y="4"/>
                    <a:pt x="125" y="0"/>
                    <a:pt x="105" y="0"/>
                  </a:cubicBezTo>
                  <a:cubicBezTo>
                    <a:pt x="63" y="0"/>
                    <a:pt x="25" y="19"/>
                    <a:pt x="0" y="49"/>
                  </a:cubicBezTo>
                  <a:cubicBezTo>
                    <a:pt x="0" y="49"/>
                    <a:pt x="0" y="49"/>
                    <a:pt x="0" y="49"/>
                  </a:cubicBezTo>
                  <a:lnTo>
                    <a:pt x="19" y="43"/>
                  </a:lnTo>
                  <a:close/>
                  <a:moveTo>
                    <a:pt x="110" y="13"/>
                  </a:moveTo>
                  <a:cubicBezTo>
                    <a:pt x="124" y="5"/>
                    <a:pt x="124" y="5"/>
                    <a:pt x="124" y="5"/>
                  </a:cubicBezTo>
                  <a:cubicBezTo>
                    <a:pt x="133" y="11"/>
                    <a:pt x="133" y="11"/>
                    <a:pt x="133" y="11"/>
                  </a:cubicBezTo>
                  <a:cubicBezTo>
                    <a:pt x="120" y="20"/>
                    <a:pt x="120" y="20"/>
                    <a:pt x="120" y="20"/>
                  </a:cubicBezTo>
                  <a:cubicBezTo>
                    <a:pt x="108" y="22"/>
                    <a:pt x="108" y="22"/>
                    <a:pt x="108" y="22"/>
                  </a:cubicBezTo>
                  <a:cubicBezTo>
                    <a:pt x="102" y="18"/>
                    <a:pt x="102" y="18"/>
                    <a:pt x="102" y="18"/>
                  </a:cubicBezTo>
                  <a:lnTo>
                    <a:pt x="110" y="13"/>
                  </a:lnTo>
                  <a:close/>
                  <a:moveTo>
                    <a:pt x="69" y="14"/>
                  </a:moveTo>
                  <a:cubicBezTo>
                    <a:pt x="75" y="17"/>
                    <a:pt x="75" y="17"/>
                    <a:pt x="75" y="17"/>
                  </a:cubicBezTo>
                  <a:cubicBezTo>
                    <a:pt x="83" y="14"/>
                    <a:pt x="83" y="14"/>
                    <a:pt x="83" y="14"/>
                  </a:cubicBezTo>
                  <a:cubicBezTo>
                    <a:pt x="88" y="22"/>
                    <a:pt x="88" y="22"/>
                    <a:pt x="88" y="22"/>
                  </a:cubicBezTo>
                  <a:cubicBezTo>
                    <a:pt x="69" y="27"/>
                    <a:pt x="69" y="27"/>
                    <a:pt x="69" y="27"/>
                  </a:cubicBezTo>
                  <a:cubicBezTo>
                    <a:pt x="60" y="21"/>
                    <a:pt x="60" y="21"/>
                    <a:pt x="60" y="21"/>
                  </a:cubicBezTo>
                  <a:cubicBezTo>
                    <a:pt x="60" y="21"/>
                    <a:pt x="69" y="16"/>
                    <a:pt x="69" y="14"/>
                  </a:cubicBezTo>
                  <a:close/>
                  <a:moveTo>
                    <a:pt x="69" y="14"/>
                  </a:moveTo>
                  <a:cubicBezTo>
                    <a:pt x="69" y="14"/>
                    <a:pt x="69" y="14"/>
                    <a:pt x="69" y="1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grpSp>
      <p:sp>
        <p:nvSpPr>
          <p:cNvPr id="15" name="Freeform 14">
            <a:extLst>
              <a:ext uri="{FF2B5EF4-FFF2-40B4-BE49-F238E27FC236}">
                <a16:creationId xmlns:a16="http://schemas.microsoft.com/office/drawing/2014/main" id="{78BFB831-992F-7A4B-B6E7-7D1C48209EF4}"/>
              </a:ext>
            </a:extLst>
          </p:cNvPr>
          <p:cNvSpPr>
            <a:spLocks noEditPoints="1"/>
          </p:cNvSpPr>
          <p:nvPr userDrawn="1"/>
        </p:nvSpPr>
        <p:spPr bwMode="auto">
          <a:xfrm>
            <a:off x="4919062" y="3040394"/>
            <a:ext cx="319793" cy="360867"/>
          </a:xfrm>
          <a:custGeom>
            <a:avLst/>
            <a:gdLst/>
            <a:ahLst/>
            <a:cxnLst>
              <a:cxn ang="0">
                <a:pos x="256" y="248"/>
              </a:cxn>
              <a:cxn ang="0">
                <a:pos x="247" y="253"/>
              </a:cxn>
              <a:cxn ang="0">
                <a:pos x="242" y="244"/>
              </a:cxn>
              <a:cxn ang="0">
                <a:pos x="236" y="204"/>
              </a:cxn>
              <a:cxn ang="0">
                <a:pos x="214" y="199"/>
              </a:cxn>
              <a:cxn ang="0">
                <a:pos x="171" y="236"/>
              </a:cxn>
              <a:cxn ang="0">
                <a:pos x="127" y="281"/>
              </a:cxn>
              <a:cxn ang="0">
                <a:pos x="68" y="299"/>
              </a:cxn>
              <a:cxn ang="0">
                <a:pos x="62" y="298"/>
              </a:cxn>
              <a:cxn ang="0">
                <a:pos x="12" y="274"/>
              </a:cxn>
              <a:cxn ang="0">
                <a:pos x="16" y="225"/>
              </a:cxn>
              <a:cxn ang="0">
                <a:pos x="9" y="215"/>
              </a:cxn>
              <a:cxn ang="0">
                <a:pos x="12" y="191"/>
              </a:cxn>
              <a:cxn ang="0">
                <a:pos x="60" y="154"/>
              </a:cxn>
              <a:cxn ang="0">
                <a:pos x="71" y="151"/>
              </a:cxn>
              <a:cxn ang="0">
                <a:pos x="84" y="158"/>
              </a:cxn>
              <a:cxn ang="0">
                <a:pos x="102" y="181"/>
              </a:cxn>
              <a:cxn ang="0">
                <a:pos x="150" y="146"/>
              </a:cxn>
              <a:cxn ang="0">
                <a:pos x="184" y="98"/>
              </a:cxn>
              <a:cxn ang="0">
                <a:pos x="161" y="79"/>
              </a:cxn>
              <a:cxn ang="0">
                <a:pos x="158" y="56"/>
              </a:cxn>
              <a:cxn ang="0">
                <a:pos x="194" y="7"/>
              </a:cxn>
              <a:cxn ang="0">
                <a:pos x="208" y="0"/>
              </a:cxn>
              <a:cxn ang="0">
                <a:pos x="218" y="3"/>
              </a:cxn>
              <a:cxn ang="0">
                <a:pos x="246" y="25"/>
              </a:cxn>
              <a:cxn ang="0">
                <a:pos x="246" y="25"/>
              </a:cxn>
              <a:cxn ang="0">
                <a:pos x="247" y="25"/>
              </a:cxn>
              <a:cxn ang="0">
                <a:pos x="247" y="26"/>
              </a:cxn>
              <a:cxn ang="0">
                <a:pos x="247" y="26"/>
              </a:cxn>
              <a:cxn ang="0">
                <a:pos x="248" y="27"/>
              </a:cxn>
              <a:cxn ang="0">
                <a:pos x="248" y="27"/>
              </a:cxn>
              <a:cxn ang="0">
                <a:pos x="249" y="29"/>
              </a:cxn>
              <a:cxn ang="0">
                <a:pos x="249" y="29"/>
              </a:cxn>
              <a:cxn ang="0">
                <a:pos x="181" y="178"/>
              </a:cxn>
              <a:cxn ang="0">
                <a:pos x="49" y="248"/>
              </a:cxn>
              <a:cxn ang="0">
                <a:pos x="49" y="248"/>
              </a:cxn>
              <a:cxn ang="0">
                <a:pos x="34" y="246"/>
              </a:cxn>
              <a:cxn ang="0">
                <a:pos x="34" y="246"/>
              </a:cxn>
              <a:cxn ang="0">
                <a:pos x="33" y="246"/>
              </a:cxn>
              <a:cxn ang="0">
                <a:pos x="32" y="246"/>
              </a:cxn>
              <a:cxn ang="0">
                <a:pos x="32" y="245"/>
              </a:cxn>
              <a:cxn ang="0">
                <a:pos x="31" y="245"/>
              </a:cxn>
              <a:cxn ang="0">
                <a:pos x="31" y="244"/>
              </a:cxn>
              <a:cxn ang="0">
                <a:pos x="30" y="244"/>
              </a:cxn>
              <a:cxn ang="0">
                <a:pos x="30" y="244"/>
              </a:cxn>
              <a:cxn ang="0">
                <a:pos x="26" y="238"/>
              </a:cxn>
              <a:cxn ang="0">
                <a:pos x="24" y="266"/>
              </a:cxn>
              <a:cxn ang="0">
                <a:pos x="120" y="269"/>
              </a:cxn>
              <a:cxn ang="0">
                <a:pos x="159" y="228"/>
              </a:cxn>
              <a:cxn ang="0">
                <a:pos x="212" y="184"/>
              </a:cxn>
              <a:cxn ang="0">
                <a:pos x="247" y="194"/>
              </a:cxn>
              <a:cxn ang="0">
                <a:pos x="256" y="248"/>
              </a:cxn>
              <a:cxn ang="0">
                <a:pos x="256" y="248"/>
              </a:cxn>
              <a:cxn ang="0">
                <a:pos x="256" y="248"/>
              </a:cxn>
            </a:cxnLst>
            <a:rect l="0" t="0" r="r" b="b"/>
            <a:pathLst>
              <a:path w="265" h="299">
                <a:moveTo>
                  <a:pt x="256" y="248"/>
                </a:moveTo>
                <a:cubicBezTo>
                  <a:pt x="255" y="252"/>
                  <a:pt x="251" y="254"/>
                  <a:pt x="247" y="253"/>
                </a:cubicBezTo>
                <a:cubicBezTo>
                  <a:pt x="243" y="252"/>
                  <a:pt x="241" y="248"/>
                  <a:pt x="242" y="244"/>
                </a:cubicBezTo>
                <a:cubicBezTo>
                  <a:pt x="246" y="227"/>
                  <a:pt x="244" y="212"/>
                  <a:pt x="236" y="204"/>
                </a:cubicBezTo>
                <a:cubicBezTo>
                  <a:pt x="231" y="199"/>
                  <a:pt x="224" y="197"/>
                  <a:pt x="214" y="199"/>
                </a:cubicBezTo>
                <a:cubicBezTo>
                  <a:pt x="196" y="202"/>
                  <a:pt x="184" y="218"/>
                  <a:pt x="171" y="236"/>
                </a:cubicBezTo>
                <a:cubicBezTo>
                  <a:pt x="159" y="252"/>
                  <a:pt x="146" y="269"/>
                  <a:pt x="127" y="281"/>
                </a:cubicBezTo>
                <a:cubicBezTo>
                  <a:pt x="109" y="292"/>
                  <a:pt x="88" y="299"/>
                  <a:pt x="68" y="299"/>
                </a:cubicBezTo>
                <a:cubicBezTo>
                  <a:pt x="66" y="299"/>
                  <a:pt x="64" y="299"/>
                  <a:pt x="62" y="298"/>
                </a:cubicBezTo>
                <a:cubicBezTo>
                  <a:pt x="40" y="297"/>
                  <a:pt x="22" y="288"/>
                  <a:pt x="12" y="274"/>
                </a:cubicBezTo>
                <a:cubicBezTo>
                  <a:pt x="0" y="256"/>
                  <a:pt x="7" y="238"/>
                  <a:pt x="16" y="225"/>
                </a:cubicBezTo>
                <a:cubicBezTo>
                  <a:pt x="9" y="215"/>
                  <a:pt x="9" y="215"/>
                  <a:pt x="9" y="215"/>
                </a:cubicBezTo>
                <a:cubicBezTo>
                  <a:pt x="3" y="208"/>
                  <a:pt x="5" y="197"/>
                  <a:pt x="12" y="191"/>
                </a:cubicBezTo>
                <a:cubicBezTo>
                  <a:pt x="60" y="154"/>
                  <a:pt x="60" y="154"/>
                  <a:pt x="60" y="154"/>
                </a:cubicBezTo>
                <a:cubicBezTo>
                  <a:pt x="63" y="152"/>
                  <a:pt x="67" y="151"/>
                  <a:pt x="71" y="151"/>
                </a:cubicBezTo>
                <a:cubicBezTo>
                  <a:pt x="76" y="151"/>
                  <a:pt x="81" y="153"/>
                  <a:pt x="84" y="158"/>
                </a:cubicBezTo>
                <a:cubicBezTo>
                  <a:pt x="102" y="181"/>
                  <a:pt x="102" y="181"/>
                  <a:pt x="102" y="181"/>
                </a:cubicBezTo>
                <a:cubicBezTo>
                  <a:pt x="116" y="175"/>
                  <a:pt x="132" y="164"/>
                  <a:pt x="150" y="146"/>
                </a:cubicBezTo>
                <a:cubicBezTo>
                  <a:pt x="168" y="128"/>
                  <a:pt x="178" y="112"/>
                  <a:pt x="184" y="98"/>
                </a:cubicBezTo>
                <a:cubicBezTo>
                  <a:pt x="161" y="79"/>
                  <a:pt x="161" y="79"/>
                  <a:pt x="161" y="79"/>
                </a:cubicBezTo>
                <a:cubicBezTo>
                  <a:pt x="153" y="74"/>
                  <a:pt x="152" y="63"/>
                  <a:pt x="158" y="56"/>
                </a:cubicBezTo>
                <a:cubicBezTo>
                  <a:pt x="194" y="7"/>
                  <a:pt x="194" y="7"/>
                  <a:pt x="194" y="7"/>
                </a:cubicBezTo>
                <a:cubicBezTo>
                  <a:pt x="197" y="2"/>
                  <a:pt x="202" y="0"/>
                  <a:pt x="208" y="0"/>
                </a:cubicBezTo>
                <a:cubicBezTo>
                  <a:pt x="212" y="0"/>
                  <a:pt x="215" y="1"/>
                  <a:pt x="218" y="3"/>
                </a:cubicBezTo>
                <a:cubicBezTo>
                  <a:pt x="246" y="25"/>
                  <a:pt x="246" y="25"/>
                  <a:pt x="246" y="25"/>
                </a:cubicBezTo>
                <a:cubicBezTo>
                  <a:pt x="246" y="25"/>
                  <a:pt x="246" y="25"/>
                  <a:pt x="246" y="25"/>
                </a:cubicBezTo>
                <a:cubicBezTo>
                  <a:pt x="246" y="25"/>
                  <a:pt x="246" y="25"/>
                  <a:pt x="247" y="25"/>
                </a:cubicBezTo>
                <a:cubicBezTo>
                  <a:pt x="247" y="26"/>
                  <a:pt x="247" y="26"/>
                  <a:pt x="247" y="26"/>
                </a:cubicBezTo>
                <a:cubicBezTo>
                  <a:pt x="247" y="26"/>
                  <a:pt x="247" y="26"/>
                  <a:pt x="247" y="26"/>
                </a:cubicBezTo>
                <a:cubicBezTo>
                  <a:pt x="248" y="27"/>
                  <a:pt x="248" y="27"/>
                  <a:pt x="248" y="27"/>
                </a:cubicBezTo>
                <a:cubicBezTo>
                  <a:pt x="248" y="27"/>
                  <a:pt x="248" y="27"/>
                  <a:pt x="248" y="27"/>
                </a:cubicBezTo>
                <a:cubicBezTo>
                  <a:pt x="248" y="28"/>
                  <a:pt x="248" y="28"/>
                  <a:pt x="249" y="29"/>
                </a:cubicBezTo>
                <a:cubicBezTo>
                  <a:pt x="249" y="29"/>
                  <a:pt x="249" y="29"/>
                  <a:pt x="249" y="29"/>
                </a:cubicBezTo>
                <a:cubicBezTo>
                  <a:pt x="249" y="31"/>
                  <a:pt x="265" y="93"/>
                  <a:pt x="181" y="178"/>
                </a:cubicBezTo>
                <a:cubicBezTo>
                  <a:pt x="121" y="239"/>
                  <a:pt x="72" y="248"/>
                  <a:pt x="49" y="248"/>
                </a:cubicBezTo>
                <a:cubicBezTo>
                  <a:pt x="49" y="248"/>
                  <a:pt x="49" y="248"/>
                  <a:pt x="49" y="248"/>
                </a:cubicBezTo>
                <a:cubicBezTo>
                  <a:pt x="40" y="248"/>
                  <a:pt x="34" y="246"/>
                  <a:pt x="34" y="246"/>
                </a:cubicBezTo>
                <a:cubicBezTo>
                  <a:pt x="34" y="246"/>
                  <a:pt x="34" y="246"/>
                  <a:pt x="34" y="246"/>
                </a:cubicBezTo>
                <a:cubicBezTo>
                  <a:pt x="33" y="246"/>
                  <a:pt x="33" y="246"/>
                  <a:pt x="33" y="246"/>
                </a:cubicBezTo>
                <a:cubicBezTo>
                  <a:pt x="33" y="246"/>
                  <a:pt x="33" y="246"/>
                  <a:pt x="32" y="246"/>
                </a:cubicBezTo>
                <a:cubicBezTo>
                  <a:pt x="32" y="245"/>
                  <a:pt x="32" y="245"/>
                  <a:pt x="32" y="245"/>
                </a:cubicBezTo>
                <a:cubicBezTo>
                  <a:pt x="31" y="245"/>
                  <a:pt x="31" y="245"/>
                  <a:pt x="31" y="245"/>
                </a:cubicBezTo>
                <a:cubicBezTo>
                  <a:pt x="31" y="245"/>
                  <a:pt x="31" y="244"/>
                  <a:pt x="31" y="244"/>
                </a:cubicBezTo>
                <a:cubicBezTo>
                  <a:pt x="30" y="244"/>
                  <a:pt x="30" y="244"/>
                  <a:pt x="30" y="244"/>
                </a:cubicBezTo>
                <a:cubicBezTo>
                  <a:pt x="30" y="244"/>
                  <a:pt x="30" y="244"/>
                  <a:pt x="30" y="244"/>
                </a:cubicBezTo>
                <a:cubicBezTo>
                  <a:pt x="26" y="238"/>
                  <a:pt x="26" y="238"/>
                  <a:pt x="26" y="238"/>
                </a:cubicBezTo>
                <a:cubicBezTo>
                  <a:pt x="21" y="245"/>
                  <a:pt x="17" y="256"/>
                  <a:pt x="24" y="266"/>
                </a:cubicBezTo>
                <a:cubicBezTo>
                  <a:pt x="38" y="286"/>
                  <a:pt x="82" y="292"/>
                  <a:pt x="120" y="269"/>
                </a:cubicBezTo>
                <a:cubicBezTo>
                  <a:pt x="136" y="258"/>
                  <a:pt x="148" y="243"/>
                  <a:pt x="159" y="228"/>
                </a:cubicBezTo>
                <a:cubicBezTo>
                  <a:pt x="174" y="208"/>
                  <a:pt x="188" y="189"/>
                  <a:pt x="212" y="184"/>
                </a:cubicBezTo>
                <a:cubicBezTo>
                  <a:pt x="226" y="182"/>
                  <a:pt x="238" y="185"/>
                  <a:pt x="247" y="194"/>
                </a:cubicBezTo>
                <a:cubicBezTo>
                  <a:pt x="258" y="206"/>
                  <a:pt x="261" y="226"/>
                  <a:pt x="256" y="248"/>
                </a:cubicBezTo>
                <a:close/>
                <a:moveTo>
                  <a:pt x="256" y="248"/>
                </a:moveTo>
                <a:cubicBezTo>
                  <a:pt x="256" y="248"/>
                  <a:pt x="256" y="248"/>
                  <a:pt x="256" y="248"/>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18" name="Text Placeholder 17">
            <a:extLst>
              <a:ext uri="{FF2B5EF4-FFF2-40B4-BE49-F238E27FC236}">
                <a16:creationId xmlns:a16="http://schemas.microsoft.com/office/drawing/2014/main" id="{3A48045B-B0FB-1F4E-8E68-668995FC4437}"/>
              </a:ext>
            </a:extLst>
          </p:cNvPr>
          <p:cNvSpPr>
            <a:spLocks noGrp="1"/>
          </p:cNvSpPr>
          <p:nvPr>
            <p:ph type="body" sz="quarter" idx="10" hasCustomPrompt="1"/>
          </p:nvPr>
        </p:nvSpPr>
        <p:spPr>
          <a:xfrm>
            <a:off x="4800601" y="438150"/>
            <a:ext cx="3948113" cy="609600"/>
          </a:xfrm>
          <a:prstGeom prst="rect">
            <a:avLst/>
          </a:prstGeom>
        </p:spPr>
        <p:txBody>
          <a:bodyPr/>
          <a:lstStyle>
            <a:lvl1pPr marL="0" indent="0">
              <a:buFontTx/>
              <a:buNone/>
              <a:defRPr>
                <a:solidFill>
                  <a:schemeClr val="bg1"/>
                </a:solidFill>
                <a:latin typeface="+mj-lt"/>
              </a:defRPr>
            </a:lvl1pPr>
            <a:lvl2pPr marL="457189" indent="0">
              <a:buFontTx/>
              <a:buNone/>
              <a:defRPr>
                <a:latin typeface="+mj-lt"/>
              </a:defRPr>
            </a:lvl2pPr>
            <a:lvl3pPr marL="914378" indent="0">
              <a:buFontTx/>
              <a:buNone/>
              <a:defRPr>
                <a:latin typeface="+mj-lt"/>
              </a:defRPr>
            </a:lvl3pPr>
            <a:lvl4pPr marL="1371566" indent="0">
              <a:buFontTx/>
              <a:buNone/>
              <a:defRPr>
                <a:latin typeface="+mj-lt"/>
              </a:defRPr>
            </a:lvl4pPr>
            <a:lvl5pPr marL="1828754" indent="0">
              <a:buFontTx/>
              <a:buNone/>
              <a:defRPr>
                <a:latin typeface="+mj-lt"/>
              </a:defRPr>
            </a:lvl5pPr>
          </a:lstStyle>
          <a:p>
            <a:pPr lvl="0"/>
            <a:r>
              <a:rPr lang="en-US"/>
              <a:t>THANK YOU</a:t>
            </a:r>
          </a:p>
        </p:txBody>
      </p:sp>
      <p:sp>
        <p:nvSpPr>
          <p:cNvPr id="20" name="Text Placeholder 19">
            <a:extLst>
              <a:ext uri="{FF2B5EF4-FFF2-40B4-BE49-F238E27FC236}">
                <a16:creationId xmlns:a16="http://schemas.microsoft.com/office/drawing/2014/main" id="{CE4ECAAC-8464-0740-BAB8-5BC8E28BEA65}"/>
              </a:ext>
            </a:extLst>
          </p:cNvPr>
          <p:cNvSpPr>
            <a:spLocks noGrp="1"/>
          </p:cNvSpPr>
          <p:nvPr>
            <p:ph type="body" sz="quarter" idx="11" hasCustomPrompt="1"/>
          </p:nvPr>
        </p:nvSpPr>
        <p:spPr>
          <a:xfrm>
            <a:off x="5474971" y="2507425"/>
            <a:ext cx="2590800" cy="379413"/>
          </a:xfrm>
          <a:prstGeom prst="rect">
            <a:avLst/>
          </a:prstGeom>
        </p:spPr>
        <p:txBody>
          <a:bodyPr/>
          <a:lstStyle>
            <a:lvl1pPr marL="0" indent="0">
              <a:buFontTx/>
              <a:buNone/>
              <a:defRPr sz="1400">
                <a:solidFill>
                  <a:schemeClr val="bg1"/>
                </a:solidFill>
              </a:defRPr>
            </a:lvl1pPr>
            <a:lvl2pPr marL="457189" indent="0">
              <a:buFontTx/>
              <a:buNone/>
              <a:defRPr sz="1400">
                <a:solidFill>
                  <a:schemeClr val="bg1"/>
                </a:solidFill>
              </a:defRPr>
            </a:lvl2pPr>
            <a:lvl3pPr marL="914378" indent="0">
              <a:buFontTx/>
              <a:buNone/>
              <a:defRPr sz="1400">
                <a:solidFill>
                  <a:schemeClr val="bg1"/>
                </a:solidFill>
              </a:defRPr>
            </a:lvl3pPr>
            <a:lvl4pPr marL="1371566" indent="0">
              <a:buFontTx/>
              <a:buNone/>
              <a:defRPr sz="1400">
                <a:solidFill>
                  <a:schemeClr val="bg1"/>
                </a:solidFill>
              </a:defRPr>
            </a:lvl4pPr>
            <a:lvl5pPr marL="1828754" indent="0">
              <a:buFontTx/>
              <a:buNone/>
              <a:defRPr sz="1400">
                <a:solidFill>
                  <a:schemeClr val="bg1"/>
                </a:solidFill>
              </a:defRPr>
            </a:lvl5pPr>
          </a:lstStyle>
          <a:p>
            <a:pPr lvl="0"/>
            <a:r>
              <a:rPr lang="en-US"/>
              <a:t>ADDRESS</a:t>
            </a:r>
          </a:p>
        </p:txBody>
      </p:sp>
      <p:sp>
        <p:nvSpPr>
          <p:cNvPr id="21" name="Text Placeholder 19">
            <a:extLst>
              <a:ext uri="{FF2B5EF4-FFF2-40B4-BE49-F238E27FC236}">
                <a16:creationId xmlns:a16="http://schemas.microsoft.com/office/drawing/2014/main" id="{E94DA6EA-7608-5648-A615-5716518B44BA}"/>
              </a:ext>
            </a:extLst>
          </p:cNvPr>
          <p:cNvSpPr>
            <a:spLocks noGrp="1"/>
          </p:cNvSpPr>
          <p:nvPr>
            <p:ph type="body" sz="quarter" idx="12" hasCustomPrompt="1"/>
          </p:nvPr>
        </p:nvSpPr>
        <p:spPr>
          <a:xfrm>
            <a:off x="5474971" y="3023699"/>
            <a:ext cx="2590800" cy="379413"/>
          </a:xfrm>
          <a:prstGeom prst="rect">
            <a:avLst/>
          </a:prstGeom>
        </p:spPr>
        <p:txBody>
          <a:bodyPr/>
          <a:lstStyle>
            <a:lvl1pPr marL="0" indent="0">
              <a:buFontTx/>
              <a:buNone/>
              <a:defRPr sz="1400">
                <a:solidFill>
                  <a:schemeClr val="bg1"/>
                </a:solidFill>
              </a:defRPr>
            </a:lvl1pPr>
            <a:lvl2pPr marL="457189" indent="0">
              <a:buFontTx/>
              <a:buNone/>
              <a:defRPr sz="1400">
                <a:solidFill>
                  <a:schemeClr val="bg1"/>
                </a:solidFill>
              </a:defRPr>
            </a:lvl2pPr>
            <a:lvl3pPr marL="914378" indent="0">
              <a:buFontTx/>
              <a:buNone/>
              <a:defRPr sz="1400">
                <a:solidFill>
                  <a:schemeClr val="bg1"/>
                </a:solidFill>
              </a:defRPr>
            </a:lvl3pPr>
            <a:lvl4pPr marL="1371566" indent="0">
              <a:buFontTx/>
              <a:buNone/>
              <a:defRPr sz="1400">
                <a:solidFill>
                  <a:schemeClr val="bg1"/>
                </a:solidFill>
              </a:defRPr>
            </a:lvl4pPr>
            <a:lvl5pPr marL="1828754" indent="0">
              <a:buFontTx/>
              <a:buNone/>
              <a:defRPr sz="1400">
                <a:solidFill>
                  <a:schemeClr val="bg1"/>
                </a:solidFill>
              </a:defRPr>
            </a:lvl5pPr>
          </a:lstStyle>
          <a:p>
            <a:pPr lvl="0"/>
            <a:r>
              <a:rPr lang="en-US"/>
              <a:t>PHONE</a:t>
            </a:r>
          </a:p>
        </p:txBody>
      </p:sp>
      <p:sp>
        <p:nvSpPr>
          <p:cNvPr id="22" name="Text Placeholder 19">
            <a:extLst>
              <a:ext uri="{FF2B5EF4-FFF2-40B4-BE49-F238E27FC236}">
                <a16:creationId xmlns:a16="http://schemas.microsoft.com/office/drawing/2014/main" id="{BBE81641-AD44-C14A-B350-4768997F3485}"/>
              </a:ext>
            </a:extLst>
          </p:cNvPr>
          <p:cNvSpPr>
            <a:spLocks noGrp="1"/>
          </p:cNvSpPr>
          <p:nvPr>
            <p:ph type="body" sz="quarter" idx="13" hasCustomPrompt="1"/>
          </p:nvPr>
        </p:nvSpPr>
        <p:spPr>
          <a:xfrm>
            <a:off x="5474971" y="3539972"/>
            <a:ext cx="2590800" cy="379413"/>
          </a:xfrm>
          <a:prstGeom prst="rect">
            <a:avLst/>
          </a:prstGeom>
        </p:spPr>
        <p:txBody>
          <a:bodyPr/>
          <a:lstStyle>
            <a:lvl1pPr marL="0" indent="0">
              <a:buFontTx/>
              <a:buNone/>
              <a:defRPr sz="1400">
                <a:solidFill>
                  <a:schemeClr val="bg1"/>
                </a:solidFill>
              </a:defRPr>
            </a:lvl1pPr>
            <a:lvl2pPr marL="457189" indent="0">
              <a:buFontTx/>
              <a:buNone/>
              <a:defRPr sz="1400">
                <a:solidFill>
                  <a:schemeClr val="bg1"/>
                </a:solidFill>
              </a:defRPr>
            </a:lvl2pPr>
            <a:lvl3pPr marL="914378" indent="0">
              <a:buFontTx/>
              <a:buNone/>
              <a:defRPr sz="1400">
                <a:solidFill>
                  <a:schemeClr val="bg1"/>
                </a:solidFill>
              </a:defRPr>
            </a:lvl3pPr>
            <a:lvl4pPr marL="1371566" indent="0">
              <a:buFontTx/>
              <a:buNone/>
              <a:defRPr sz="1400">
                <a:solidFill>
                  <a:schemeClr val="bg1"/>
                </a:solidFill>
              </a:defRPr>
            </a:lvl4pPr>
            <a:lvl5pPr marL="1828754" indent="0">
              <a:buFontTx/>
              <a:buNone/>
              <a:defRPr sz="1400">
                <a:solidFill>
                  <a:schemeClr val="bg1"/>
                </a:solidFill>
              </a:defRPr>
            </a:lvl5pPr>
          </a:lstStyle>
          <a:p>
            <a:pPr lvl="0"/>
            <a:r>
              <a:rPr lang="en-US"/>
              <a:t>EMAIL</a:t>
            </a:r>
          </a:p>
        </p:txBody>
      </p:sp>
      <p:sp>
        <p:nvSpPr>
          <p:cNvPr id="23" name="Text Placeholder 19">
            <a:extLst>
              <a:ext uri="{FF2B5EF4-FFF2-40B4-BE49-F238E27FC236}">
                <a16:creationId xmlns:a16="http://schemas.microsoft.com/office/drawing/2014/main" id="{5086914E-D905-FE43-95DD-64CD39261155}"/>
              </a:ext>
            </a:extLst>
          </p:cNvPr>
          <p:cNvSpPr>
            <a:spLocks noGrp="1"/>
          </p:cNvSpPr>
          <p:nvPr>
            <p:ph type="body" sz="quarter" idx="14" hasCustomPrompt="1"/>
          </p:nvPr>
        </p:nvSpPr>
        <p:spPr>
          <a:xfrm>
            <a:off x="5474971" y="4056970"/>
            <a:ext cx="2590800" cy="379413"/>
          </a:xfrm>
          <a:prstGeom prst="rect">
            <a:avLst/>
          </a:prstGeom>
        </p:spPr>
        <p:txBody>
          <a:bodyPr/>
          <a:lstStyle>
            <a:lvl1pPr marL="0" indent="0">
              <a:buFontTx/>
              <a:buNone/>
              <a:defRPr sz="1400">
                <a:solidFill>
                  <a:schemeClr val="bg1"/>
                </a:solidFill>
              </a:defRPr>
            </a:lvl1pPr>
            <a:lvl2pPr marL="457189" indent="0">
              <a:buFontTx/>
              <a:buNone/>
              <a:defRPr sz="1400">
                <a:solidFill>
                  <a:schemeClr val="bg1"/>
                </a:solidFill>
              </a:defRPr>
            </a:lvl2pPr>
            <a:lvl3pPr marL="914378" indent="0">
              <a:buFontTx/>
              <a:buNone/>
              <a:defRPr sz="1400">
                <a:solidFill>
                  <a:schemeClr val="bg1"/>
                </a:solidFill>
              </a:defRPr>
            </a:lvl3pPr>
            <a:lvl4pPr marL="1371566" indent="0">
              <a:buFontTx/>
              <a:buNone/>
              <a:defRPr sz="1400">
                <a:solidFill>
                  <a:schemeClr val="bg1"/>
                </a:solidFill>
              </a:defRPr>
            </a:lvl4pPr>
            <a:lvl5pPr marL="1828754" indent="0">
              <a:buFontTx/>
              <a:buNone/>
              <a:defRPr sz="1400">
                <a:solidFill>
                  <a:schemeClr val="bg1"/>
                </a:solidFill>
              </a:defRPr>
            </a:lvl5pPr>
          </a:lstStyle>
          <a:p>
            <a:pPr lvl="0"/>
            <a:r>
              <a:rPr lang="en-US"/>
              <a:t>WEBSITE</a:t>
            </a:r>
          </a:p>
        </p:txBody>
      </p:sp>
    </p:spTree>
    <p:extLst>
      <p:ext uri="{BB962C8B-B14F-4D97-AF65-F5344CB8AC3E}">
        <p14:creationId xmlns:p14="http://schemas.microsoft.com/office/powerpoint/2010/main" val="201690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18000" decel="82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18000" decel="8200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18000" decel="8200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18000" decel="820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A57A9C-DB25-424D-98F7-9AE88BAC1CC5}"/>
              </a:ext>
            </a:extLst>
          </p:cNvPr>
          <p:cNvSpPr/>
          <p:nvPr userDrawn="1"/>
        </p:nvSpPr>
        <p:spPr bwMode="auto">
          <a:xfrm>
            <a:off x="0" y="0"/>
            <a:ext cx="9144000" cy="5143499"/>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p>
        </p:txBody>
      </p:sp>
      <p:grpSp>
        <p:nvGrpSpPr>
          <p:cNvPr id="5" name="Group 4">
            <a:extLst>
              <a:ext uri="{FF2B5EF4-FFF2-40B4-BE49-F238E27FC236}">
                <a16:creationId xmlns:a16="http://schemas.microsoft.com/office/drawing/2014/main" id="{21B42A57-7E9B-5C4F-A5C1-5DA9C9108D06}"/>
              </a:ext>
            </a:extLst>
          </p:cNvPr>
          <p:cNvGrpSpPr/>
          <p:nvPr userDrawn="1"/>
        </p:nvGrpSpPr>
        <p:grpSpPr>
          <a:xfrm>
            <a:off x="174324" y="355600"/>
            <a:ext cx="4363052" cy="4432300"/>
            <a:chOff x="-647700" y="1546225"/>
            <a:chExt cx="600075" cy="609600"/>
          </a:xfrm>
          <a:solidFill>
            <a:schemeClr val="bg1">
              <a:alpha val="10000"/>
            </a:schemeClr>
          </a:solidFill>
        </p:grpSpPr>
        <p:sp>
          <p:nvSpPr>
            <p:cNvPr id="6" name="Freeform 6">
              <a:extLst>
                <a:ext uri="{FF2B5EF4-FFF2-40B4-BE49-F238E27FC236}">
                  <a16:creationId xmlns:a16="http://schemas.microsoft.com/office/drawing/2014/main" id="{813A800D-E168-234A-A011-BDF75071149B}"/>
                </a:ext>
              </a:extLst>
            </p:cNvPr>
            <p:cNvSpPr>
              <a:spLocks/>
            </p:cNvSpPr>
            <p:nvPr/>
          </p:nvSpPr>
          <p:spPr bwMode="auto">
            <a:xfrm>
              <a:off x="-546100" y="1770063"/>
              <a:ext cx="274638" cy="20638"/>
            </a:xfrm>
            <a:custGeom>
              <a:avLst/>
              <a:gdLst>
                <a:gd name="T0" fmla="*/ 58 w 1555"/>
                <a:gd name="T1" fmla="*/ 0 h 115"/>
                <a:gd name="T2" fmla="*/ 1498 w 1555"/>
                <a:gd name="T3" fmla="*/ 0 h 115"/>
                <a:gd name="T4" fmla="*/ 1515 w 1555"/>
                <a:gd name="T5" fmla="*/ 3 h 115"/>
                <a:gd name="T6" fmla="*/ 1532 w 1555"/>
                <a:gd name="T7" fmla="*/ 12 h 115"/>
                <a:gd name="T8" fmla="*/ 1544 w 1555"/>
                <a:gd name="T9" fmla="*/ 24 h 115"/>
                <a:gd name="T10" fmla="*/ 1552 w 1555"/>
                <a:gd name="T11" fmla="*/ 40 h 115"/>
                <a:gd name="T12" fmla="*/ 1555 w 1555"/>
                <a:gd name="T13" fmla="*/ 58 h 115"/>
                <a:gd name="T14" fmla="*/ 1552 w 1555"/>
                <a:gd name="T15" fmla="*/ 76 h 115"/>
                <a:gd name="T16" fmla="*/ 1544 w 1555"/>
                <a:gd name="T17" fmla="*/ 91 h 115"/>
                <a:gd name="T18" fmla="*/ 1532 w 1555"/>
                <a:gd name="T19" fmla="*/ 104 h 115"/>
                <a:gd name="T20" fmla="*/ 1515 w 1555"/>
                <a:gd name="T21" fmla="*/ 112 h 115"/>
                <a:gd name="T22" fmla="*/ 1498 w 1555"/>
                <a:gd name="T23" fmla="*/ 115 h 115"/>
                <a:gd name="T24" fmla="*/ 58 w 1555"/>
                <a:gd name="T25" fmla="*/ 115 h 115"/>
                <a:gd name="T26" fmla="*/ 40 w 1555"/>
                <a:gd name="T27" fmla="*/ 112 h 115"/>
                <a:gd name="T28" fmla="*/ 24 w 1555"/>
                <a:gd name="T29" fmla="*/ 104 h 115"/>
                <a:gd name="T30" fmla="*/ 12 w 1555"/>
                <a:gd name="T31" fmla="*/ 91 h 115"/>
                <a:gd name="T32" fmla="*/ 3 w 1555"/>
                <a:gd name="T33" fmla="*/ 76 h 115"/>
                <a:gd name="T34" fmla="*/ 0 w 1555"/>
                <a:gd name="T35" fmla="*/ 58 h 115"/>
                <a:gd name="T36" fmla="*/ 3 w 1555"/>
                <a:gd name="T37" fmla="*/ 40 h 115"/>
                <a:gd name="T38" fmla="*/ 12 w 1555"/>
                <a:gd name="T39" fmla="*/ 24 h 115"/>
                <a:gd name="T40" fmla="*/ 24 w 1555"/>
                <a:gd name="T41" fmla="*/ 12 h 115"/>
                <a:gd name="T42" fmla="*/ 40 w 1555"/>
                <a:gd name="T43" fmla="*/ 3 h 115"/>
                <a:gd name="T44" fmla="*/ 58 w 1555"/>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55" h="115">
                  <a:moveTo>
                    <a:pt x="58" y="0"/>
                  </a:moveTo>
                  <a:lnTo>
                    <a:pt x="1498" y="0"/>
                  </a:lnTo>
                  <a:lnTo>
                    <a:pt x="1515" y="3"/>
                  </a:lnTo>
                  <a:lnTo>
                    <a:pt x="1532" y="12"/>
                  </a:lnTo>
                  <a:lnTo>
                    <a:pt x="1544" y="24"/>
                  </a:lnTo>
                  <a:lnTo>
                    <a:pt x="1552" y="40"/>
                  </a:lnTo>
                  <a:lnTo>
                    <a:pt x="1555" y="58"/>
                  </a:lnTo>
                  <a:lnTo>
                    <a:pt x="1552" y="76"/>
                  </a:lnTo>
                  <a:lnTo>
                    <a:pt x="1544" y="91"/>
                  </a:lnTo>
                  <a:lnTo>
                    <a:pt x="1532" y="104"/>
                  </a:lnTo>
                  <a:lnTo>
                    <a:pt x="1515" y="112"/>
                  </a:lnTo>
                  <a:lnTo>
                    <a:pt x="1498" y="115"/>
                  </a:lnTo>
                  <a:lnTo>
                    <a:pt x="58" y="115"/>
                  </a:lnTo>
                  <a:lnTo>
                    <a:pt x="40" y="112"/>
                  </a:lnTo>
                  <a:lnTo>
                    <a:pt x="24" y="104"/>
                  </a:lnTo>
                  <a:lnTo>
                    <a:pt x="12" y="91"/>
                  </a:lnTo>
                  <a:lnTo>
                    <a:pt x="3" y="76"/>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7">
              <a:extLst>
                <a:ext uri="{FF2B5EF4-FFF2-40B4-BE49-F238E27FC236}">
                  <a16:creationId xmlns:a16="http://schemas.microsoft.com/office/drawing/2014/main" id="{2B497710-894E-9B44-86FB-2C928BCBF408}"/>
                </a:ext>
              </a:extLst>
            </p:cNvPr>
            <p:cNvSpPr>
              <a:spLocks/>
            </p:cNvSpPr>
            <p:nvPr/>
          </p:nvSpPr>
          <p:spPr bwMode="auto">
            <a:xfrm>
              <a:off x="-546100" y="1689100"/>
              <a:ext cx="122238" cy="19050"/>
            </a:xfrm>
            <a:custGeom>
              <a:avLst/>
              <a:gdLst>
                <a:gd name="T0" fmla="*/ 58 w 691"/>
                <a:gd name="T1" fmla="*/ 0 h 116"/>
                <a:gd name="T2" fmla="*/ 634 w 691"/>
                <a:gd name="T3" fmla="*/ 0 h 116"/>
                <a:gd name="T4" fmla="*/ 651 w 691"/>
                <a:gd name="T5" fmla="*/ 4 h 116"/>
                <a:gd name="T6" fmla="*/ 668 w 691"/>
                <a:gd name="T7" fmla="*/ 12 h 116"/>
                <a:gd name="T8" fmla="*/ 680 w 691"/>
                <a:gd name="T9" fmla="*/ 24 h 116"/>
                <a:gd name="T10" fmla="*/ 688 w 691"/>
                <a:gd name="T11" fmla="*/ 40 h 116"/>
                <a:gd name="T12" fmla="*/ 691 w 691"/>
                <a:gd name="T13" fmla="*/ 58 h 116"/>
                <a:gd name="T14" fmla="*/ 688 w 691"/>
                <a:gd name="T15" fmla="*/ 76 h 116"/>
                <a:gd name="T16" fmla="*/ 680 w 691"/>
                <a:gd name="T17" fmla="*/ 92 h 116"/>
                <a:gd name="T18" fmla="*/ 668 w 691"/>
                <a:gd name="T19" fmla="*/ 104 h 116"/>
                <a:gd name="T20" fmla="*/ 651 w 691"/>
                <a:gd name="T21" fmla="*/ 112 h 116"/>
                <a:gd name="T22" fmla="*/ 634 w 691"/>
                <a:gd name="T23" fmla="*/ 116 h 116"/>
                <a:gd name="T24" fmla="*/ 58 w 691"/>
                <a:gd name="T25" fmla="*/ 116 h 116"/>
                <a:gd name="T26" fmla="*/ 40 w 691"/>
                <a:gd name="T27" fmla="*/ 112 h 116"/>
                <a:gd name="T28" fmla="*/ 24 w 691"/>
                <a:gd name="T29" fmla="*/ 104 h 116"/>
                <a:gd name="T30" fmla="*/ 12 w 691"/>
                <a:gd name="T31" fmla="*/ 92 h 116"/>
                <a:gd name="T32" fmla="*/ 3 w 691"/>
                <a:gd name="T33" fmla="*/ 76 h 116"/>
                <a:gd name="T34" fmla="*/ 0 w 691"/>
                <a:gd name="T35" fmla="*/ 58 h 116"/>
                <a:gd name="T36" fmla="*/ 3 w 691"/>
                <a:gd name="T37" fmla="*/ 40 h 116"/>
                <a:gd name="T38" fmla="*/ 12 w 691"/>
                <a:gd name="T39" fmla="*/ 24 h 116"/>
                <a:gd name="T40" fmla="*/ 24 w 691"/>
                <a:gd name="T41" fmla="*/ 12 h 116"/>
                <a:gd name="T42" fmla="*/ 40 w 691"/>
                <a:gd name="T43" fmla="*/ 4 h 116"/>
                <a:gd name="T44" fmla="*/ 58 w 691"/>
                <a:gd name="T4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91" h="116">
                  <a:moveTo>
                    <a:pt x="58" y="0"/>
                  </a:moveTo>
                  <a:lnTo>
                    <a:pt x="634" y="0"/>
                  </a:lnTo>
                  <a:lnTo>
                    <a:pt x="651" y="4"/>
                  </a:lnTo>
                  <a:lnTo>
                    <a:pt x="668" y="12"/>
                  </a:lnTo>
                  <a:lnTo>
                    <a:pt x="680" y="24"/>
                  </a:lnTo>
                  <a:lnTo>
                    <a:pt x="688" y="40"/>
                  </a:lnTo>
                  <a:lnTo>
                    <a:pt x="691" y="58"/>
                  </a:lnTo>
                  <a:lnTo>
                    <a:pt x="688" y="76"/>
                  </a:lnTo>
                  <a:lnTo>
                    <a:pt x="680" y="92"/>
                  </a:lnTo>
                  <a:lnTo>
                    <a:pt x="668" y="104"/>
                  </a:lnTo>
                  <a:lnTo>
                    <a:pt x="651" y="112"/>
                  </a:lnTo>
                  <a:lnTo>
                    <a:pt x="634" y="116"/>
                  </a:lnTo>
                  <a:lnTo>
                    <a:pt x="58" y="116"/>
                  </a:lnTo>
                  <a:lnTo>
                    <a:pt x="40" y="112"/>
                  </a:lnTo>
                  <a:lnTo>
                    <a:pt x="24" y="104"/>
                  </a:lnTo>
                  <a:lnTo>
                    <a:pt x="12" y="92"/>
                  </a:lnTo>
                  <a:lnTo>
                    <a:pt x="3" y="76"/>
                  </a:lnTo>
                  <a:lnTo>
                    <a:pt x="0" y="58"/>
                  </a:lnTo>
                  <a:lnTo>
                    <a:pt x="3" y="40"/>
                  </a:lnTo>
                  <a:lnTo>
                    <a:pt x="12" y="24"/>
                  </a:lnTo>
                  <a:lnTo>
                    <a:pt x="24" y="12"/>
                  </a:lnTo>
                  <a:lnTo>
                    <a:pt x="40" y="4"/>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8">
              <a:extLst>
                <a:ext uri="{FF2B5EF4-FFF2-40B4-BE49-F238E27FC236}">
                  <a16:creationId xmlns:a16="http://schemas.microsoft.com/office/drawing/2014/main" id="{DF9F5951-B9AD-9849-B3CF-D1984A7AC59F}"/>
                </a:ext>
              </a:extLst>
            </p:cNvPr>
            <p:cNvSpPr>
              <a:spLocks/>
            </p:cNvSpPr>
            <p:nvPr/>
          </p:nvSpPr>
          <p:spPr bwMode="auto">
            <a:xfrm>
              <a:off x="-546100" y="1851025"/>
              <a:ext cx="274638" cy="20638"/>
            </a:xfrm>
            <a:custGeom>
              <a:avLst/>
              <a:gdLst>
                <a:gd name="T0" fmla="*/ 58 w 1555"/>
                <a:gd name="T1" fmla="*/ 0 h 115"/>
                <a:gd name="T2" fmla="*/ 1498 w 1555"/>
                <a:gd name="T3" fmla="*/ 0 h 115"/>
                <a:gd name="T4" fmla="*/ 1515 w 1555"/>
                <a:gd name="T5" fmla="*/ 3 h 115"/>
                <a:gd name="T6" fmla="*/ 1532 w 1555"/>
                <a:gd name="T7" fmla="*/ 12 h 115"/>
                <a:gd name="T8" fmla="*/ 1544 w 1555"/>
                <a:gd name="T9" fmla="*/ 24 h 115"/>
                <a:gd name="T10" fmla="*/ 1552 w 1555"/>
                <a:gd name="T11" fmla="*/ 40 h 115"/>
                <a:gd name="T12" fmla="*/ 1555 w 1555"/>
                <a:gd name="T13" fmla="*/ 58 h 115"/>
                <a:gd name="T14" fmla="*/ 1552 w 1555"/>
                <a:gd name="T15" fmla="*/ 75 h 115"/>
                <a:gd name="T16" fmla="*/ 1544 w 1555"/>
                <a:gd name="T17" fmla="*/ 92 h 115"/>
                <a:gd name="T18" fmla="*/ 1532 w 1555"/>
                <a:gd name="T19" fmla="*/ 104 h 115"/>
                <a:gd name="T20" fmla="*/ 1515 w 1555"/>
                <a:gd name="T21" fmla="*/ 112 h 115"/>
                <a:gd name="T22" fmla="*/ 1498 w 1555"/>
                <a:gd name="T23" fmla="*/ 115 h 115"/>
                <a:gd name="T24" fmla="*/ 58 w 1555"/>
                <a:gd name="T25" fmla="*/ 115 h 115"/>
                <a:gd name="T26" fmla="*/ 40 w 1555"/>
                <a:gd name="T27" fmla="*/ 112 h 115"/>
                <a:gd name="T28" fmla="*/ 24 w 1555"/>
                <a:gd name="T29" fmla="*/ 104 h 115"/>
                <a:gd name="T30" fmla="*/ 12 w 1555"/>
                <a:gd name="T31" fmla="*/ 92 h 115"/>
                <a:gd name="T32" fmla="*/ 3 w 1555"/>
                <a:gd name="T33" fmla="*/ 75 h 115"/>
                <a:gd name="T34" fmla="*/ 0 w 1555"/>
                <a:gd name="T35" fmla="*/ 58 h 115"/>
                <a:gd name="T36" fmla="*/ 3 w 1555"/>
                <a:gd name="T37" fmla="*/ 40 h 115"/>
                <a:gd name="T38" fmla="*/ 12 w 1555"/>
                <a:gd name="T39" fmla="*/ 24 h 115"/>
                <a:gd name="T40" fmla="*/ 24 w 1555"/>
                <a:gd name="T41" fmla="*/ 12 h 115"/>
                <a:gd name="T42" fmla="*/ 40 w 1555"/>
                <a:gd name="T43" fmla="*/ 3 h 115"/>
                <a:gd name="T44" fmla="*/ 58 w 1555"/>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55" h="115">
                  <a:moveTo>
                    <a:pt x="58" y="0"/>
                  </a:moveTo>
                  <a:lnTo>
                    <a:pt x="1498" y="0"/>
                  </a:lnTo>
                  <a:lnTo>
                    <a:pt x="1515" y="3"/>
                  </a:lnTo>
                  <a:lnTo>
                    <a:pt x="1532" y="12"/>
                  </a:lnTo>
                  <a:lnTo>
                    <a:pt x="1544" y="24"/>
                  </a:lnTo>
                  <a:lnTo>
                    <a:pt x="1552" y="40"/>
                  </a:lnTo>
                  <a:lnTo>
                    <a:pt x="1555" y="58"/>
                  </a:lnTo>
                  <a:lnTo>
                    <a:pt x="1552" y="75"/>
                  </a:lnTo>
                  <a:lnTo>
                    <a:pt x="1544" y="92"/>
                  </a:lnTo>
                  <a:lnTo>
                    <a:pt x="1532" y="104"/>
                  </a:lnTo>
                  <a:lnTo>
                    <a:pt x="1515" y="112"/>
                  </a:lnTo>
                  <a:lnTo>
                    <a:pt x="1498" y="115"/>
                  </a:lnTo>
                  <a:lnTo>
                    <a:pt x="58" y="115"/>
                  </a:lnTo>
                  <a:lnTo>
                    <a:pt x="40" y="112"/>
                  </a:lnTo>
                  <a:lnTo>
                    <a:pt x="24" y="104"/>
                  </a:lnTo>
                  <a:lnTo>
                    <a:pt x="12" y="92"/>
                  </a:lnTo>
                  <a:lnTo>
                    <a:pt x="3" y="75"/>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9">
              <a:extLst>
                <a:ext uri="{FF2B5EF4-FFF2-40B4-BE49-F238E27FC236}">
                  <a16:creationId xmlns:a16="http://schemas.microsoft.com/office/drawing/2014/main" id="{5B7B85DA-A8D4-6E4C-B65B-F6F31DC259C7}"/>
                </a:ext>
              </a:extLst>
            </p:cNvPr>
            <p:cNvSpPr>
              <a:spLocks/>
            </p:cNvSpPr>
            <p:nvPr/>
          </p:nvSpPr>
          <p:spPr bwMode="auto">
            <a:xfrm>
              <a:off x="-546100" y="1931988"/>
              <a:ext cx="193675" cy="20638"/>
            </a:xfrm>
            <a:custGeom>
              <a:avLst/>
              <a:gdLst>
                <a:gd name="T0" fmla="*/ 58 w 1094"/>
                <a:gd name="T1" fmla="*/ 0 h 115"/>
                <a:gd name="T2" fmla="*/ 1037 w 1094"/>
                <a:gd name="T3" fmla="*/ 0 h 115"/>
                <a:gd name="T4" fmla="*/ 1055 w 1094"/>
                <a:gd name="T5" fmla="*/ 3 h 115"/>
                <a:gd name="T6" fmla="*/ 1070 w 1094"/>
                <a:gd name="T7" fmla="*/ 11 h 115"/>
                <a:gd name="T8" fmla="*/ 1083 w 1094"/>
                <a:gd name="T9" fmla="*/ 23 h 115"/>
                <a:gd name="T10" fmla="*/ 1091 w 1094"/>
                <a:gd name="T11" fmla="*/ 40 h 115"/>
                <a:gd name="T12" fmla="*/ 1094 w 1094"/>
                <a:gd name="T13" fmla="*/ 57 h 115"/>
                <a:gd name="T14" fmla="*/ 1091 w 1094"/>
                <a:gd name="T15" fmla="*/ 75 h 115"/>
                <a:gd name="T16" fmla="*/ 1083 w 1094"/>
                <a:gd name="T17" fmla="*/ 91 h 115"/>
                <a:gd name="T18" fmla="*/ 1070 w 1094"/>
                <a:gd name="T19" fmla="*/ 103 h 115"/>
                <a:gd name="T20" fmla="*/ 1055 w 1094"/>
                <a:gd name="T21" fmla="*/ 112 h 115"/>
                <a:gd name="T22" fmla="*/ 1037 w 1094"/>
                <a:gd name="T23" fmla="*/ 115 h 115"/>
                <a:gd name="T24" fmla="*/ 58 w 1094"/>
                <a:gd name="T25" fmla="*/ 115 h 115"/>
                <a:gd name="T26" fmla="*/ 40 w 1094"/>
                <a:gd name="T27" fmla="*/ 112 h 115"/>
                <a:gd name="T28" fmla="*/ 24 w 1094"/>
                <a:gd name="T29" fmla="*/ 103 h 115"/>
                <a:gd name="T30" fmla="*/ 12 w 1094"/>
                <a:gd name="T31" fmla="*/ 91 h 115"/>
                <a:gd name="T32" fmla="*/ 3 w 1094"/>
                <a:gd name="T33" fmla="*/ 75 h 115"/>
                <a:gd name="T34" fmla="*/ 0 w 1094"/>
                <a:gd name="T35" fmla="*/ 57 h 115"/>
                <a:gd name="T36" fmla="*/ 3 w 1094"/>
                <a:gd name="T37" fmla="*/ 40 h 115"/>
                <a:gd name="T38" fmla="*/ 12 w 1094"/>
                <a:gd name="T39" fmla="*/ 23 h 115"/>
                <a:gd name="T40" fmla="*/ 24 w 1094"/>
                <a:gd name="T41" fmla="*/ 11 h 115"/>
                <a:gd name="T42" fmla="*/ 40 w 1094"/>
                <a:gd name="T43" fmla="*/ 3 h 115"/>
                <a:gd name="T44" fmla="*/ 58 w 1094"/>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4" h="115">
                  <a:moveTo>
                    <a:pt x="58" y="0"/>
                  </a:moveTo>
                  <a:lnTo>
                    <a:pt x="1037" y="0"/>
                  </a:lnTo>
                  <a:lnTo>
                    <a:pt x="1055" y="3"/>
                  </a:lnTo>
                  <a:lnTo>
                    <a:pt x="1070" y="11"/>
                  </a:lnTo>
                  <a:lnTo>
                    <a:pt x="1083" y="23"/>
                  </a:lnTo>
                  <a:lnTo>
                    <a:pt x="1091" y="40"/>
                  </a:lnTo>
                  <a:lnTo>
                    <a:pt x="1094" y="57"/>
                  </a:lnTo>
                  <a:lnTo>
                    <a:pt x="1091" y="75"/>
                  </a:lnTo>
                  <a:lnTo>
                    <a:pt x="1083" y="91"/>
                  </a:lnTo>
                  <a:lnTo>
                    <a:pt x="1070" y="103"/>
                  </a:lnTo>
                  <a:lnTo>
                    <a:pt x="1055" y="112"/>
                  </a:lnTo>
                  <a:lnTo>
                    <a:pt x="1037"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a:extLst>
                <a:ext uri="{FF2B5EF4-FFF2-40B4-BE49-F238E27FC236}">
                  <a16:creationId xmlns:a16="http://schemas.microsoft.com/office/drawing/2014/main" id="{E4AB45FE-7066-4148-B488-AF4921ABC71C}"/>
                </a:ext>
              </a:extLst>
            </p:cNvPr>
            <p:cNvSpPr>
              <a:spLocks/>
            </p:cNvSpPr>
            <p:nvPr/>
          </p:nvSpPr>
          <p:spPr bwMode="auto">
            <a:xfrm>
              <a:off x="-546100" y="2012950"/>
              <a:ext cx="161925" cy="20638"/>
            </a:xfrm>
            <a:custGeom>
              <a:avLst/>
              <a:gdLst>
                <a:gd name="T0" fmla="*/ 58 w 922"/>
                <a:gd name="T1" fmla="*/ 0 h 115"/>
                <a:gd name="T2" fmla="*/ 864 w 922"/>
                <a:gd name="T3" fmla="*/ 0 h 115"/>
                <a:gd name="T4" fmla="*/ 882 w 922"/>
                <a:gd name="T5" fmla="*/ 3 h 115"/>
                <a:gd name="T6" fmla="*/ 898 w 922"/>
                <a:gd name="T7" fmla="*/ 11 h 115"/>
                <a:gd name="T8" fmla="*/ 910 w 922"/>
                <a:gd name="T9" fmla="*/ 24 h 115"/>
                <a:gd name="T10" fmla="*/ 918 w 922"/>
                <a:gd name="T11" fmla="*/ 39 h 115"/>
                <a:gd name="T12" fmla="*/ 922 w 922"/>
                <a:gd name="T13" fmla="*/ 57 h 115"/>
                <a:gd name="T14" fmla="*/ 918 w 922"/>
                <a:gd name="T15" fmla="*/ 75 h 115"/>
                <a:gd name="T16" fmla="*/ 910 w 922"/>
                <a:gd name="T17" fmla="*/ 91 h 115"/>
                <a:gd name="T18" fmla="*/ 898 w 922"/>
                <a:gd name="T19" fmla="*/ 103 h 115"/>
                <a:gd name="T20" fmla="*/ 882 w 922"/>
                <a:gd name="T21" fmla="*/ 112 h 115"/>
                <a:gd name="T22" fmla="*/ 864 w 922"/>
                <a:gd name="T23" fmla="*/ 115 h 115"/>
                <a:gd name="T24" fmla="*/ 58 w 922"/>
                <a:gd name="T25" fmla="*/ 115 h 115"/>
                <a:gd name="T26" fmla="*/ 40 w 922"/>
                <a:gd name="T27" fmla="*/ 112 h 115"/>
                <a:gd name="T28" fmla="*/ 24 w 922"/>
                <a:gd name="T29" fmla="*/ 103 h 115"/>
                <a:gd name="T30" fmla="*/ 12 w 922"/>
                <a:gd name="T31" fmla="*/ 91 h 115"/>
                <a:gd name="T32" fmla="*/ 3 w 922"/>
                <a:gd name="T33" fmla="*/ 75 h 115"/>
                <a:gd name="T34" fmla="*/ 0 w 922"/>
                <a:gd name="T35" fmla="*/ 57 h 115"/>
                <a:gd name="T36" fmla="*/ 3 w 922"/>
                <a:gd name="T37" fmla="*/ 39 h 115"/>
                <a:gd name="T38" fmla="*/ 12 w 922"/>
                <a:gd name="T39" fmla="*/ 24 h 115"/>
                <a:gd name="T40" fmla="*/ 24 w 922"/>
                <a:gd name="T41" fmla="*/ 11 h 115"/>
                <a:gd name="T42" fmla="*/ 40 w 922"/>
                <a:gd name="T43" fmla="*/ 3 h 115"/>
                <a:gd name="T44" fmla="*/ 58 w 922"/>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2" h="115">
                  <a:moveTo>
                    <a:pt x="58" y="0"/>
                  </a:moveTo>
                  <a:lnTo>
                    <a:pt x="864" y="0"/>
                  </a:lnTo>
                  <a:lnTo>
                    <a:pt x="882" y="3"/>
                  </a:lnTo>
                  <a:lnTo>
                    <a:pt x="898" y="11"/>
                  </a:lnTo>
                  <a:lnTo>
                    <a:pt x="910" y="24"/>
                  </a:lnTo>
                  <a:lnTo>
                    <a:pt x="918" y="39"/>
                  </a:lnTo>
                  <a:lnTo>
                    <a:pt x="922" y="57"/>
                  </a:lnTo>
                  <a:lnTo>
                    <a:pt x="918" y="75"/>
                  </a:lnTo>
                  <a:lnTo>
                    <a:pt x="910" y="91"/>
                  </a:lnTo>
                  <a:lnTo>
                    <a:pt x="898" y="103"/>
                  </a:lnTo>
                  <a:lnTo>
                    <a:pt x="882" y="112"/>
                  </a:lnTo>
                  <a:lnTo>
                    <a:pt x="864" y="115"/>
                  </a:lnTo>
                  <a:lnTo>
                    <a:pt x="58" y="115"/>
                  </a:lnTo>
                  <a:lnTo>
                    <a:pt x="40" y="112"/>
                  </a:lnTo>
                  <a:lnTo>
                    <a:pt x="24" y="103"/>
                  </a:lnTo>
                  <a:lnTo>
                    <a:pt x="12" y="91"/>
                  </a:lnTo>
                  <a:lnTo>
                    <a:pt x="3" y="75"/>
                  </a:lnTo>
                  <a:lnTo>
                    <a:pt x="0" y="57"/>
                  </a:lnTo>
                  <a:lnTo>
                    <a:pt x="3" y="39"/>
                  </a:lnTo>
                  <a:lnTo>
                    <a:pt x="12" y="24"/>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a:extLst>
                <a:ext uri="{FF2B5EF4-FFF2-40B4-BE49-F238E27FC236}">
                  <a16:creationId xmlns:a16="http://schemas.microsoft.com/office/drawing/2014/main" id="{9FC06B88-C835-F64A-A154-E925FEC048D3}"/>
                </a:ext>
              </a:extLst>
            </p:cNvPr>
            <p:cNvSpPr>
              <a:spLocks noEditPoints="1"/>
            </p:cNvSpPr>
            <p:nvPr/>
          </p:nvSpPr>
          <p:spPr bwMode="auto">
            <a:xfrm>
              <a:off x="-647700" y="1546225"/>
              <a:ext cx="477838" cy="609600"/>
            </a:xfrm>
            <a:custGeom>
              <a:avLst/>
              <a:gdLst>
                <a:gd name="T0" fmla="*/ 1901 w 2707"/>
                <a:gd name="T1" fmla="*/ 197 h 3456"/>
                <a:gd name="T2" fmla="*/ 1901 w 2707"/>
                <a:gd name="T3" fmla="*/ 806 h 3456"/>
                <a:gd name="T4" fmla="*/ 2510 w 2707"/>
                <a:gd name="T5" fmla="*/ 806 h 3456"/>
                <a:gd name="T6" fmla="*/ 1901 w 2707"/>
                <a:gd name="T7" fmla="*/ 197 h 3456"/>
                <a:gd name="T8" fmla="*/ 0 w 2707"/>
                <a:gd name="T9" fmla="*/ 0 h 3456"/>
                <a:gd name="T10" fmla="*/ 1867 w 2707"/>
                <a:gd name="T11" fmla="*/ 0 h 3456"/>
                <a:gd name="T12" fmla="*/ 2707 w 2707"/>
                <a:gd name="T13" fmla="*/ 840 h 3456"/>
                <a:gd name="T14" fmla="*/ 2707 w 2707"/>
                <a:gd name="T15" fmla="*/ 1786 h 3456"/>
                <a:gd name="T16" fmla="*/ 2592 w 2707"/>
                <a:gd name="T17" fmla="*/ 1786 h 3456"/>
                <a:gd name="T18" fmla="*/ 2592 w 2707"/>
                <a:gd name="T19" fmla="*/ 922 h 3456"/>
                <a:gd name="T20" fmla="*/ 1786 w 2707"/>
                <a:gd name="T21" fmla="*/ 922 h 3456"/>
                <a:gd name="T22" fmla="*/ 1786 w 2707"/>
                <a:gd name="T23" fmla="*/ 115 h 3456"/>
                <a:gd name="T24" fmla="*/ 115 w 2707"/>
                <a:gd name="T25" fmla="*/ 115 h 3456"/>
                <a:gd name="T26" fmla="*/ 115 w 2707"/>
                <a:gd name="T27" fmla="*/ 3341 h 3456"/>
                <a:gd name="T28" fmla="*/ 2131 w 2707"/>
                <a:gd name="T29" fmla="*/ 3341 h 3456"/>
                <a:gd name="T30" fmla="*/ 2131 w 2707"/>
                <a:gd name="T31" fmla="*/ 3456 h 3456"/>
                <a:gd name="T32" fmla="*/ 0 w 2707"/>
                <a:gd name="T33" fmla="*/ 3456 h 3456"/>
                <a:gd name="T34" fmla="*/ 0 w 2707"/>
                <a:gd name="T35" fmla="*/ 0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07" h="3456">
                  <a:moveTo>
                    <a:pt x="1901" y="197"/>
                  </a:moveTo>
                  <a:lnTo>
                    <a:pt x="1901" y="806"/>
                  </a:lnTo>
                  <a:lnTo>
                    <a:pt x="2510" y="806"/>
                  </a:lnTo>
                  <a:lnTo>
                    <a:pt x="1901" y="197"/>
                  </a:lnTo>
                  <a:close/>
                  <a:moveTo>
                    <a:pt x="0" y="0"/>
                  </a:moveTo>
                  <a:lnTo>
                    <a:pt x="1867" y="0"/>
                  </a:lnTo>
                  <a:lnTo>
                    <a:pt x="2707" y="840"/>
                  </a:lnTo>
                  <a:lnTo>
                    <a:pt x="2707" y="1786"/>
                  </a:lnTo>
                  <a:lnTo>
                    <a:pt x="2592" y="1786"/>
                  </a:lnTo>
                  <a:lnTo>
                    <a:pt x="2592" y="922"/>
                  </a:lnTo>
                  <a:lnTo>
                    <a:pt x="1786" y="922"/>
                  </a:lnTo>
                  <a:lnTo>
                    <a:pt x="1786" y="115"/>
                  </a:lnTo>
                  <a:lnTo>
                    <a:pt x="115" y="115"/>
                  </a:lnTo>
                  <a:lnTo>
                    <a:pt x="115" y="3341"/>
                  </a:lnTo>
                  <a:lnTo>
                    <a:pt x="2131" y="3341"/>
                  </a:lnTo>
                  <a:lnTo>
                    <a:pt x="2131" y="3456"/>
                  </a:lnTo>
                  <a:lnTo>
                    <a:pt x="0" y="3456"/>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a:extLst>
                <a:ext uri="{FF2B5EF4-FFF2-40B4-BE49-F238E27FC236}">
                  <a16:creationId xmlns:a16="http://schemas.microsoft.com/office/drawing/2014/main" id="{08AC8A9D-43A6-8346-83BA-315B246360B8}"/>
                </a:ext>
              </a:extLst>
            </p:cNvPr>
            <p:cNvSpPr>
              <a:spLocks noEditPoints="1"/>
            </p:cNvSpPr>
            <p:nvPr/>
          </p:nvSpPr>
          <p:spPr bwMode="auto">
            <a:xfrm>
              <a:off x="-301625" y="1892300"/>
              <a:ext cx="254000" cy="263525"/>
            </a:xfrm>
            <a:custGeom>
              <a:avLst/>
              <a:gdLst>
                <a:gd name="T0" fmla="*/ 514 w 1441"/>
                <a:gd name="T1" fmla="*/ 127 h 1497"/>
                <a:gd name="T2" fmla="*/ 367 w 1441"/>
                <a:gd name="T3" fmla="*/ 185 h 1497"/>
                <a:gd name="T4" fmla="*/ 247 w 1441"/>
                <a:gd name="T5" fmla="*/ 283 h 1497"/>
                <a:gd name="T6" fmla="*/ 161 w 1441"/>
                <a:gd name="T7" fmla="*/ 413 h 1497"/>
                <a:gd name="T8" fmla="*/ 119 w 1441"/>
                <a:gd name="T9" fmla="*/ 567 h 1497"/>
                <a:gd name="T10" fmla="*/ 127 w 1441"/>
                <a:gd name="T11" fmla="*/ 730 h 1497"/>
                <a:gd name="T12" fmla="*/ 185 w 1441"/>
                <a:gd name="T13" fmla="*/ 878 h 1497"/>
                <a:gd name="T14" fmla="*/ 283 w 1441"/>
                <a:gd name="T15" fmla="*/ 998 h 1497"/>
                <a:gd name="T16" fmla="*/ 413 w 1441"/>
                <a:gd name="T17" fmla="*/ 1084 h 1497"/>
                <a:gd name="T18" fmla="*/ 567 w 1441"/>
                <a:gd name="T19" fmla="*/ 1126 h 1497"/>
                <a:gd name="T20" fmla="*/ 730 w 1441"/>
                <a:gd name="T21" fmla="*/ 1117 h 1497"/>
                <a:gd name="T22" fmla="*/ 878 w 1441"/>
                <a:gd name="T23" fmla="*/ 1060 h 1497"/>
                <a:gd name="T24" fmla="*/ 998 w 1441"/>
                <a:gd name="T25" fmla="*/ 962 h 1497"/>
                <a:gd name="T26" fmla="*/ 1084 w 1441"/>
                <a:gd name="T27" fmla="*/ 831 h 1497"/>
                <a:gd name="T28" fmla="*/ 1126 w 1441"/>
                <a:gd name="T29" fmla="*/ 677 h 1497"/>
                <a:gd name="T30" fmla="*/ 1117 w 1441"/>
                <a:gd name="T31" fmla="*/ 514 h 1497"/>
                <a:gd name="T32" fmla="*/ 1060 w 1441"/>
                <a:gd name="T33" fmla="*/ 367 h 1497"/>
                <a:gd name="T34" fmla="*/ 962 w 1441"/>
                <a:gd name="T35" fmla="*/ 247 h 1497"/>
                <a:gd name="T36" fmla="*/ 831 w 1441"/>
                <a:gd name="T37" fmla="*/ 161 h 1497"/>
                <a:gd name="T38" fmla="*/ 677 w 1441"/>
                <a:gd name="T39" fmla="*/ 119 h 1497"/>
                <a:gd name="T40" fmla="*/ 685 w 1441"/>
                <a:gd name="T41" fmla="*/ 4 h 1497"/>
                <a:gd name="T42" fmla="*/ 864 w 1441"/>
                <a:gd name="T43" fmla="*/ 50 h 1497"/>
                <a:gd name="T44" fmla="*/ 1017 w 1441"/>
                <a:gd name="T45" fmla="*/ 143 h 1497"/>
                <a:gd name="T46" fmla="*/ 1138 w 1441"/>
                <a:gd name="T47" fmla="*/ 275 h 1497"/>
                <a:gd name="T48" fmla="*/ 1216 w 1441"/>
                <a:gd name="T49" fmla="*/ 437 h 1497"/>
                <a:gd name="T50" fmla="*/ 1245 w 1441"/>
                <a:gd name="T51" fmla="*/ 622 h 1497"/>
                <a:gd name="T52" fmla="*/ 1219 w 1441"/>
                <a:gd name="T53" fmla="*/ 796 h 1497"/>
                <a:gd name="T54" fmla="*/ 1149 w 1441"/>
                <a:gd name="T55" fmla="*/ 950 h 1497"/>
                <a:gd name="T56" fmla="*/ 1426 w 1441"/>
                <a:gd name="T57" fmla="*/ 1400 h 1497"/>
                <a:gd name="T58" fmla="*/ 1441 w 1441"/>
                <a:gd name="T59" fmla="*/ 1440 h 1497"/>
                <a:gd name="T60" fmla="*/ 1424 w 1441"/>
                <a:gd name="T61" fmla="*/ 1481 h 1497"/>
                <a:gd name="T62" fmla="*/ 1384 w 1441"/>
                <a:gd name="T63" fmla="*/ 1497 h 1497"/>
                <a:gd name="T64" fmla="*/ 1342 w 1441"/>
                <a:gd name="T65" fmla="*/ 1479 h 1497"/>
                <a:gd name="T66" fmla="*/ 901 w 1441"/>
                <a:gd name="T67" fmla="*/ 1178 h 1497"/>
                <a:gd name="T68" fmla="*/ 740 w 1441"/>
                <a:gd name="T69" fmla="*/ 1233 h 1497"/>
                <a:gd name="T70" fmla="*/ 559 w 1441"/>
                <a:gd name="T71" fmla="*/ 1240 h 1497"/>
                <a:gd name="T72" fmla="*/ 381 w 1441"/>
                <a:gd name="T73" fmla="*/ 1195 h 1497"/>
                <a:gd name="T74" fmla="*/ 227 w 1441"/>
                <a:gd name="T75" fmla="*/ 1102 h 1497"/>
                <a:gd name="T76" fmla="*/ 106 w 1441"/>
                <a:gd name="T77" fmla="*/ 969 h 1497"/>
                <a:gd name="T78" fmla="*/ 29 w 1441"/>
                <a:gd name="T79" fmla="*/ 807 h 1497"/>
                <a:gd name="T80" fmla="*/ 0 w 1441"/>
                <a:gd name="T81" fmla="*/ 622 h 1497"/>
                <a:gd name="T82" fmla="*/ 29 w 1441"/>
                <a:gd name="T83" fmla="*/ 437 h 1497"/>
                <a:gd name="T84" fmla="*/ 106 w 1441"/>
                <a:gd name="T85" fmla="*/ 275 h 1497"/>
                <a:gd name="T86" fmla="*/ 227 w 1441"/>
                <a:gd name="T87" fmla="*/ 143 h 1497"/>
                <a:gd name="T88" fmla="*/ 381 w 1441"/>
                <a:gd name="T89" fmla="*/ 50 h 1497"/>
                <a:gd name="T90" fmla="*/ 559 w 1441"/>
                <a:gd name="T91" fmla="*/ 4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41" h="1497">
                  <a:moveTo>
                    <a:pt x="622" y="116"/>
                  </a:moveTo>
                  <a:lnTo>
                    <a:pt x="567" y="119"/>
                  </a:lnTo>
                  <a:lnTo>
                    <a:pt x="514" y="127"/>
                  </a:lnTo>
                  <a:lnTo>
                    <a:pt x="462" y="142"/>
                  </a:lnTo>
                  <a:lnTo>
                    <a:pt x="413" y="161"/>
                  </a:lnTo>
                  <a:lnTo>
                    <a:pt x="367" y="185"/>
                  </a:lnTo>
                  <a:lnTo>
                    <a:pt x="323" y="214"/>
                  </a:lnTo>
                  <a:lnTo>
                    <a:pt x="283" y="247"/>
                  </a:lnTo>
                  <a:lnTo>
                    <a:pt x="247" y="283"/>
                  </a:lnTo>
                  <a:lnTo>
                    <a:pt x="214" y="323"/>
                  </a:lnTo>
                  <a:lnTo>
                    <a:pt x="185" y="367"/>
                  </a:lnTo>
                  <a:lnTo>
                    <a:pt x="161" y="413"/>
                  </a:lnTo>
                  <a:lnTo>
                    <a:pt x="142" y="462"/>
                  </a:lnTo>
                  <a:lnTo>
                    <a:pt x="127" y="514"/>
                  </a:lnTo>
                  <a:lnTo>
                    <a:pt x="119" y="567"/>
                  </a:lnTo>
                  <a:lnTo>
                    <a:pt x="116" y="622"/>
                  </a:lnTo>
                  <a:lnTo>
                    <a:pt x="119" y="677"/>
                  </a:lnTo>
                  <a:lnTo>
                    <a:pt x="127" y="730"/>
                  </a:lnTo>
                  <a:lnTo>
                    <a:pt x="142" y="783"/>
                  </a:lnTo>
                  <a:lnTo>
                    <a:pt x="161" y="831"/>
                  </a:lnTo>
                  <a:lnTo>
                    <a:pt x="185" y="878"/>
                  </a:lnTo>
                  <a:lnTo>
                    <a:pt x="214" y="921"/>
                  </a:lnTo>
                  <a:lnTo>
                    <a:pt x="247" y="962"/>
                  </a:lnTo>
                  <a:lnTo>
                    <a:pt x="283" y="998"/>
                  </a:lnTo>
                  <a:lnTo>
                    <a:pt x="323" y="1031"/>
                  </a:lnTo>
                  <a:lnTo>
                    <a:pt x="367" y="1060"/>
                  </a:lnTo>
                  <a:lnTo>
                    <a:pt x="413" y="1084"/>
                  </a:lnTo>
                  <a:lnTo>
                    <a:pt x="462" y="1103"/>
                  </a:lnTo>
                  <a:lnTo>
                    <a:pt x="514" y="1117"/>
                  </a:lnTo>
                  <a:lnTo>
                    <a:pt x="567" y="1126"/>
                  </a:lnTo>
                  <a:lnTo>
                    <a:pt x="622" y="1129"/>
                  </a:lnTo>
                  <a:lnTo>
                    <a:pt x="677" y="1126"/>
                  </a:lnTo>
                  <a:lnTo>
                    <a:pt x="730" y="1117"/>
                  </a:lnTo>
                  <a:lnTo>
                    <a:pt x="783" y="1103"/>
                  </a:lnTo>
                  <a:lnTo>
                    <a:pt x="831" y="1084"/>
                  </a:lnTo>
                  <a:lnTo>
                    <a:pt x="878" y="1060"/>
                  </a:lnTo>
                  <a:lnTo>
                    <a:pt x="921" y="1031"/>
                  </a:lnTo>
                  <a:lnTo>
                    <a:pt x="962" y="998"/>
                  </a:lnTo>
                  <a:lnTo>
                    <a:pt x="998" y="962"/>
                  </a:lnTo>
                  <a:lnTo>
                    <a:pt x="1031" y="921"/>
                  </a:lnTo>
                  <a:lnTo>
                    <a:pt x="1060" y="878"/>
                  </a:lnTo>
                  <a:lnTo>
                    <a:pt x="1084" y="831"/>
                  </a:lnTo>
                  <a:lnTo>
                    <a:pt x="1103" y="783"/>
                  </a:lnTo>
                  <a:lnTo>
                    <a:pt x="1117" y="730"/>
                  </a:lnTo>
                  <a:lnTo>
                    <a:pt x="1126" y="677"/>
                  </a:lnTo>
                  <a:lnTo>
                    <a:pt x="1129" y="622"/>
                  </a:lnTo>
                  <a:lnTo>
                    <a:pt x="1126" y="567"/>
                  </a:lnTo>
                  <a:lnTo>
                    <a:pt x="1117" y="514"/>
                  </a:lnTo>
                  <a:lnTo>
                    <a:pt x="1103" y="462"/>
                  </a:lnTo>
                  <a:lnTo>
                    <a:pt x="1084" y="413"/>
                  </a:lnTo>
                  <a:lnTo>
                    <a:pt x="1060" y="367"/>
                  </a:lnTo>
                  <a:lnTo>
                    <a:pt x="1031" y="323"/>
                  </a:lnTo>
                  <a:lnTo>
                    <a:pt x="998" y="283"/>
                  </a:lnTo>
                  <a:lnTo>
                    <a:pt x="962" y="247"/>
                  </a:lnTo>
                  <a:lnTo>
                    <a:pt x="921" y="214"/>
                  </a:lnTo>
                  <a:lnTo>
                    <a:pt x="878" y="185"/>
                  </a:lnTo>
                  <a:lnTo>
                    <a:pt x="831" y="161"/>
                  </a:lnTo>
                  <a:lnTo>
                    <a:pt x="783" y="142"/>
                  </a:lnTo>
                  <a:lnTo>
                    <a:pt x="730" y="127"/>
                  </a:lnTo>
                  <a:lnTo>
                    <a:pt x="677" y="119"/>
                  </a:lnTo>
                  <a:lnTo>
                    <a:pt x="622" y="116"/>
                  </a:lnTo>
                  <a:close/>
                  <a:moveTo>
                    <a:pt x="622" y="0"/>
                  </a:moveTo>
                  <a:lnTo>
                    <a:pt x="685" y="4"/>
                  </a:lnTo>
                  <a:lnTo>
                    <a:pt x="747" y="13"/>
                  </a:lnTo>
                  <a:lnTo>
                    <a:pt x="807" y="29"/>
                  </a:lnTo>
                  <a:lnTo>
                    <a:pt x="864" y="50"/>
                  </a:lnTo>
                  <a:lnTo>
                    <a:pt x="919" y="76"/>
                  </a:lnTo>
                  <a:lnTo>
                    <a:pt x="969" y="106"/>
                  </a:lnTo>
                  <a:lnTo>
                    <a:pt x="1017" y="143"/>
                  </a:lnTo>
                  <a:lnTo>
                    <a:pt x="1061" y="183"/>
                  </a:lnTo>
                  <a:lnTo>
                    <a:pt x="1102" y="227"/>
                  </a:lnTo>
                  <a:lnTo>
                    <a:pt x="1138" y="275"/>
                  </a:lnTo>
                  <a:lnTo>
                    <a:pt x="1169" y="326"/>
                  </a:lnTo>
                  <a:lnTo>
                    <a:pt x="1195" y="381"/>
                  </a:lnTo>
                  <a:lnTo>
                    <a:pt x="1216" y="437"/>
                  </a:lnTo>
                  <a:lnTo>
                    <a:pt x="1231" y="497"/>
                  </a:lnTo>
                  <a:lnTo>
                    <a:pt x="1240" y="559"/>
                  </a:lnTo>
                  <a:lnTo>
                    <a:pt x="1245" y="622"/>
                  </a:lnTo>
                  <a:lnTo>
                    <a:pt x="1241" y="682"/>
                  </a:lnTo>
                  <a:lnTo>
                    <a:pt x="1233" y="740"/>
                  </a:lnTo>
                  <a:lnTo>
                    <a:pt x="1219" y="796"/>
                  </a:lnTo>
                  <a:lnTo>
                    <a:pt x="1201" y="850"/>
                  </a:lnTo>
                  <a:lnTo>
                    <a:pt x="1178" y="901"/>
                  </a:lnTo>
                  <a:lnTo>
                    <a:pt x="1149" y="950"/>
                  </a:lnTo>
                  <a:lnTo>
                    <a:pt x="1118" y="996"/>
                  </a:lnTo>
                  <a:lnTo>
                    <a:pt x="1082" y="1040"/>
                  </a:lnTo>
                  <a:lnTo>
                    <a:pt x="1426" y="1400"/>
                  </a:lnTo>
                  <a:lnTo>
                    <a:pt x="1434" y="1412"/>
                  </a:lnTo>
                  <a:lnTo>
                    <a:pt x="1439" y="1426"/>
                  </a:lnTo>
                  <a:lnTo>
                    <a:pt x="1441" y="1440"/>
                  </a:lnTo>
                  <a:lnTo>
                    <a:pt x="1439" y="1455"/>
                  </a:lnTo>
                  <a:lnTo>
                    <a:pt x="1433" y="1469"/>
                  </a:lnTo>
                  <a:lnTo>
                    <a:pt x="1424" y="1481"/>
                  </a:lnTo>
                  <a:lnTo>
                    <a:pt x="1411" y="1490"/>
                  </a:lnTo>
                  <a:lnTo>
                    <a:pt x="1399" y="1495"/>
                  </a:lnTo>
                  <a:lnTo>
                    <a:pt x="1384" y="1497"/>
                  </a:lnTo>
                  <a:lnTo>
                    <a:pt x="1369" y="1495"/>
                  </a:lnTo>
                  <a:lnTo>
                    <a:pt x="1355" y="1489"/>
                  </a:lnTo>
                  <a:lnTo>
                    <a:pt x="1342" y="1479"/>
                  </a:lnTo>
                  <a:lnTo>
                    <a:pt x="996" y="1118"/>
                  </a:lnTo>
                  <a:lnTo>
                    <a:pt x="950" y="1149"/>
                  </a:lnTo>
                  <a:lnTo>
                    <a:pt x="901" y="1178"/>
                  </a:lnTo>
                  <a:lnTo>
                    <a:pt x="850" y="1201"/>
                  </a:lnTo>
                  <a:lnTo>
                    <a:pt x="795" y="1219"/>
                  </a:lnTo>
                  <a:lnTo>
                    <a:pt x="740" y="1233"/>
                  </a:lnTo>
                  <a:lnTo>
                    <a:pt x="682" y="1241"/>
                  </a:lnTo>
                  <a:lnTo>
                    <a:pt x="622" y="1245"/>
                  </a:lnTo>
                  <a:lnTo>
                    <a:pt x="559" y="1240"/>
                  </a:lnTo>
                  <a:lnTo>
                    <a:pt x="497" y="1231"/>
                  </a:lnTo>
                  <a:lnTo>
                    <a:pt x="437" y="1216"/>
                  </a:lnTo>
                  <a:lnTo>
                    <a:pt x="381" y="1195"/>
                  </a:lnTo>
                  <a:lnTo>
                    <a:pt x="326" y="1169"/>
                  </a:lnTo>
                  <a:lnTo>
                    <a:pt x="275" y="1138"/>
                  </a:lnTo>
                  <a:lnTo>
                    <a:pt x="227" y="1102"/>
                  </a:lnTo>
                  <a:lnTo>
                    <a:pt x="183" y="1061"/>
                  </a:lnTo>
                  <a:lnTo>
                    <a:pt x="143" y="1017"/>
                  </a:lnTo>
                  <a:lnTo>
                    <a:pt x="106" y="969"/>
                  </a:lnTo>
                  <a:lnTo>
                    <a:pt x="76" y="919"/>
                  </a:lnTo>
                  <a:lnTo>
                    <a:pt x="50" y="864"/>
                  </a:lnTo>
                  <a:lnTo>
                    <a:pt x="29" y="807"/>
                  </a:lnTo>
                  <a:lnTo>
                    <a:pt x="13" y="747"/>
                  </a:lnTo>
                  <a:lnTo>
                    <a:pt x="4" y="685"/>
                  </a:lnTo>
                  <a:lnTo>
                    <a:pt x="0" y="622"/>
                  </a:lnTo>
                  <a:lnTo>
                    <a:pt x="4" y="559"/>
                  </a:lnTo>
                  <a:lnTo>
                    <a:pt x="13" y="497"/>
                  </a:lnTo>
                  <a:lnTo>
                    <a:pt x="29" y="437"/>
                  </a:lnTo>
                  <a:lnTo>
                    <a:pt x="50" y="381"/>
                  </a:lnTo>
                  <a:lnTo>
                    <a:pt x="76" y="326"/>
                  </a:lnTo>
                  <a:lnTo>
                    <a:pt x="106" y="275"/>
                  </a:lnTo>
                  <a:lnTo>
                    <a:pt x="143" y="227"/>
                  </a:lnTo>
                  <a:lnTo>
                    <a:pt x="183" y="183"/>
                  </a:lnTo>
                  <a:lnTo>
                    <a:pt x="227" y="143"/>
                  </a:lnTo>
                  <a:lnTo>
                    <a:pt x="275" y="106"/>
                  </a:lnTo>
                  <a:lnTo>
                    <a:pt x="326" y="76"/>
                  </a:lnTo>
                  <a:lnTo>
                    <a:pt x="381" y="50"/>
                  </a:lnTo>
                  <a:lnTo>
                    <a:pt x="437" y="29"/>
                  </a:lnTo>
                  <a:lnTo>
                    <a:pt x="497" y="13"/>
                  </a:lnTo>
                  <a:lnTo>
                    <a:pt x="559" y="4"/>
                  </a:lnTo>
                  <a:lnTo>
                    <a:pt x="6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 name="Text Placeholder 2">
            <a:extLst>
              <a:ext uri="{FF2B5EF4-FFF2-40B4-BE49-F238E27FC236}">
                <a16:creationId xmlns:a16="http://schemas.microsoft.com/office/drawing/2014/main" id="{C780B532-ECD2-E94F-AAD0-4379858BE772}"/>
              </a:ext>
            </a:extLst>
          </p:cNvPr>
          <p:cNvSpPr>
            <a:spLocks noGrp="1"/>
          </p:cNvSpPr>
          <p:nvPr>
            <p:ph type="body" sz="quarter" idx="10" hasCustomPrompt="1"/>
          </p:nvPr>
        </p:nvSpPr>
        <p:spPr>
          <a:xfrm>
            <a:off x="2019300" y="1948821"/>
            <a:ext cx="5105400" cy="772984"/>
          </a:xfrm>
          <a:prstGeom prst="rect">
            <a:avLst/>
          </a:prstGeom>
        </p:spPr>
        <p:txBody>
          <a:bodyPr/>
          <a:lstStyle>
            <a:lvl1pPr marL="0" indent="0" algn="ctr">
              <a:buFontTx/>
              <a:buNone/>
              <a:defRPr sz="4400">
                <a:solidFill>
                  <a:schemeClr val="bg1"/>
                </a:solidFill>
                <a:latin typeface="+mj-lt"/>
              </a:defRPr>
            </a:lvl1pPr>
          </a:lstStyle>
          <a:p>
            <a:pPr lvl="0"/>
            <a:r>
              <a:rPr lang="en-US" dirty="0"/>
              <a:t>CHAPTER/SECTION</a:t>
            </a:r>
          </a:p>
        </p:txBody>
      </p:sp>
    </p:spTree>
    <p:extLst>
      <p:ext uri="{BB962C8B-B14F-4D97-AF65-F5344CB8AC3E}">
        <p14:creationId xmlns:p14="http://schemas.microsoft.com/office/powerpoint/2010/main" val="121034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5BE00E2-BBD8-F546-A543-AE0284845CC4}"/>
              </a:ext>
            </a:extLst>
          </p:cNvPr>
          <p:cNvSpPr/>
          <p:nvPr userDrawn="1"/>
        </p:nvSpPr>
        <p:spPr bwMode="auto">
          <a:xfrm>
            <a:off x="304800" y="209550"/>
            <a:ext cx="7696200" cy="6858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p>
        </p:txBody>
      </p:sp>
      <p:sp>
        <p:nvSpPr>
          <p:cNvPr id="15" name="Triangle 14">
            <a:extLst>
              <a:ext uri="{FF2B5EF4-FFF2-40B4-BE49-F238E27FC236}">
                <a16:creationId xmlns:a16="http://schemas.microsoft.com/office/drawing/2014/main" id="{675B5178-C91A-3A49-B815-D6E2F5C48186}"/>
              </a:ext>
            </a:extLst>
          </p:cNvPr>
          <p:cNvSpPr/>
          <p:nvPr userDrawn="1"/>
        </p:nvSpPr>
        <p:spPr bwMode="auto">
          <a:xfrm rot="5400000">
            <a:off x="7886700" y="323850"/>
            <a:ext cx="685800" cy="457200"/>
          </a:xfrm>
          <a:prstGeom prst="triangle">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p>
        </p:txBody>
      </p:sp>
      <p:sp>
        <p:nvSpPr>
          <p:cNvPr id="3" name="Text Placeholder 2">
            <a:extLst>
              <a:ext uri="{FF2B5EF4-FFF2-40B4-BE49-F238E27FC236}">
                <a16:creationId xmlns:a16="http://schemas.microsoft.com/office/drawing/2014/main" id="{2F087AF5-099A-C74A-A77D-159208F45351}"/>
              </a:ext>
            </a:extLst>
          </p:cNvPr>
          <p:cNvSpPr>
            <a:spLocks noGrp="1"/>
          </p:cNvSpPr>
          <p:nvPr>
            <p:ph type="body" sz="quarter" idx="10" hasCustomPrompt="1"/>
          </p:nvPr>
        </p:nvSpPr>
        <p:spPr>
          <a:xfrm>
            <a:off x="304800" y="209550"/>
            <a:ext cx="7239000" cy="685800"/>
          </a:xfrm>
          <a:prstGeom prst="rect">
            <a:avLst/>
          </a:prstGeom>
        </p:spPr>
        <p:txBody>
          <a:bodyPr/>
          <a:lstStyle>
            <a:lvl1pPr marL="0" indent="0">
              <a:buFontTx/>
              <a:buNone/>
              <a:defRPr sz="3600">
                <a:solidFill>
                  <a:schemeClr val="bg1"/>
                </a:solidFill>
                <a:latin typeface="+mj-lt"/>
              </a:defRPr>
            </a:lvl1pPr>
          </a:lstStyle>
          <a:p>
            <a:pPr lvl="0"/>
            <a:r>
              <a:rPr lang="en-US" dirty="0"/>
              <a:t>Chapter 1 Internal Slide</a:t>
            </a:r>
          </a:p>
        </p:txBody>
      </p:sp>
      <p:sp>
        <p:nvSpPr>
          <p:cNvPr id="5" name="Content Placeholder 4">
            <a:extLst>
              <a:ext uri="{FF2B5EF4-FFF2-40B4-BE49-F238E27FC236}">
                <a16:creationId xmlns:a16="http://schemas.microsoft.com/office/drawing/2014/main" id="{22E6885C-FEA1-AD4F-9ED6-F63E61869783}"/>
              </a:ext>
            </a:extLst>
          </p:cNvPr>
          <p:cNvSpPr>
            <a:spLocks noGrp="1"/>
          </p:cNvSpPr>
          <p:nvPr>
            <p:ph sz="quarter" idx="11" hasCustomPrompt="1"/>
          </p:nvPr>
        </p:nvSpPr>
        <p:spPr>
          <a:xfrm>
            <a:off x="304800" y="971550"/>
            <a:ext cx="5486400" cy="381000"/>
          </a:xfrm>
          <a:prstGeom prst="rect">
            <a:avLst/>
          </a:prstGeom>
        </p:spPr>
        <p:txBody>
          <a:bodyPr/>
          <a:lstStyle>
            <a:lvl1pPr marL="0" indent="0">
              <a:buFontTx/>
              <a:buNone/>
              <a:defRPr sz="1400">
                <a:solidFill>
                  <a:schemeClr val="tx2"/>
                </a:solidFill>
              </a:defRPr>
            </a:lvl1pPr>
          </a:lstStyle>
          <a:p>
            <a:pPr lvl="0"/>
            <a:r>
              <a:rPr lang="en-US" dirty="0"/>
              <a:t>Subtext goes here in sentence form</a:t>
            </a:r>
          </a:p>
        </p:txBody>
      </p:sp>
      <p:sp>
        <p:nvSpPr>
          <p:cNvPr id="12" name="Text Placeholder 11">
            <a:extLst>
              <a:ext uri="{FF2B5EF4-FFF2-40B4-BE49-F238E27FC236}">
                <a16:creationId xmlns:a16="http://schemas.microsoft.com/office/drawing/2014/main" id="{B6FF3D60-D57A-B145-BCEE-ADA3CB52E8C7}"/>
              </a:ext>
            </a:extLst>
          </p:cNvPr>
          <p:cNvSpPr>
            <a:spLocks noGrp="1"/>
          </p:cNvSpPr>
          <p:nvPr>
            <p:ph type="body" sz="quarter" idx="12" hasCustomPrompt="1"/>
          </p:nvPr>
        </p:nvSpPr>
        <p:spPr>
          <a:xfrm>
            <a:off x="228600" y="1593965"/>
            <a:ext cx="4267200" cy="3429000"/>
          </a:xfrm>
          <a:prstGeom prst="rect">
            <a:avLst/>
          </a:prstGeom>
        </p:spPr>
        <p:txBody>
          <a:bodyPr/>
          <a:lstStyle>
            <a:lvl1pPr marL="171450" indent="-171450">
              <a:lnSpc>
                <a:spcPct val="150000"/>
              </a:lnSpc>
              <a:buFont typeface="Arial" panose="020B0604020202020204" pitchFamily="34" charset="0"/>
              <a:buChar char="•"/>
              <a:defRPr sz="1200">
                <a:solidFill>
                  <a:schemeClr val="tx2"/>
                </a:solidFill>
              </a:defRPr>
            </a:lvl1pPr>
            <a:lvl2pPr marL="457200" indent="0">
              <a:buFontTx/>
              <a:buNone/>
              <a:defRPr sz="1200">
                <a:solidFill>
                  <a:schemeClr val="accent1"/>
                </a:solidFill>
              </a:defRPr>
            </a:lvl2pPr>
            <a:lvl3pPr marL="914400" indent="0">
              <a:buFontTx/>
              <a:buNone/>
              <a:defRPr sz="1200">
                <a:solidFill>
                  <a:schemeClr val="accent1"/>
                </a:solidFill>
              </a:defRPr>
            </a:lvl3pPr>
            <a:lvl4pPr marL="1371600" indent="0">
              <a:buFontTx/>
              <a:buNone/>
              <a:defRPr sz="1200">
                <a:solidFill>
                  <a:schemeClr val="accent1"/>
                </a:solidFill>
              </a:defRPr>
            </a:lvl4pPr>
            <a:lvl5pPr marL="1828800" indent="0">
              <a:buFontTx/>
              <a:buNone/>
              <a:defRPr sz="1200">
                <a:solidFill>
                  <a:schemeClr val="accent1"/>
                </a:solidFill>
              </a:defRPr>
            </a:lvl5pPr>
          </a:lstStyle>
          <a:p>
            <a:pPr lvl="0"/>
            <a:r>
              <a:rPr lang="en-US" dirty="0"/>
              <a:t>Briefly describe your business, outlining the different product(s) and/or service(s) you offer</a:t>
            </a:r>
          </a:p>
          <a:p>
            <a:pPr lvl="0"/>
            <a:r>
              <a:rPr lang="en-US" dirty="0"/>
              <a:t>How many potential customers do you estimate are in your target regions for this financial year?</a:t>
            </a:r>
          </a:p>
          <a:p>
            <a:pPr lvl="0"/>
            <a:r>
              <a:rPr lang="en-US" dirty="0"/>
              <a:t>Briefly describe your target customers and any other distinguishing features, expanding on any of the areas you have already highlighted What customer need or problem does your product(s) and/or service(s) address?</a:t>
            </a:r>
          </a:p>
          <a:p>
            <a:pPr lvl="0"/>
            <a:r>
              <a:rPr lang="en-US" dirty="0"/>
              <a:t>Explain your approach to pricing your product(s) and/or service(s)</a:t>
            </a:r>
          </a:p>
        </p:txBody>
      </p:sp>
      <p:sp>
        <p:nvSpPr>
          <p:cNvPr id="13" name="Text Placeholder 11">
            <a:extLst>
              <a:ext uri="{FF2B5EF4-FFF2-40B4-BE49-F238E27FC236}">
                <a16:creationId xmlns:a16="http://schemas.microsoft.com/office/drawing/2014/main" id="{4098980F-2F5A-4341-9D3D-4E3C0A36974E}"/>
              </a:ext>
            </a:extLst>
          </p:cNvPr>
          <p:cNvSpPr>
            <a:spLocks noGrp="1"/>
          </p:cNvSpPr>
          <p:nvPr>
            <p:ph type="body" sz="quarter" idx="13" hasCustomPrompt="1"/>
          </p:nvPr>
        </p:nvSpPr>
        <p:spPr>
          <a:xfrm>
            <a:off x="4648200" y="1593965"/>
            <a:ext cx="4267200" cy="3429000"/>
          </a:xfrm>
          <a:prstGeom prst="rect">
            <a:avLst/>
          </a:prstGeom>
        </p:spPr>
        <p:txBody>
          <a:bodyPr/>
          <a:lstStyle>
            <a:lvl1pPr marL="171450" indent="-171450">
              <a:lnSpc>
                <a:spcPct val="150000"/>
              </a:lnSpc>
              <a:buFont typeface="Arial" panose="020B0604020202020204" pitchFamily="34" charset="0"/>
              <a:buChar char="•"/>
              <a:defRPr sz="1200">
                <a:solidFill>
                  <a:schemeClr val="tx2"/>
                </a:solidFill>
              </a:defRPr>
            </a:lvl1pPr>
            <a:lvl2pPr marL="457200" indent="0">
              <a:buFontTx/>
              <a:buNone/>
              <a:defRPr sz="1200">
                <a:solidFill>
                  <a:schemeClr val="accent1"/>
                </a:solidFill>
              </a:defRPr>
            </a:lvl2pPr>
            <a:lvl3pPr marL="914400" indent="0">
              <a:buFontTx/>
              <a:buNone/>
              <a:defRPr sz="1200">
                <a:solidFill>
                  <a:schemeClr val="accent1"/>
                </a:solidFill>
              </a:defRPr>
            </a:lvl3pPr>
            <a:lvl4pPr marL="1371600" indent="0">
              <a:buFontTx/>
              <a:buNone/>
              <a:defRPr sz="1200">
                <a:solidFill>
                  <a:schemeClr val="accent1"/>
                </a:solidFill>
              </a:defRPr>
            </a:lvl4pPr>
            <a:lvl5pPr marL="1828800" indent="0">
              <a:buFontTx/>
              <a:buNone/>
              <a:defRPr sz="1200">
                <a:solidFill>
                  <a:schemeClr val="accent1"/>
                </a:solidFill>
              </a:defRPr>
            </a:lvl5pPr>
          </a:lstStyle>
          <a:p>
            <a:pPr lvl="0"/>
            <a:r>
              <a:rPr lang="en-US" dirty="0"/>
              <a:t>Briefly describe your business, outlining the different product(s) and/or service(s) you offer</a:t>
            </a:r>
          </a:p>
          <a:p>
            <a:pPr lvl="0"/>
            <a:r>
              <a:rPr lang="en-US" dirty="0"/>
              <a:t>How many potential customers do you estimate are in your target regions for this financial year?</a:t>
            </a:r>
          </a:p>
          <a:p>
            <a:pPr lvl="0"/>
            <a:r>
              <a:rPr lang="en-US" dirty="0"/>
              <a:t>Briefly describe your target customers and any other distinguishing features, expanding on any of the areas you have already highlighted What customer need or problem does your product(s) and/or service(s) address?</a:t>
            </a:r>
          </a:p>
          <a:p>
            <a:pPr lvl="0"/>
            <a:r>
              <a:rPr lang="en-US" dirty="0"/>
              <a:t>Explain your approach to pricing your product(s) and/or service(s)</a:t>
            </a:r>
          </a:p>
        </p:txBody>
      </p:sp>
    </p:spTree>
    <p:extLst>
      <p:ext uri="{BB962C8B-B14F-4D97-AF65-F5344CB8AC3E}">
        <p14:creationId xmlns:p14="http://schemas.microsoft.com/office/powerpoint/2010/main" val="396664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ernal Blank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AB0ABB-E322-AC4F-B2C1-E83A7933C249}"/>
              </a:ext>
            </a:extLst>
          </p:cNvPr>
          <p:cNvSpPr/>
          <p:nvPr userDrawn="1"/>
        </p:nvSpPr>
        <p:spPr bwMode="auto">
          <a:xfrm>
            <a:off x="304800" y="209550"/>
            <a:ext cx="7696200" cy="6858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11" name="Triangle 10">
            <a:extLst>
              <a:ext uri="{FF2B5EF4-FFF2-40B4-BE49-F238E27FC236}">
                <a16:creationId xmlns:a16="http://schemas.microsoft.com/office/drawing/2014/main" id="{72095A3B-EBF8-244A-8E82-41C8A6809BED}"/>
              </a:ext>
            </a:extLst>
          </p:cNvPr>
          <p:cNvSpPr/>
          <p:nvPr userDrawn="1"/>
        </p:nvSpPr>
        <p:spPr bwMode="auto">
          <a:xfrm rot="5400000">
            <a:off x="7886700" y="323850"/>
            <a:ext cx="685800" cy="457200"/>
          </a:xfrm>
          <a:prstGeom prst="triangle">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p>
        </p:txBody>
      </p:sp>
      <p:sp>
        <p:nvSpPr>
          <p:cNvPr id="8" name="Text Placeholder 3"/>
          <p:cNvSpPr>
            <a:spLocks noGrp="1"/>
          </p:cNvSpPr>
          <p:nvPr>
            <p:ph type="body" sz="half" idx="2" hasCustomPrompt="1"/>
          </p:nvPr>
        </p:nvSpPr>
        <p:spPr>
          <a:xfrm>
            <a:off x="318437" y="1026895"/>
            <a:ext cx="8368363" cy="173255"/>
          </a:xfrm>
          <a:prstGeom prst="rect">
            <a:avLst/>
          </a:prstGeom>
        </p:spPr>
        <p:txBody>
          <a:bodyPr wrap="none" lIns="0" tIns="0" rIns="0" bIns="0" anchor="ctr">
            <a:noAutofit/>
          </a:bodyPr>
          <a:lstStyle>
            <a:lvl1pPr marL="0" indent="0" algn="l">
              <a:buNone/>
              <a:defRPr sz="1400" b="0" baseline="0">
                <a:solidFill>
                  <a:schemeClr val="tx2"/>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subtitle</a:t>
            </a:r>
          </a:p>
        </p:txBody>
      </p:sp>
      <p:sp>
        <p:nvSpPr>
          <p:cNvPr id="9" name="Title 2"/>
          <p:cNvSpPr>
            <a:spLocks noGrp="1"/>
          </p:cNvSpPr>
          <p:nvPr>
            <p:ph type="title" hasCustomPrompt="1"/>
          </p:nvPr>
        </p:nvSpPr>
        <p:spPr>
          <a:xfrm>
            <a:off x="381000" y="285750"/>
            <a:ext cx="8368363" cy="495383"/>
          </a:xfrm>
          <a:prstGeom prst="rect">
            <a:avLst/>
          </a:prstGeom>
        </p:spPr>
        <p:txBody>
          <a:bodyPr lIns="0" tIns="0" rIns="0" bIns="0" anchor="ctr"/>
          <a:lstStyle>
            <a:lvl1pPr algn="l">
              <a:defRPr sz="3600">
                <a:solidFill>
                  <a:schemeClr val="bg1"/>
                </a:solidFill>
              </a:defRPr>
            </a:lvl1pPr>
          </a:lstStyle>
          <a:p>
            <a:r>
              <a:rPr lang="en-US" dirty="0"/>
              <a:t>Chapter Blank Internal Slide</a:t>
            </a:r>
          </a:p>
        </p:txBody>
      </p:sp>
    </p:spTree>
    <p:extLst>
      <p:ext uri="{BB962C8B-B14F-4D97-AF65-F5344CB8AC3E}">
        <p14:creationId xmlns:p14="http://schemas.microsoft.com/office/powerpoint/2010/main" val="2065476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ernal Imag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2926001-541D-4C4F-8679-960A6A812FAD}"/>
              </a:ext>
            </a:extLst>
          </p:cNvPr>
          <p:cNvSpPr/>
          <p:nvPr userDrawn="1"/>
        </p:nvSpPr>
        <p:spPr bwMode="auto">
          <a:xfrm>
            <a:off x="304800" y="209550"/>
            <a:ext cx="7696200" cy="6858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p>
        </p:txBody>
      </p:sp>
      <p:sp>
        <p:nvSpPr>
          <p:cNvPr id="8" name="Triangle 7">
            <a:extLst>
              <a:ext uri="{FF2B5EF4-FFF2-40B4-BE49-F238E27FC236}">
                <a16:creationId xmlns:a16="http://schemas.microsoft.com/office/drawing/2014/main" id="{C38808A6-2ADF-A442-AD53-B9DC0F6FA481}"/>
              </a:ext>
            </a:extLst>
          </p:cNvPr>
          <p:cNvSpPr/>
          <p:nvPr userDrawn="1"/>
        </p:nvSpPr>
        <p:spPr bwMode="auto">
          <a:xfrm rot="5400000">
            <a:off x="7886700" y="323850"/>
            <a:ext cx="685800" cy="457200"/>
          </a:xfrm>
          <a:prstGeom prst="triangle">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p>
        </p:txBody>
      </p:sp>
      <p:sp>
        <p:nvSpPr>
          <p:cNvPr id="6" name="Picture Placeholder 5"/>
          <p:cNvSpPr>
            <a:spLocks noGrp="1"/>
          </p:cNvSpPr>
          <p:nvPr>
            <p:ph type="pic" sz="quarter" idx="11" hasCustomPrompt="1"/>
          </p:nvPr>
        </p:nvSpPr>
        <p:spPr>
          <a:xfrm>
            <a:off x="381000" y="1401003"/>
            <a:ext cx="4191000" cy="3380547"/>
          </a:xfrm>
          <a:prstGeom prst="roundRect">
            <a:avLst>
              <a:gd name="adj" fmla="val 1007"/>
            </a:avLst>
          </a:prstGeom>
          <a:solidFill>
            <a:schemeClr val="bg1">
              <a:lumMod val="95000"/>
            </a:schemeClr>
          </a:solidFill>
          <a:ln w="19050">
            <a:noFill/>
          </a:ln>
        </p:spPr>
        <p:txBody>
          <a:bodyPr wrap="square" lIns="0" tIns="0" rIns="0" bIns="182880" anchor="b">
            <a:noAutofit/>
          </a:bodyPr>
          <a:lstStyle>
            <a:lvl1pPr algn="ctr" rtl="0">
              <a:buNone/>
              <a:defRPr sz="1400">
                <a:solidFill>
                  <a:schemeClr val="tx1">
                    <a:lumMod val="75000"/>
                    <a:lumOff val="25000"/>
                  </a:schemeClr>
                </a:solidFill>
              </a:defRPr>
            </a:lvl1pPr>
          </a:lstStyle>
          <a:p>
            <a:r>
              <a:rPr lang="en-US" dirty="0"/>
              <a:t>Image Holder</a:t>
            </a:r>
          </a:p>
        </p:txBody>
      </p:sp>
      <p:sp>
        <p:nvSpPr>
          <p:cNvPr id="5" name="Text Placeholder 3"/>
          <p:cNvSpPr>
            <a:spLocks noGrp="1"/>
          </p:cNvSpPr>
          <p:nvPr>
            <p:ph type="body" sz="half" idx="2" hasCustomPrompt="1"/>
          </p:nvPr>
        </p:nvSpPr>
        <p:spPr>
          <a:xfrm>
            <a:off x="381000" y="950695"/>
            <a:ext cx="8368363" cy="173255"/>
          </a:xfrm>
          <a:prstGeom prst="rect">
            <a:avLst/>
          </a:prstGeom>
        </p:spPr>
        <p:txBody>
          <a:bodyPr wrap="none" lIns="0" tIns="0" rIns="0" bIns="0" anchor="ctr">
            <a:noAutofit/>
          </a:bodyPr>
          <a:lstStyle>
            <a:lvl1pPr marL="0" indent="0" algn="l">
              <a:buNone/>
              <a:defRPr sz="1400" b="0" baseline="0">
                <a:solidFill>
                  <a:schemeClr val="tx2"/>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Subtitle</a:t>
            </a:r>
          </a:p>
        </p:txBody>
      </p:sp>
      <p:sp>
        <p:nvSpPr>
          <p:cNvPr id="9" name="Title 2"/>
          <p:cNvSpPr>
            <a:spLocks noGrp="1"/>
          </p:cNvSpPr>
          <p:nvPr>
            <p:ph type="title" hasCustomPrompt="1"/>
          </p:nvPr>
        </p:nvSpPr>
        <p:spPr>
          <a:xfrm>
            <a:off x="381000" y="285750"/>
            <a:ext cx="8368363" cy="495383"/>
          </a:xfrm>
          <a:prstGeom prst="rect">
            <a:avLst/>
          </a:prstGeom>
        </p:spPr>
        <p:txBody>
          <a:bodyPr lIns="0" tIns="0" rIns="0" bIns="0" anchor="ctr"/>
          <a:lstStyle>
            <a:lvl1pPr algn="l">
              <a:defRPr sz="3600">
                <a:solidFill>
                  <a:schemeClr val="bg1"/>
                </a:solidFill>
              </a:defRPr>
            </a:lvl1pPr>
          </a:lstStyle>
          <a:p>
            <a:r>
              <a:rPr lang="en-US" dirty="0"/>
              <a:t>Chapter Image Slide</a:t>
            </a:r>
          </a:p>
        </p:txBody>
      </p:sp>
      <p:sp>
        <p:nvSpPr>
          <p:cNvPr id="4" name="Text Placeholder 3">
            <a:extLst>
              <a:ext uri="{FF2B5EF4-FFF2-40B4-BE49-F238E27FC236}">
                <a16:creationId xmlns:a16="http://schemas.microsoft.com/office/drawing/2014/main" id="{CA6241D4-4FFB-2842-8E76-C03C45B5D32F}"/>
              </a:ext>
            </a:extLst>
          </p:cNvPr>
          <p:cNvSpPr>
            <a:spLocks noGrp="1"/>
          </p:cNvSpPr>
          <p:nvPr>
            <p:ph type="body" sz="quarter" idx="12" hasCustomPrompt="1"/>
          </p:nvPr>
        </p:nvSpPr>
        <p:spPr>
          <a:xfrm>
            <a:off x="4724400" y="1401763"/>
            <a:ext cx="4024313" cy="3379787"/>
          </a:xfrm>
          <a:prstGeom prst="rect">
            <a:avLst/>
          </a:prstGeom>
        </p:spPr>
        <p:txBody>
          <a:bodyPr/>
          <a:lstStyle>
            <a:lvl1pPr marL="171450" indent="-171450">
              <a:lnSpc>
                <a:spcPct val="150000"/>
              </a:lnSpc>
              <a:buFont typeface="Arial" panose="020B0604020202020204" pitchFamily="34" charset="0"/>
              <a:buChar char="•"/>
              <a:defRPr sz="1200"/>
            </a:lvl1pPr>
            <a:lvl2pPr marL="457200" indent="0">
              <a:buFontTx/>
              <a:buNone/>
              <a:defRPr sz="1100"/>
            </a:lvl2pPr>
            <a:lvl3pPr marL="914400" indent="0">
              <a:buFontTx/>
              <a:buNone/>
              <a:defRPr sz="1100"/>
            </a:lvl3pPr>
            <a:lvl4pPr marL="1371600" indent="0">
              <a:buFontTx/>
              <a:buNone/>
              <a:defRPr sz="1100"/>
            </a:lvl4pPr>
            <a:lvl5pPr marL="1828800" indent="0">
              <a:buFontTx/>
              <a:buNone/>
              <a:defRPr sz="1100"/>
            </a:lvl5pPr>
          </a:lstStyle>
          <a:p>
            <a:pPr lvl="0"/>
            <a:r>
              <a:rPr lang="en-US" dirty="0"/>
              <a:t>Briefly describe your business, outlining the different product(s) and/or service(s) you offer</a:t>
            </a:r>
          </a:p>
          <a:p>
            <a:pPr lvl="0"/>
            <a:r>
              <a:rPr lang="en-US" dirty="0"/>
              <a:t>How many potential customers do you estimate are in your target regions for this financial year?</a:t>
            </a:r>
          </a:p>
          <a:p>
            <a:pPr lvl="0"/>
            <a:r>
              <a:rPr lang="en-US" dirty="0"/>
              <a:t>Briefly describe your target customers and any other distinguishing features, expanding on any of the areas you have already highlighted What customer need or problem does your product(s) and/or service(s) address?</a:t>
            </a:r>
          </a:p>
          <a:p>
            <a:pPr lvl="0"/>
            <a:r>
              <a:rPr lang="en-US" dirty="0"/>
              <a:t>Explain your approach to pricing your product(s) and/or service(s)</a:t>
            </a:r>
          </a:p>
        </p:txBody>
      </p:sp>
    </p:spTree>
    <p:extLst>
      <p:ext uri="{BB962C8B-B14F-4D97-AF65-F5344CB8AC3E}">
        <p14:creationId xmlns:p14="http://schemas.microsoft.com/office/powerpoint/2010/main" val="31789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Thank You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69D6739-B881-524F-B8CD-A187881B4CEA}"/>
              </a:ext>
            </a:extLst>
          </p:cNvPr>
          <p:cNvSpPr/>
          <p:nvPr userDrawn="1"/>
        </p:nvSpPr>
        <p:spPr bwMode="auto">
          <a:xfrm>
            <a:off x="4565182" y="0"/>
            <a:ext cx="4578818" cy="51435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pic>
        <p:nvPicPr>
          <p:cNvPr id="6" name="Picture 5">
            <a:extLst>
              <a:ext uri="{FF2B5EF4-FFF2-40B4-BE49-F238E27FC236}">
                <a16:creationId xmlns:a16="http://schemas.microsoft.com/office/drawing/2014/main" id="{B865A69A-BFC0-BC43-A865-52F55BC05F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943" y="1505207"/>
            <a:ext cx="4060432" cy="1446529"/>
          </a:xfrm>
          <a:prstGeom prst="rect">
            <a:avLst/>
          </a:prstGeom>
        </p:spPr>
      </p:pic>
      <p:pic>
        <p:nvPicPr>
          <p:cNvPr id="7" name="Picture 6">
            <a:extLst>
              <a:ext uri="{FF2B5EF4-FFF2-40B4-BE49-F238E27FC236}">
                <a16:creationId xmlns:a16="http://schemas.microsoft.com/office/drawing/2014/main" id="{3EE2E649-EAEB-9045-8915-BDB7CC66BD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0959" y="4193888"/>
            <a:ext cx="2438400" cy="571500"/>
          </a:xfrm>
          <a:prstGeom prst="rect">
            <a:avLst/>
          </a:prstGeom>
        </p:spPr>
      </p:pic>
      <p:sp>
        <p:nvSpPr>
          <p:cNvPr id="9" name="Freeform 8">
            <a:extLst>
              <a:ext uri="{FF2B5EF4-FFF2-40B4-BE49-F238E27FC236}">
                <a16:creationId xmlns:a16="http://schemas.microsoft.com/office/drawing/2014/main" id="{8E12B962-C6CB-464C-AF3B-80D6F7AB4DE8}"/>
              </a:ext>
            </a:extLst>
          </p:cNvPr>
          <p:cNvSpPr>
            <a:spLocks noEditPoints="1"/>
          </p:cNvSpPr>
          <p:nvPr userDrawn="1"/>
        </p:nvSpPr>
        <p:spPr bwMode="auto">
          <a:xfrm>
            <a:off x="4957751" y="2514220"/>
            <a:ext cx="242413" cy="365824"/>
          </a:xfrm>
          <a:custGeom>
            <a:avLst/>
            <a:gdLst/>
            <a:ahLst/>
            <a:cxnLst>
              <a:cxn ang="0">
                <a:pos x="89" y="0"/>
              </a:cxn>
              <a:cxn ang="0">
                <a:pos x="0" y="89"/>
              </a:cxn>
              <a:cxn ang="0">
                <a:pos x="38" y="188"/>
              </a:cxn>
              <a:cxn ang="0">
                <a:pos x="76" y="249"/>
              </a:cxn>
              <a:cxn ang="0">
                <a:pos x="89" y="269"/>
              </a:cxn>
              <a:cxn ang="0">
                <a:pos x="102" y="249"/>
              </a:cxn>
              <a:cxn ang="0">
                <a:pos x="139" y="188"/>
              </a:cxn>
              <a:cxn ang="0">
                <a:pos x="178" y="89"/>
              </a:cxn>
              <a:cxn ang="0">
                <a:pos x="89" y="0"/>
              </a:cxn>
              <a:cxn ang="0">
                <a:pos x="89" y="135"/>
              </a:cxn>
              <a:cxn ang="0">
                <a:pos x="43" y="89"/>
              </a:cxn>
              <a:cxn ang="0">
                <a:pos x="89" y="43"/>
              </a:cxn>
              <a:cxn ang="0">
                <a:pos x="135" y="89"/>
              </a:cxn>
              <a:cxn ang="0">
                <a:pos x="89" y="135"/>
              </a:cxn>
              <a:cxn ang="0">
                <a:pos x="89" y="135"/>
              </a:cxn>
              <a:cxn ang="0">
                <a:pos x="89" y="135"/>
              </a:cxn>
            </a:cxnLst>
            <a:rect l="0" t="0" r="r" b="b"/>
            <a:pathLst>
              <a:path w="178" h="269">
                <a:moveTo>
                  <a:pt x="89" y="0"/>
                </a:moveTo>
                <a:cubicBezTo>
                  <a:pt x="40" y="0"/>
                  <a:pt x="0" y="40"/>
                  <a:pt x="0" y="89"/>
                </a:cubicBezTo>
                <a:cubicBezTo>
                  <a:pt x="0" y="109"/>
                  <a:pt x="13" y="141"/>
                  <a:pt x="38" y="188"/>
                </a:cubicBezTo>
                <a:cubicBezTo>
                  <a:pt x="57" y="220"/>
                  <a:pt x="75" y="248"/>
                  <a:pt x="76" y="249"/>
                </a:cubicBezTo>
                <a:cubicBezTo>
                  <a:pt x="89" y="269"/>
                  <a:pt x="89" y="269"/>
                  <a:pt x="89" y="269"/>
                </a:cubicBezTo>
                <a:cubicBezTo>
                  <a:pt x="102" y="249"/>
                  <a:pt x="102" y="249"/>
                  <a:pt x="102" y="249"/>
                </a:cubicBezTo>
                <a:cubicBezTo>
                  <a:pt x="103" y="248"/>
                  <a:pt x="121" y="220"/>
                  <a:pt x="139" y="188"/>
                </a:cubicBezTo>
                <a:cubicBezTo>
                  <a:pt x="165" y="141"/>
                  <a:pt x="178" y="109"/>
                  <a:pt x="178" y="89"/>
                </a:cubicBezTo>
                <a:cubicBezTo>
                  <a:pt x="178" y="40"/>
                  <a:pt x="138" y="0"/>
                  <a:pt x="89" y="0"/>
                </a:cubicBezTo>
                <a:close/>
                <a:moveTo>
                  <a:pt x="89" y="135"/>
                </a:moveTo>
                <a:cubicBezTo>
                  <a:pt x="63" y="135"/>
                  <a:pt x="43" y="114"/>
                  <a:pt x="43" y="89"/>
                </a:cubicBezTo>
                <a:cubicBezTo>
                  <a:pt x="43" y="63"/>
                  <a:pt x="63" y="43"/>
                  <a:pt x="89" y="43"/>
                </a:cubicBezTo>
                <a:cubicBezTo>
                  <a:pt x="114" y="43"/>
                  <a:pt x="135" y="63"/>
                  <a:pt x="135" y="89"/>
                </a:cubicBezTo>
                <a:cubicBezTo>
                  <a:pt x="135" y="114"/>
                  <a:pt x="114" y="135"/>
                  <a:pt x="89" y="135"/>
                </a:cubicBezTo>
                <a:close/>
                <a:moveTo>
                  <a:pt x="89" y="135"/>
                </a:moveTo>
                <a:cubicBezTo>
                  <a:pt x="89" y="135"/>
                  <a:pt x="89" y="135"/>
                  <a:pt x="89" y="135"/>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0" name="Freeform 143">
            <a:extLst>
              <a:ext uri="{FF2B5EF4-FFF2-40B4-BE49-F238E27FC236}">
                <a16:creationId xmlns:a16="http://schemas.microsoft.com/office/drawing/2014/main" id="{5A49E9B1-70FA-C14D-B12B-566DB48E243B}"/>
              </a:ext>
            </a:extLst>
          </p:cNvPr>
          <p:cNvSpPr>
            <a:spLocks noEditPoints="1"/>
          </p:cNvSpPr>
          <p:nvPr userDrawn="1"/>
        </p:nvSpPr>
        <p:spPr bwMode="auto">
          <a:xfrm>
            <a:off x="4908923" y="3649587"/>
            <a:ext cx="340068" cy="224205"/>
          </a:xfrm>
          <a:custGeom>
            <a:avLst/>
            <a:gdLst/>
            <a:ahLst/>
            <a:cxnLst>
              <a:cxn ang="0">
                <a:pos x="107" y="0"/>
              </a:cxn>
              <a:cxn ang="0">
                <a:pos x="15" y="0"/>
              </a:cxn>
              <a:cxn ang="0">
                <a:pos x="0" y="16"/>
              </a:cxn>
              <a:cxn ang="0">
                <a:pos x="0" y="65"/>
              </a:cxn>
              <a:cxn ang="0">
                <a:pos x="15" y="81"/>
              </a:cxn>
              <a:cxn ang="0">
                <a:pos x="107" y="81"/>
              </a:cxn>
              <a:cxn ang="0">
                <a:pos x="123" y="65"/>
              </a:cxn>
              <a:cxn ang="0">
                <a:pos x="123" y="16"/>
              </a:cxn>
              <a:cxn ang="0">
                <a:pos x="107" y="0"/>
              </a:cxn>
              <a:cxn ang="0">
                <a:pos x="8" y="20"/>
              </a:cxn>
              <a:cxn ang="0">
                <a:pos x="34" y="41"/>
              </a:cxn>
              <a:cxn ang="0">
                <a:pos x="8" y="61"/>
              </a:cxn>
              <a:cxn ang="0">
                <a:pos x="8" y="20"/>
              </a:cxn>
              <a:cxn ang="0">
                <a:pos x="115" y="65"/>
              </a:cxn>
              <a:cxn ang="0">
                <a:pos x="107" y="73"/>
              </a:cxn>
              <a:cxn ang="0">
                <a:pos x="15" y="73"/>
              </a:cxn>
              <a:cxn ang="0">
                <a:pos x="8" y="65"/>
              </a:cxn>
              <a:cxn ang="0">
                <a:pos x="38" y="43"/>
              </a:cxn>
              <a:cxn ang="0">
                <a:pos x="54" y="56"/>
              </a:cxn>
              <a:cxn ang="0">
                <a:pos x="61" y="58"/>
              </a:cxn>
              <a:cxn ang="0">
                <a:pos x="68" y="56"/>
              </a:cxn>
              <a:cxn ang="0">
                <a:pos x="85" y="43"/>
              </a:cxn>
              <a:cxn ang="0">
                <a:pos x="115" y="65"/>
              </a:cxn>
              <a:cxn ang="0">
                <a:pos x="115" y="61"/>
              </a:cxn>
              <a:cxn ang="0">
                <a:pos x="88" y="41"/>
              </a:cxn>
              <a:cxn ang="0">
                <a:pos x="115" y="20"/>
              </a:cxn>
              <a:cxn ang="0">
                <a:pos x="115" y="61"/>
              </a:cxn>
              <a:cxn ang="0">
                <a:pos x="66" y="52"/>
              </a:cxn>
              <a:cxn ang="0">
                <a:pos x="61" y="54"/>
              </a:cxn>
              <a:cxn ang="0">
                <a:pos x="57" y="52"/>
              </a:cxn>
              <a:cxn ang="0">
                <a:pos x="41" y="41"/>
              </a:cxn>
              <a:cxn ang="0">
                <a:pos x="38" y="38"/>
              </a:cxn>
              <a:cxn ang="0">
                <a:pos x="8" y="16"/>
              </a:cxn>
              <a:cxn ang="0">
                <a:pos x="15" y="8"/>
              </a:cxn>
              <a:cxn ang="0">
                <a:pos x="107" y="8"/>
              </a:cxn>
              <a:cxn ang="0">
                <a:pos x="115" y="16"/>
              </a:cxn>
              <a:cxn ang="0">
                <a:pos x="66" y="52"/>
              </a:cxn>
              <a:cxn ang="0">
                <a:pos x="66" y="52"/>
              </a:cxn>
              <a:cxn ang="0">
                <a:pos x="66" y="52"/>
              </a:cxn>
            </a:cxnLst>
            <a:rect l="0" t="0" r="r" b="b"/>
            <a:pathLst>
              <a:path w="123" h="81">
                <a:moveTo>
                  <a:pt x="107" y="0"/>
                </a:moveTo>
                <a:cubicBezTo>
                  <a:pt x="15" y="0"/>
                  <a:pt x="15" y="0"/>
                  <a:pt x="15" y="0"/>
                </a:cubicBezTo>
                <a:cubicBezTo>
                  <a:pt x="7" y="0"/>
                  <a:pt x="0" y="7"/>
                  <a:pt x="0" y="16"/>
                </a:cubicBezTo>
                <a:cubicBezTo>
                  <a:pt x="0" y="65"/>
                  <a:pt x="0" y="65"/>
                  <a:pt x="0" y="65"/>
                </a:cubicBezTo>
                <a:cubicBezTo>
                  <a:pt x="0" y="74"/>
                  <a:pt x="7" y="81"/>
                  <a:pt x="15" y="81"/>
                </a:cubicBezTo>
                <a:cubicBezTo>
                  <a:pt x="107" y="81"/>
                  <a:pt x="107" y="81"/>
                  <a:pt x="107" y="81"/>
                </a:cubicBezTo>
                <a:cubicBezTo>
                  <a:pt x="116" y="81"/>
                  <a:pt x="123" y="74"/>
                  <a:pt x="123" y="65"/>
                </a:cubicBezTo>
                <a:cubicBezTo>
                  <a:pt x="123" y="16"/>
                  <a:pt x="123" y="16"/>
                  <a:pt x="123" y="16"/>
                </a:cubicBezTo>
                <a:cubicBezTo>
                  <a:pt x="123" y="7"/>
                  <a:pt x="116" y="0"/>
                  <a:pt x="107" y="0"/>
                </a:cubicBezTo>
                <a:close/>
                <a:moveTo>
                  <a:pt x="8" y="20"/>
                </a:moveTo>
                <a:cubicBezTo>
                  <a:pt x="34" y="41"/>
                  <a:pt x="34" y="41"/>
                  <a:pt x="34" y="41"/>
                </a:cubicBezTo>
                <a:cubicBezTo>
                  <a:pt x="8" y="61"/>
                  <a:pt x="8" y="61"/>
                  <a:pt x="8" y="61"/>
                </a:cubicBezTo>
                <a:lnTo>
                  <a:pt x="8" y="20"/>
                </a:lnTo>
                <a:close/>
                <a:moveTo>
                  <a:pt x="115" y="65"/>
                </a:moveTo>
                <a:cubicBezTo>
                  <a:pt x="115" y="70"/>
                  <a:pt x="112" y="73"/>
                  <a:pt x="107" y="73"/>
                </a:cubicBezTo>
                <a:cubicBezTo>
                  <a:pt x="15" y="73"/>
                  <a:pt x="15" y="73"/>
                  <a:pt x="15" y="73"/>
                </a:cubicBezTo>
                <a:cubicBezTo>
                  <a:pt x="11" y="73"/>
                  <a:pt x="8" y="70"/>
                  <a:pt x="8" y="65"/>
                </a:cubicBezTo>
                <a:cubicBezTo>
                  <a:pt x="38" y="43"/>
                  <a:pt x="38" y="43"/>
                  <a:pt x="38" y="43"/>
                </a:cubicBezTo>
                <a:cubicBezTo>
                  <a:pt x="54" y="56"/>
                  <a:pt x="54" y="56"/>
                  <a:pt x="54" y="56"/>
                </a:cubicBezTo>
                <a:cubicBezTo>
                  <a:pt x="56" y="57"/>
                  <a:pt x="59" y="58"/>
                  <a:pt x="61" y="58"/>
                </a:cubicBezTo>
                <a:cubicBezTo>
                  <a:pt x="64" y="58"/>
                  <a:pt x="66" y="57"/>
                  <a:pt x="68" y="56"/>
                </a:cubicBezTo>
                <a:cubicBezTo>
                  <a:pt x="85" y="43"/>
                  <a:pt x="85" y="43"/>
                  <a:pt x="85" y="43"/>
                </a:cubicBezTo>
                <a:lnTo>
                  <a:pt x="115" y="65"/>
                </a:lnTo>
                <a:close/>
                <a:moveTo>
                  <a:pt x="115" y="61"/>
                </a:moveTo>
                <a:cubicBezTo>
                  <a:pt x="88" y="41"/>
                  <a:pt x="88" y="41"/>
                  <a:pt x="88" y="41"/>
                </a:cubicBezTo>
                <a:cubicBezTo>
                  <a:pt x="115" y="20"/>
                  <a:pt x="115" y="20"/>
                  <a:pt x="115" y="20"/>
                </a:cubicBezTo>
                <a:lnTo>
                  <a:pt x="115" y="61"/>
                </a:lnTo>
                <a:close/>
                <a:moveTo>
                  <a:pt x="66" y="52"/>
                </a:moveTo>
                <a:cubicBezTo>
                  <a:pt x="65" y="53"/>
                  <a:pt x="63" y="54"/>
                  <a:pt x="61" y="54"/>
                </a:cubicBezTo>
                <a:cubicBezTo>
                  <a:pt x="60" y="54"/>
                  <a:pt x="58" y="53"/>
                  <a:pt x="57" y="52"/>
                </a:cubicBezTo>
                <a:cubicBezTo>
                  <a:pt x="41" y="41"/>
                  <a:pt x="41" y="41"/>
                  <a:pt x="41" y="41"/>
                </a:cubicBezTo>
                <a:cubicBezTo>
                  <a:pt x="38" y="38"/>
                  <a:pt x="38" y="38"/>
                  <a:pt x="38" y="38"/>
                </a:cubicBezTo>
                <a:cubicBezTo>
                  <a:pt x="8" y="16"/>
                  <a:pt x="8" y="16"/>
                  <a:pt x="8" y="16"/>
                </a:cubicBezTo>
                <a:cubicBezTo>
                  <a:pt x="8" y="11"/>
                  <a:pt x="11" y="8"/>
                  <a:pt x="15" y="8"/>
                </a:cubicBezTo>
                <a:cubicBezTo>
                  <a:pt x="107" y="8"/>
                  <a:pt x="107" y="8"/>
                  <a:pt x="107" y="8"/>
                </a:cubicBezTo>
                <a:cubicBezTo>
                  <a:pt x="112" y="8"/>
                  <a:pt x="115" y="11"/>
                  <a:pt x="115" y="16"/>
                </a:cubicBezTo>
                <a:lnTo>
                  <a:pt x="66" y="52"/>
                </a:lnTo>
                <a:close/>
                <a:moveTo>
                  <a:pt x="66" y="52"/>
                </a:moveTo>
                <a:cubicBezTo>
                  <a:pt x="66" y="52"/>
                  <a:pt x="66" y="52"/>
                  <a:pt x="66" y="52"/>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1" name="Group 10">
            <a:extLst>
              <a:ext uri="{FF2B5EF4-FFF2-40B4-BE49-F238E27FC236}">
                <a16:creationId xmlns:a16="http://schemas.microsoft.com/office/drawing/2014/main" id="{225098DC-28A5-A746-88BF-E574C14ED03E}"/>
              </a:ext>
            </a:extLst>
          </p:cNvPr>
          <p:cNvGrpSpPr/>
          <p:nvPr userDrawn="1"/>
        </p:nvGrpSpPr>
        <p:grpSpPr>
          <a:xfrm>
            <a:off x="4919548" y="4081731"/>
            <a:ext cx="318819" cy="318819"/>
            <a:chOff x="3721100" y="6330951"/>
            <a:chExt cx="530225" cy="530225"/>
          </a:xfrm>
          <a:solidFill>
            <a:schemeClr val="bg1"/>
          </a:solidFill>
        </p:grpSpPr>
        <p:sp>
          <p:nvSpPr>
            <p:cNvPr id="12" name="Freeform 11">
              <a:extLst>
                <a:ext uri="{FF2B5EF4-FFF2-40B4-BE49-F238E27FC236}">
                  <a16:creationId xmlns:a16="http://schemas.microsoft.com/office/drawing/2014/main" id="{CF6DC2B1-44FC-0444-87BA-033C027D4E42}"/>
                </a:ext>
              </a:extLst>
            </p:cNvPr>
            <p:cNvSpPr>
              <a:spLocks noEditPoints="1"/>
            </p:cNvSpPr>
            <p:nvPr/>
          </p:nvSpPr>
          <p:spPr bwMode="auto">
            <a:xfrm>
              <a:off x="3959225" y="6383338"/>
              <a:ext cx="292100" cy="469900"/>
            </a:xfrm>
            <a:custGeom>
              <a:avLst/>
              <a:gdLst/>
              <a:ahLst/>
              <a:cxnLst>
                <a:cxn ang="0">
                  <a:pos x="126" y="33"/>
                </a:cxn>
                <a:cxn ang="0">
                  <a:pos x="122" y="34"/>
                </a:cxn>
                <a:cxn ang="0">
                  <a:pos x="101" y="36"/>
                </a:cxn>
                <a:cxn ang="0">
                  <a:pos x="95" y="46"/>
                </a:cxn>
                <a:cxn ang="0">
                  <a:pos x="90" y="44"/>
                </a:cxn>
                <a:cxn ang="0">
                  <a:pos x="73" y="29"/>
                </a:cxn>
                <a:cxn ang="0">
                  <a:pos x="70" y="21"/>
                </a:cxn>
                <a:cxn ang="0">
                  <a:pos x="67" y="12"/>
                </a:cxn>
                <a:cxn ang="0">
                  <a:pos x="56" y="2"/>
                </a:cxn>
                <a:cxn ang="0">
                  <a:pos x="43" y="0"/>
                </a:cxn>
                <a:cxn ang="0">
                  <a:pos x="43" y="6"/>
                </a:cxn>
                <a:cxn ang="0">
                  <a:pos x="56" y="18"/>
                </a:cxn>
                <a:cxn ang="0">
                  <a:pos x="62" y="25"/>
                </a:cxn>
                <a:cxn ang="0">
                  <a:pos x="55" y="29"/>
                </a:cxn>
                <a:cxn ang="0">
                  <a:pos x="49" y="27"/>
                </a:cxn>
                <a:cxn ang="0">
                  <a:pos x="41" y="24"/>
                </a:cxn>
                <a:cxn ang="0">
                  <a:pos x="41" y="17"/>
                </a:cxn>
                <a:cxn ang="0">
                  <a:pos x="30" y="12"/>
                </a:cxn>
                <a:cxn ang="0">
                  <a:pos x="27" y="28"/>
                </a:cxn>
                <a:cxn ang="0">
                  <a:pos x="15" y="31"/>
                </a:cxn>
                <a:cxn ang="0">
                  <a:pos x="17" y="40"/>
                </a:cxn>
                <a:cxn ang="0">
                  <a:pos x="31" y="42"/>
                </a:cxn>
                <a:cxn ang="0">
                  <a:pos x="34" y="28"/>
                </a:cxn>
                <a:cxn ang="0">
                  <a:pos x="45" y="30"/>
                </a:cxn>
                <a:cxn ang="0">
                  <a:pos x="51" y="33"/>
                </a:cxn>
                <a:cxn ang="0">
                  <a:pos x="60" y="33"/>
                </a:cxn>
                <a:cxn ang="0">
                  <a:pos x="66" y="45"/>
                </a:cxn>
                <a:cxn ang="0">
                  <a:pos x="82" y="62"/>
                </a:cxn>
                <a:cxn ang="0">
                  <a:pos x="81" y="68"/>
                </a:cxn>
                <a:cxn ang="0">
                  <a:pos x="68" y="66"/>
                </a:cxn>
                <a:cxn ang="0">
                  <a:pos x="45" y="78"/>
                </a:cxn>
                <a:cxn ang="0">
                  <a:pos x="29" y="97"/>
                </a:cxn>
                <a:cxn ang="0">
                  <a:pos x="27" y="106"/>
                </a:cxn>
                <a:cxn ang="0">
                  <a:pos x="21" y="106"/>
                </a:cxn>
                <a:cxn ang="0">
                  <a:pos x="11" y="101"/>
                </a:cxn>
                <a:cxn ang="0">
                  <a:pos x="0" y="106"/>
                </a:cxn>
                <a:cxn ang="0">
                  <a:pos x="3" y="117"/>
                </a:cxn>
                <a:cxn ang="0">
                  <a:pos x="7" y="112"/>
                </a:cxn>
                <a:cxn ang="0">
                  <a:pos x="15" y="111"/>
                </a:cxn>
                <a:cxn ang="0">
                  <a:pos x="15" y="121"/>
                </a:cxn>
                <a:cxn ang="0">
                  <a:pos x="21" y="123"/>
                </a:cxn>
                <a:cxn ang="0">
                  <a:pos x="28" y="131"/>
                </a:cxn>
                <a:cxn ang="0">
                  <a:pos x="39" y="128"/>
                </a:cxn>
                <a:cxn ang="0">
                  <a:pos x="51" y="130"/>
                </a:cxn>
                <a:cxn ang="0">
                  <a:pos x="66" y="134"/>
                </a:cxn>
                <a:cxn ang="0">
                  <a:pos x="73" y="134"/>
                </a:cxn>
                <a:cxn ang="0">
                  <a:pos x="85" y="148"/>
                </a:cxn>
                <a:cxn ang="0">
                  <a:pos x="109" y="162"/>
                </a:cxn>
                <a:cxn ang="0">
                  <a:pos x="93" y="191"/>
                </a:cxn>
                <a:cxn ang="0">
                  <a:pos x="77" y="199"/>
                </a:cxn>
                <a:cxn ang="0">
                  <a:pos x="71" y="215"/>
                </a:cxn>
                <a:cxn ang="0">
                  <a:pos x="48" y="231"/>
                </a:cxn>
                <a:cxn ang="0">
                  <a:pos x="45" y="240"/>
                </a:cxn>
                <a:cxn ang="0">
                  <a:pos x="149" y="108"/>
                </a:cxn>
                <a:cxn ang="0">
                  <a:pos x="126" y="33"/>
                </a:cxn>
                <a:cxn ang="0">
                  <a:pos x="126" y="33"/>
                </a:cxn>
                <a:cxn ang="0">
                  <a:pos x="126" y="33"/>
                </a:cxn>
              </a:cxnLst>
              <a:rect l="0" t="0" r="r" b="b"/>
              <a:pathLst>
                <a:path w="149" h="240">
                  <a:moveTo>
                    <a:pt x="126" y="33"/>
                  </a:moveTo>
                  <a:cubicBezTo>
                    <a:pt x="122" y="34"/>
                    <a:pt x="122" y="34"/>
                    <a:pt x="122" y="34"/>
                  </a:cubicBezTo>
                  <a:cubicBezTo>
                    <a:pt x="101" y="36"/>
                    <a:pt x="101" y="36"/>
                    <a:pt x="101" y="36"/>
                  </a:cubicBezTo>
                  <a:cubicBezTo>
                    <a:pt x="95" y="46"/>
                    <a:pt x="95" y="46"/>
                    <a:pt x="95" y="46"/>
                  </a:cubicBezTo>
                  <a:cubicBezTo>
                    <a:pt x="90" y="44"/>
                    <a:pt x="90" y="44"/>
                    <a:pt x="90" y="44"/>
                  </a:cubicBezTo>
                  <a:cubicBezTo>
                    <a:pt x="73" y="29"/>
                    <a:pt x="73" y="29"/>
                    <a:pt x="73" y="29"/>
                  </a:cubicBezTo>
                  <a:cubicBezTo>
                    <a:pt x="70" y="21"/>
                    <a:pt x="70" y="21"/>
                    <a:pt x="70" y="21"/>
                  </a:cubicBezTo>
                  <a:cubicBezTo>
                    <a:pt x="67" y="12"/>
                    <a:pt x="67" y="12"/>
                    <a:pt x="67" y="12"/>
                  </a:cubicBezTo>
                  <a:cubicBezTo>
                    <a:pt x="56" y="2"/>
                    <a:pt x="56" y="2"/>
                    <a:pt x="56" y="2"/>
                  </a:cubicBezTo>
                  <a:cubicBezTo>
                    <a:pt x="43" y="0"/>
                    <a:pt x="43" y="0"/>
                    <a:pt x="43" y="0"/>
                  </a:cubicBezTo>
                  <a:cubicBezTo>
                    <a:pt x="43" y="6"/>
                    <a:pt x="43" y="6"/>
                    <a:pt x="43" y="6"/>
                  </a:cubicBezTo>
                  <a:cubicBezTo>
                    <a:pt x="56" y="18"/>
                    <a:pt x="56" y="18"/>
                    <a:pt x="56" y="18"/>
                  </a:cubicBezTo>
                  <a:cubicBezTo>
                    <a:pt x="62" y="25"/>
                    <a:pt x="62" y="25"/>
                    <a:pt x="62" y="25"/>
                  </a:cubicBezTo>
                  <a:cubicBezTo>
                    <a:pt x="55" y="29"/>
                    <a:pt x="55" y="29"/>
                    <a:pt x="55" y="29"/>
                  </a:cubicBezTo>
                  <a:cubicBezTo>
                    <a:pt x="49" y="27"/>
                    <a:pt x="49" y="27"/>
                    <a:pt x="49" y="27"/>
                  </a:cubicBezTo>
                  <a:cubicBezTo>
                    <a:pt x="41" y="24"/>
                    <a:pt x="41" y="24"/>
                    <a:pt x="41" y="24"/>
                  </a:cubicBezTo>
                  <a:cubicBezTo>
                    <a:pt x="41" y="17"/>
                    <a:pt x="41" y="17"/>
                    <a:pt x="41" y="17"/>
                  </a:cubicBezTo>
                  <a:cubicBezTo>
                    <a:pt x="30" y="12"/>
                    <a:pt x="30" y="12"/>
                    <a:pt x="30" y="12"/>
                  </a:cubicBezTo>
                  <a:cubicBezTo>
                    <a:pt x="27" y="28"/>
                    <a:pt x="27" y="28"/>
                    <a:pt x="27" y="28"/>
                  </a:cubicBezTo>
                  <a:cubicBezTo>
                    <a:pt x="15" y="31"/>
                    <a:pt x="15" y="31"/>
                    <a:pt x="15" y="31"/>
                  </a:cubicBezTo>
                  <a:cubicBezTo>
                    <a:pt x="17" y="40"/>
                    <a:pt x="17" y="40"/>
                    <a:pt x="17" y="40"/>
                  </a:cubicBezTo>
                  <a:cubicBezTo>
                    <a:pt x="31" y="42"/>
                    <a:pt x="31" y="42"/>
                    <a:pt x="31" y="42"/>
                  </a:cubicBezTo>
                  <a:cubicBezTo>
                    <a:pt x="34" y="28"/>
                    <a:pt x="34" y="28"/>
                    <a:pt x="34" y="28"/>
                  </a:cubicBezTo>
                  <a:cubicBezTo>
                    <a:pt x="45" y="30"/>
                    <a:pt x="45" y="30"/>
                    <a:pt x="45" y="30"/>
                  </a:cubicBezTo>
                  <a:cubicBezTo>
                    <a:pt x="51" y="33"/>
                    <a:pt x="51" y="33"/>
                    <a:pt x="51" y="33"/>
                  </a:cubicBezTo>
                  <a:cubicBezTo>
                    <a:pt x="60" y="33"/>
                    <a:pt x="60" y="33"/>
                    <a:pt x="60" y="33"/>
                  </a:cubicBezTo>
                  <a:cubicBezTo>
                    <a:pt x="66" y="45"/>
                    <a:pt x="66" y="45"/>
                    <a:pt x="66" y="45"/>
                  </a:cubicBezTo>
                  <a:cubicBezTo>
                    <a:pt x="82" y="62"/>
                    <a:pt x="82" y="62"/>
                    <a:pt x="82" y="62"/>
                  </a:cubicBezTo>
                  <a:cubicBezTo>
                    <a:pt x="81" y="68"/>
                    <a:pt x="81" y="68"/>
                    <a:pt x="81" y="68"/>
                  </a:cubicBezTo>
                  <a:cubicBezTo>
                    <a:pt x="68" y="66"/>
                    <a:pt x="68" y="66"/>
                    <a:pt x="68" y="66"/>
                  </a:cubicBezTo>
                  <a:cubicBezTo>
                    <a:pt x="45" y="78"/>
                    <a:pt x="45" y="78"/>
                    <a:pt x="45" y="78"/>
                  </a:cubicBezTo>
                  <a:cubicBezTo>
                    <a:pt x="29" y="97"/>
                    <a:pt x="29" y="97"/>
                    <a:pt x="29" y="97"/>
                  </a:cubicBezTo>
                  <a:cubicBezTo>
                    <a:pt x="27" y="106"/>
                    <a:pt x="27" y="106"/>
                    <a:pt x="27" y="106"/>
                  </a:cubicBezTo>
                  <a:cubicBezTo>
                    <a:pt x="21" y="106"/>
                    <a:pt x="21" y="106"/>
                    <a:pt x="21" y="106"/>
                  </a:cubicBezTo>
                  <a:cubicBezTo>
                    <a:pt x="11" y="101"/>
                    <a:pt x="11" y="101"/>
                    <a:pt x="11" y="101"/>
                  </a:cubicBezTo>
                  <a:cubicBezTo>
                    <a:pt x="0" y="106"/>
                    <a:pt x="0" y="106"/>
                    <a:pt x="0" y="106"/>
                  </a:cubicBezTo>
                  <a:cubicBezTo>
                    <a:pt x="3" y="117"/>
                    <a:pt x="3" y="117"/>
                    <a:pt x="3" y="117"/>
                  </a:cubicBezTo>
                  <a:cubicBezTo>
                    <a:pt x="7" y="112"/>
                    <a:pt x="7" y="112"/>
                    <a:pt x="7" y="112"/>
                  </a:cubicBezTo>
                  <a:cubicBezTo>
                    <a:pt x="15" y="111"/>
                    <a:pt x="15" y="111"/>
                    <a:pt x="15" y="111"/>
                  </a:cubicBezTo>
                  <a:cubicBezTo>
                    <a:pt x="15" y="121"/>
                    <a:pt x="15" y="121"/>
                    <a:pt x="15" y="121"/>
                  </a:cubicBezTo>
                  <a:cubicBezTo>
                    <a:pt x="21" y="123"/>
                    <a:pt x="21" y="123"/>
                    <a:pt x="21" y="123"/>
                  </a:cubicBezTo>
                  <a:cubicBezTo>
                    <a:pt x="28" y="131"/>
                    <a:pt x="28" y="131"/>
                    <a:pt x="28" y="131"/>
                  </a:cubicBezTo>
                  <a:cubicBezTo>
                    <a:pt x="39" y="128"/>
                    <a:pt x="39" y="128"/>
                    <a:pt x="39" y="128"/>
                  </a:cubicBezTo>
                  <a:cubicBezTo>
                    <a:pt x="51" y="130"/>
                    <a:pt x="51" y="130"/>
                    <a:pt x="51" y="130"/>
                  </a:cubicBezTo>
                  <a:cubicBezTo>
                    <a:pt x="66" y="134"/>
                    <a:pt x="66" y="134"/>
                    <a:pt x="66" y="134"/>
                  </a:cubicBezTo>
                  <a:cubicBezTo>
                    <a:pt x="73" y="134"/>
                    <a:pt x="73" y="134"/>
                    <a:pt x="73" y="134"/>
                  </a:cubicBezTo>
                  <a:cubicBezTo>
                    <a:pt x="85" y="148"/>
                    <a:pt x="85" y="148"/>
                    <a:pt x="85" y="148"/>
                  </a:cubicBezTo>
                  <a:cubicBezTo>
                    <a:pt x="109" y="162"/>
                    <a:pt x="109" y="162"/>
                    <a:pt x="109" y="162"/>
                  </a:cubicBezTo>
                  <a:cubicBezTo>
                    <a:pt x="93" y="191"/>
                    <a:pt x="93" y="191"/>
                    <a:pt x="93" y="191"/>
                  </a:cubicBezTo>
                  <a:cubicBezTo>
                    <a:pt x="77" y="199"/>
                    <a:pt x="77" y="199"/>
                    <a:pt x="77" y="199"/>
                  </a:cubicBezTo>
                  <a:cubicBezTo>
                    <a:pt x="71" y="215"/>
                    <a:pt x="71" y="215"/>
                    <a:pt x="71" y="215"/>
                  </a:cubicBezTo>
                  <a:cubicBezTo>
                    <a:pt x="48" y="231"/>
                    <a:pt x="48" y="231"/>
                    <a:pt x="48" y="231"/>
                  </a:cubicBezTo>
                  <a:cubicBezTo>
                    <a:pt x="45" y="240"/>
                    <a:pt x="45" y="240"/>
                    <a:pt x="45" y="240"/>
                  </a:cubicBezTo>
                  <a:cubicBezTo>
                    <a:pt x="105" y="226"/>
                    <a:pt x="149" y="172"/>
                    <a:pt x="149" y="108"/>
                  </a:cubicBezTo>
                  <a:cubicBezTo>
                    <a:pt x="149" y="80"/>
                    <a:pt x="141" y="54"/>
                    <a:pt x="126" y="33"/>
                  </a:cubicBezTo>
                  <a:close/>
                  <a:moveTo>
                    <a:pt x="126" y="33"/>
                  </a:moveTo>
                  <a:cubicBezTo>
                    <a:pt x="126" y="33"/>
                    <a:pt x="126" y="33"/>
                    <a:pt x="126" y="3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3" name="Freeform 12">
              <a:extLst>
                <a:ext uri="{FF2B5EF4-FFF2-40B4-BE49-F238E27FC236}">
                  <a16:creationId xmlns:a16="http://schemas.microsoft.com/office/drawing/2014/main" id="{82A253D9-9F8C-1842-9202-2EBC3DBD67BC}"/>
                </a:ext>
              </a:extLst>
            </p:cNvPr>
            <p:cNvSpPr>
              <a:spLocks noEditPoints="1"/>
            </p:cNvSpPr>
            <p:nvPr/>
          </p:nvSpPr>
          <p:spPr bwMode="auto">
            <a:xfrm>
              <a:off x="3721100" y="6457951"/>
              <a:ext cx="307975" cy="403225"/>
            </a:xfrm>
            <a:custGeom>
              <a:avLst/>
              <a:gdLst/>
              <a:ahLst/>
              <a:cxnLst>
                <a:cxn ang="0">
                  <a:pos x="151" y="141"/>
                </a:cxn>
                <a:cxn ang="0">
                  <a:pos x="141" y="123"/>
                </a:cxn>
                <a:cxn ang="0">
                  <a:pos x="150" y="104"/>
                </a:cxn>
                <a:cxn ang="0">
                  <a:pos x="141" y="101"/>
                </a:cxn>
                <a:cxn ang="0">
                  <a:pos x="131" y="91"/>
                </a:cxn>
                <a:cxn ang="0">
                  <a:pos x="109" y="86"/>
                </a:cxn>
                <a:cxn ang="0">
                  <a:pos x="101" y="70"/>
                </a:cxn>
                <a:cxn ang="0">
                  <a:pos x="101" y="80"/>
                </a:cxn>
                <a:cxn ang="0">
                  <a:pos x="98" y="80"/>
                </a:cxn>
                <a:cxn ang="0">
                  <a:pos x="78" y="53"/>
                </a:cxn>
                <a:cxn ang="0">
                  <a:pos x="78" y="31"/>
                </a:cxn>
                <a:cxn ang="0">
                  <a:pos x="64" y="8"/>
                </a:cxn>
                <a:cxn ang="0">
                  <a:pos x="42" y="12"/>
                </a:cxn>
                <a:cxn ang="0">
                  <a:pos x="26" y="12"/>
                </a:cxn>
                <a:cxn ang="0">
                  <a:pos x="19" y="7"/>
                </a:cxn>
                <a:cxn ang="0">
                  <a:pos x="28" y="0"/>
                </a:cxn>
                <a:cxn ang="0">
                  <a:pos x="19" y="2"/>
                </a:cxn>
                <a:cxn ang="0">
                  <a:pos x="0" y="70"/>
                </a:cxn>
                <a:cxn ang="0">
                  <a:pos x="136" y="206"/>
                </a:cxn>
                <a:cxn ang="0">
                  <a:pos x="153" y="205"/>
                </a:cxn>
                <a:cxn ang="0">
                  <a:pos x="151" y="188"/>
                </a:cxn>
                <a:cxn ang="0">
                  <a:pos x="157" y="163"/>
                </a:cxn>
                <a:cxn ang="0">
                  <a:pos x="151" y="141"/>
                </a:cxn>
                <a:cxn ang="0">
                  <a:pos x="151" y="141"/>
                </a:cxn>
                <a:cxn ang="0">
                  <a:pos x="151" y="141"/>
                </a:cxn>
              </a:cxnLst>
              <a:rect l="0" t="0" r="r" b="b"/>
              <a:pathLst>
                <a:path w="157" h="206">
                  <a:moveTo>
                    <a:pt x="151" y="141"/>
                  </a:moveTo>
                  <a:cubicBezTo>
                    <a:pt x="141" y="123"/>
                    <a:pt x="141" y="123"/>
                    <a:pt x="141" y="123"/>
                  </a:cubicBezTo>
                  <a:cubicBezTo>
                    <a:pt x="150" y="104"/>
                    <a:pt x="150" y="104"/>
                    <a:pt x="150" y="104"/>
                  </a:cubicBezTo>
                  <a:cubicBezTo>
                    <a:pt x="141" y="101"/>
                    <a:pt x="141" y="101"/>
                    <a:pt x="141" y="101"/>
                  </a:cubicBezTo>
                  <a:cubicBezTo>
                    <a:pt x="131" y="91"/>
                    <a:pt x="131" y="91"/>
                    <a:pt x="131" y="91"/>
                  </a:cubicBezTo>
                  <a:cubicBezTo>
                    <a:pt x="109" y="86"/>
                    <a:pt x="109" y="86"/>
                    <a:pt x="109" y="86"/>
                  </a:cubicBezTo>
                  <a:cubicBezTo>
                    <a:pt x="101" y="70"/>
                    <a:pt x="101" y="70"/>
                    <a:pt x="101" y="70"/>
                  </a:cubicBezTo>
                  <a:cubicBezTo>
                    <a:pt x="101" y="80"/>
                    <a:pt x="101" y="80"/>
                    <a:pt x="101" y="80"/>
                  </a:cubicBezTo>
                  <a:cubicBezTo>
                    <a:pt x="98" y="80"/>
                    <a:pt x="98" y="80"/>
                    <a:pt x="98" y="80"/>
                  </a:cubicBezTo>
                  <a:cubicBezTo>
                    <a:pt x="78" y="53"/>
                    <a:pt x="78" y="53"/>
                    <a:pt x="78" y="53"/>
                  </a:cubicBezTo>
                  <a:cubicBezTo>
                    <a:pt x="78" y="31"/>
                    <a:pt x="78" y="31"/>
                    <a:pt x="78" y="31"/>
                  </a:cubicBezTo>
                  <a:cubicBezTo>
                    <a:pt x="64" y="8"/>
                    <a:pt x="64" y="8"/>
                    <a:pt x="64" y="8"/>
                  </a:cubicBezTo>
                  <a:cubicBezTo>
                    <a:pt x="42" y="12"/>
                    <a:pt x="42" y="12"/>
                    <a:pt x="42" y="12"/>
                  </a:cubicBezTo>
                  <a:cubicBezTo>
                    <a:pt x="26" y="12"/>
                    <a:pt x="26" y="12"/>
                    <a:pt x="26" y="12"/>
                  </a:cubicBezTo>
                  <a:cubicBezTo>
                    <a:pt x="19" y="7"/>
                    <a:pt x="19" y="7"/>
                    <a:pt x="19" y="7"/>
                  </a:cubicBezTo>
                  <a:cubicBezTo>
                    <a:pt x="28" y="0"/>
                    <a:pt x="28" y="0"/>
                    <a:pt x="28" y="0"/>
                  </a:cubicBezTo>
                  <a:cubicBezTo>
                    <a:pt x="19" y="2"/>
                    <a:pt x="19" y="2"/>
                    <a:pt x="19" y="2"/>
                  </a:cubicBezTo>
                  <a:cubicBezTo>
                    <a:pt x="7" y="22"/>
                    <a:pt x="0" y="45"/>
                    <a:pt x="0" y="70"/>
                  </a:cubicBezTo>
                  <a:cubicBezTo>
                    <a:pt x="0" y="145"/>
                    <a:pt x="61" y="206"/>
                    <a:pt x="136" y="206"/>
                  </a:cubicBezTo>
                  <a:cubicBezTo>
                    <a:pt x="141" y="206"/>
                    <a:pt x="147" y="205"/>
                    <a:pt x="153" y="205"/>
                  </a:cubicBezTo>
                  <a:cubicBezTo>
                    <a:pt x="151" y="188"/>
                    <a:pt x="151" y="188"/>
                    <a:pt x="151" y="188"/>
                  </a:cubicBezTo>
                  <a:cubicBezTo>
                    <a:pt x="151" y="188"/>
                    <a:pt x="157" y="164"/>
                    <a:pt x="157" y="163"/>
                  </a:cubicBezTo>
                  <a:cubicBezTo>
                    <a:pt x="157" y="162"/>
                    <a:pt x="151" y="141"/>
                    <a:pt x="151" y="141"/>
                  </a:cubicBezTo>
                  <a:close/>
                  <a:moveTo>
                    <a:pt x="151" y="141"/>
                  </a:moveTo>
                  <a:cubicBezTo>
                    <a:pt x="151" y="141"/>
                    <a:pt x="151" y="141"/>
                    <a:pt x="151" y="1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Freeform 13">
              <a:extLst>
                <a:ext uri="{FF2B5EF4-FFF2-40B4-BE49-F238E27FC236}">
                  <a16:creationId xmlns:a16="http://schemas.microsoft.com/office/drawing/2014/main" id="{38DE89CB-18B3-2247-B754-E18D09C96214}"/>
                </a:ext>
              </a:extLst>
            </p:cNvPr>
            <p:cNvSpPr>
              <a:spLocks noEditPoints="1"/>
            </p:cNvSpPr>
            <p:nvPr/>
          </p:nvSpPr>
          <p:spPr bwMode="auto">
            <a:xfrm>
              <a:off x="3781425" y="6330951"/>
              <a:ext cx="317500" cy="95250"/>
            </a:xfrm>
            <a:custGeom>
              <a:avLst/>
              <a:gdLst/>
              <a:ahLst/>
              <a:cxnLst>
                <a:cxn ang="0">
                  <a:pos x="19" y="43"/>
                </a:cxn>
                <a:cxn ang="0">
                  <a:pos x="44" y="40"/>
                </a:cxn>
                <a:cxn ang="0">
                  <a:pos x="55" y="34"/>
                </a:cxn>
                <a:cxn ang="0">
                  <a:pos x="67" y="37"/>
                </a:cxn>
                <a:cxn ang="0">
                  <a:pos x="87" y="36"/>
                </a:cxn>
                <a:cxn ang="0">
                  <a:pos x="94" y="26"/>
                </a:cxn>
                <a:cxn ang="0">
                  <a:pos x="104" y="27"/>
                </a:cxn>
                <a:cxn ang="0">
                  <a:pos x="128" y="25"/>
                </a:cxn>
                <a:cxn ang="0">
                  <a:pos x="135" y="18"/>
                </a:cxn>
                <a:cxn ang="0">
                  <a:pos x="144" y="11"/>
                </a:cxn>
                <a:cxn ang="0">
                  <a:pos x="157" y="13"/>
                </a:cxn>
                <a:cxn ang="0">
                  <a:pos x="162" y="13"/>
                </a:cxn>
                <a:cxn ang="0">
                  <a:pos x="105" y="0"/>
                </a:cxn>
                <a:cxn ang="0">
                  <a:pos x="0" y="49"/>
                </a:cxn>
                <a:cxn ang="0">
                  <a:pos x="0" y="49"/>
                </a:cxn>
                <a:cxn ang="0">
                  <a:pos x="19" y="43"/>
                </a:cxn>
                <a:cxn ang="0">
                  <a:pos x="110" y="13"/>
                </a:cxn>
                <a:cxn ang="0">
                  <a:pos x="124" y="5"/>
                </a:cxn>
                <a:cxn ang="0">
                  <a:pos x="133" y="11"/>
                </a:cxn>
                <a:cxn ang="0">
                  <a:pos x="120" y="20"/>
                </a:cxn>
                <a:cxn ang="0">
                  <a:pos x="108" y="22"/>
                </a:cxn>
                <a:cxn ang="0">
                  <a:pos x="102" y="18"/>
                </a:cxn>
                <a:cxn ang="0">
                  <a:pos x="110" y="13"/>
                </a:cxn>
                <a:cxn ang="0">
                  <a:pos x="69" y="14"/>
                </a:cxn>
                <a:cxn ang="0">
                  <a:pos x="75" y="17"/>
                </a:cxn>
                <a:cxn ang="0">
                  <a:pos x="83" y="14"/>
                </a:cxn>
                <a:cxn ang="0">
                  <a:pos x="88" y="22"/>
                </a:cxn>
                <a:cxn ang="0">
                  <a:pos x="69" y="27"/>
                </a:cxn>
                <a:cxn ang="0">
                  <a:pos x="60" y="21"/>
                </a:cxn>
                <a:cxn ang="0">
                  <a:pos x="69" y="14"/>
                </a:cxn>
                <a:cxn ang="0">
                  <a:pos x="69" y="14"/>
                </a:cxn>
                <a:cxn ang="0">
                  <a:pos x="69" y="14"/>
                </a:cxn>
              </a:cxnLst>
              <a:rect l="0" t="0" r="r" b="b"/>
              <a:pathLst>
                <a:path w="162" h="49">
                  <a:moveTo>
                    <a:pt x="19" y="43"/>
                  </a:moveTo>
                  <a:cubicBezTo>
                    <a:pt x="44" y="40"/>
                    <a:pt x="44" y="40"/>
                    <a:pt x="44" y="40"/>
                  </a:cubicBezTo>
                  <a:cubicBezTo>
                    <a:pt x="55" y="34"/>
                    <a:pt x="55" y="34"/>
                    <a:pt x="55" y="34"/>
                  </a:cubicBezTo>
                  <a:cubicBezTo>
                    <a:pt x="67" y="37"/>
                    <a:pt x="67" y="37"/>
                    <a:pt x="67" y="37"/>
                  </a:cubicBezTo>
                  <a:cubicBezTo>
                    <a:pt x="87" y="36"/>
                    <a:pt x="87" y="36"/>
                    <a:pt x="87" y="36"/>
                  </a:cubicBezTo>
                  <a:cubicBezTo>
                    <a:pt x="94" y="26"/>
                    <a:pt x="94" y="26"/>
                    <a:pt x="94" y="26"/>
                  </a:cubicBezTo>
                  <a:cubicBezTo>
                    <a:pt x="104" y="27"/>
                    <a:pt x="104" y="27"/>
                    <a:pt x="104" y="27"/>
                  </a:cubicBezTo>
                  <a:cubicBezTo>
                    <a:pt x="128" y="25"/>
                    <a:pt x="128" y="25"/>
                    <a:pt x="128" y="25"/>
                  </a:cubicBezTo>
                  <a:cubicBezTo>
                    <a:pt x="135" y="18"/>
                    <a:pt x="135" y="18"/>
                    <a:pt x="135" y="18"/>
                  </a:cubicBezTo>
                  <a:cubicBezTo>
                    <a:pt x="144" y="11"/>
                    <a:pt x="144" y="11"/>
                    <a:pt x="144" y="11"/>
                  </a:cubicBezTo>
                  <a:cubicBezTo>
                    <a:pt x="157" y="13"/>
                    <a:pt x="157" y="13"/>
                    <a:pt x="157" y="13"/>
                  </a:cubicBezTo>
                  <a:cubicBezTo>
                    <a:pt x="162" y="13"/>
                    <a:pt x="162" y="13"/>
                    <a:pt x="162" y="13"/>
                  </a:cubicBezTo>
                  <a:cubicBezTo>
                    <a:pt x="145" y="4"/>
                    <a:pt x="125" y="0"/>
                    <a:pt x="105" y="0"/>
                  </a:cubicBezTo>
                  <a:cubicBezTo>
                    <a:pt x="63" y="0"/>
                    <a:pt x="25" y="19"/>
                    <a:pt x="0" y="49"/>
                  </a:cubicBezTo>
                  <a:cubicBezTo>
                    <a:pt x="0" y="49"/>
                    <a:pt x="0" y="49"/>
                    <a:pt x="0" y="49"/>
                  </a:cubicBezTo>
                  <a:lnTo>
                    <a:pt x="19" y="43"/>
                  </a:lnTo>
                  <a:close/>
                  <a:moveTo>
                    <a:pt x="110" y="13"/>
                  </a:moveTo>
                  <a:cubicBezTo>
                    <a:pt x="124" y="5"/>
                    <a:pt x="124" y="5"/>
                    <a:pt x="124" y="5"/>
                  </a:cubicBezTo>
                  <a:cubicBezTo>
                    <a:pt x="133" y="11"/>
                    <a:pt x="133" y="11"/>
                    <a:pt x="133" y="11"/>
                  </a:cubicBezTo>
                  <a:cubicBezTo>
                    <a:pt x="120" y="20"/>
                    <a:pt x="120" y="20"/>
                    <a:pt x="120" y="20"/>
                  </a:cubicBezTo>
                  <a:cubicBezTo>
                    <a:pt x="108" y="22"/>
                    <a:pt x="108" y="22"/>
                    <a:pt x="108" y="22"/>
                  </a:cubicBezTo>
                  <a:cubicBezTo>
                    <a:pt x="102" y="18"/>
                    <a:pt x="102" y="18"/>
                    <a:pt x="102" y="18"/>
                  </a:cubicBezTo>
                  <a:lnTo>
                    <a:pt x="110" y="13"/>
                  </a:lnTo>
                  <a:close/>
                  <a:moveTo>
                    <a:pt x="69" y="14"/>
                  </a:moveTo>
                  <a:cubicBezTo>
                    <a:pt x="75" y="17"/>
                    <a:pt x="75" y="17"/>
                    <a:pt x="75" y="17"/>
                  </a:cubicBezTo>
                  <a:cubicBezTo>
                    <a:pt x="83" y="14"/>
                    <a:pt x="83" y="14"/>
                    <a:pt x="83" y="14"/>
                  </a:cubicBezTo>
                  <a:cubicBezTo>
                    <a:pt x="88" y="22"/>
                    <a:pt x="88" y="22"/>
                    <a:pt x="88" y="22"/>
                  </a:cubicBezTo>
                  <a:cubicBezTo>
                    <a:pt x="69" y="27"/>
                    <a:pt x="69" y="27"/>
                    <a:pt x="69" y="27"/>
                  </a:cubicBezTo>
                  <a:cubicBezTo>
                    <a:pt x="60" y="21"/>
                    <a:pt x="60" y="21"/>
                    <a:pt x="60" y="21"/>
                  </a:cubicBezTo>
                  <a:cubicBezTo>
                    <a:pt x="60" y="21"/>
                    <a:pt x="69" y="16"/>
                    <a:pt x="69" y="14"/>
                  </a:cubicBezTo>
                  <a:close/>
                  <a:moveTo>
                    <a:pt x="69" y="14"/>
                  </a:moveTo>
                  <a:cubicBezTo>
                    <a:pt x="69" y="14"/>
                    <a:pt x="69" y="14"/>
                    <a:pt x="69" y="1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5" name="Freeform 14">
            <a:extLst>
              <a:ext uri="{FF2B5EF4-FFF2-40B4-BE49-F238E27FC236}">
                <a16:creationId xmlns:a16="http://schemas.microsoft.com/office/drawing/2014/main" id="{78BFB831-992F-7A4B-B6E7-7D1C48209EF4}"/>
              </a:ext>
            </a:extLst>
          </p:cNvPr>
          <p:cNvSpPr>
            <a:spLocks noEditPoints="1"/>
          </p:cNvSpPr>
          <p:nvPr userDrawn="1"/>
        </p:nvSpPr>
        <p:spPr bwMode="auto">
          <a:xfrm>
            <a:off x="4919061" y="3040393"/>
            <a:ext cx="319793" cy="360867"/>
          </a:xfrm>
          <a:custGeom>
            <a:avLst/>
            <a:gdLst/>
            <a:ahLst/>
            <a:cxnLst>
              <a:cxn ang="0">
                <a:pos x="256" y="248"/>
              </a:cxn>
              <a:cxn ang="0">
                <a:pos x="247" y="253"/>
              </a:cxn>
              <a:cxn ang="0">
                <a:pos x="242" y="244"/>
              </a:cxn>
              <a:cxn ang="0">
                <a:pos x="236" y="204"/>
              </a:cxn>
              <a:cxn ang="0">
                <a:pos x="214" y="199"/>
              </a:cxn>
              <a:cxn ang="0">
                <a:pos x="171" y="236"/>
              </a:cxn>
              <a:cxn ang="0">
                <a:pos x="127" y="281"/>
              </a:cxn>
              <a:cxn ang="0">
                <a:pos x="68" y="299"/>
              </a:cxn>
              <a:cxn ang="0">
                <a:pos x="62" y="298"/>
              </a:cxn>
              <a:cxn ang="0">
                <a:pos x="12" y="274"/>
              </a:cxn>
              <a:cxn ang="0">
                <a:pos x="16" y="225"/>
              </a:cxn>
              <a:cxn ang="0">
                <a:pos x="9" y="215"/>
              </a:cxn>
              <a:cxn ang="0">
                <a:pos x="12" y="191"/>
              </a:cxn>
              <a:cxn ang="0">
                <a:pos x="60" y="154"/>
              </a:cxn>
              <a:cxn ang="0">
                <a:pos x="71" y="151"/>
              </a:cxn>
              <a:cxn ang="0">
                <a:pos x="84" y="158"/>
              </a:cxn>
              <a:cxn ang="0">
                <a:pos x="102" y="181"/>
              </a:cxn>
              <a:cxn ang="0">
                <a:pos x="150" y="146"/>
              </a:cxn>
              <a:cxn ang="0">
                <a:pos x="184" y="98"/>
              </a:cxn>
              <a:cxn ang="0">
                <a:pos x="161" y="79"/>
              </a:cxn>
              <a:cxn ang="0">
                <a:pos x="158" y="56"/>
              </a:cxn>
              <a:cxn ang="0">
                <a:pos x="194" y="7"/>
              </a:cxn>
              <a:cxn ang="0">
                <a:pos x="208" y="0"/>
              </a:cxn>
              <a:cxn ang="0">
                <a:pos x="218" y="3"/>
              </a:cxn>
              <a:cxn ang="0">
                <a:pos x="246" y="25"/>
              </a:cxn>
              <a:cxn ang="0">
                <a:pos x="246" y="25"/>
              </a:cxn>
              <a:cxn ang="0">
                <a:pos x="247" y="25"/>
              </a:cxn>
              <a:cxn ang="0">
                <a:pos x="247" y="26"/>
              </a:cxn>
              <a:cxn ang="0">
                <a:pos x="247" y="26"/>
              </a:cxn>
              <a:cxn ang="0">
                <a:pos x="248" y="27"/>
              </a:cxn>
              <a:cxn ang="0">
                <a:pos x="248" y="27"/>
              </a:cxn>
              <a:cxn ang="0">
                <a:pos x="249" y="29"/>
              </a:cxn>
              <a:cxn ang="0">
                <a:pos x="249" y="29"/>
              </a:cxn>
              <a:cxn ang="0">
                <a:pos x="181" y="178"/>
              </a:cxn>
              <a:cxn ang="0">
                <a:pos x="49" y="248"/>
              </a:cxn>
              <a:cxn ang="0">
                <a:pos x="49" y="248"/>
              </a:cxn>
              <a:cxn ang="0">
                <a:pos x="34" y="246"/>
              </a:cxn>
              <a:cxn ang="0">
                <a:pos x="34" y="246"/>
              </a:cxn>
              <a:cxn ang="0">
                <a:pos x="33" y="246"/>
              </a:cxn>
              <a:cxn ang="0">
                <a:pos x="32" y="246"/>
              </a:cxn>
              <a:cxn ang="0">
                <a:pos x="32" y="245"/>
              </a:cxn>
              <a:cxn ang="0">
                <a:pos x="31" y="245"/>
              </a:cxn>
              <a:cxn ang="0">
                <a:pos x="31" y="244"/>
              </a:cxn>
              <a:cxn ang="0">
                <a:pos x="30" y="244"/>
              </a:cxn>
              <a:cxn ang="0">
                <a:pos x="30" y="244"/>
              </a:cxn>
              <a:cxn ang="0">
                <a:pos x="26" y="238"/>
              </a:cxn>
              <a:cxn ang="0">
                <a:pos x="24" y="266"/>
              </a:cxn>
              <a:cxn ang="0">
                <a:pos x="120" y="269"/>
              </a:cxn>
              <a:cxn ang="0">
                <a:pos x="159" y="228"/>
              </a:cxn>
              <a:cxn ang="0">
                <a:pos x="212" y="184"/>
              </a:cxn>
              <a:cxn ang="0">
                <a:pos x="247" y="194"/>
              </a:cxn>
              <a:cxn ang="0">
                <a:pos x="256" y="248"/>
              </a:cxn>
              <a:cxn ang="0">
                <a:pos x="256" y="248"/>
              </a:cxn>
              <a:cxn ang="0">
                <a:pos x="256" y="248"/>
              </a:cxn>
            </a:cxnLst>
            <a:rect l="0" t="0" r="r" b="b"/>
            <a:pathLst>
              <a:path w="265" h="299">
                <a:moveTo>
                  <a:pt x="256" y="248"/>
                </a:moveTo>
                <a:cubicBezTo>
                  <a:pt x="255" y="252"/>
                  <a:pt x="251" y="254"/>
                  <a:pt x="247" y="253"/>
                </a:cubicBezTo>
                <a:cubicBezTo>
                  <a:pt x="243" y="252"/>
                  <a:pt x="241" y="248"/>
                  <a:pt x="242" y="244"/>
                </a:cubicBezTo>
                <a:cubicBezTo>
                  <a:pt x="246" y="227"/>
                  <a:pt x="244" y="212"/>
                  <a:pt x="236" y="204"/>
                </a:cubicBezTo>
                <a:cubicBezTo>
                  <a:pt x="231" y="199"/>
                  <a:pt x="224" y="197"/>
                  <a:pt x="214" y="199"/>
                </a:cubicBezTo>
                <a:cubicBezTo>
                  <a:pt x="196" y="202"/>
                  <a:pt x="184" y="218"/>
                  <a:pt x="171" y="236"/>
                </a:cubicBezTo>
                <a:cubicBezTo>
                  <a:pt x="159" y="252"/>
                  <a:pt x="146" y="269"/>
                  <a:pt x="127" y="281"/>
                </a:cubicBezTo>
                <a:cubicBezTo>
                  <a:pt x="109" y="292"/>
                  <a:pt x="88" y="299"/>
                  <a:pt x="68" y="299"/>
                </a:cubicBezTo>
                <a:cubicBezTo>
                  <a:pt x="66" y="299"/>
                  <a:pt x="64" y="299"/>
                  <a:pt x="62" y="298"/>
                </a:cubicBezTo>
                <a:cubicBezTo>
                  <a:pt x="40" y="297"/>
                  <a:pt x="22" y="288"/>
                  <a:pt x="12" y="274"/>
                </a:cubicBezTo>
                <a:cubicBezTo>
                  <a:pt x="0" y="256"/>
                  <a:pt x="7" y="238"/>
                  <a:pt x="16" y="225"/>
                </a:cubicBezTo>
                <a:cubicBezTo>
                  <a:pt x="9" y="215"/>
                  <a:pt x="9" y="215"/>
                  <a:pt x="9" y="215"/>
                </a:cubicBezTo>
                <a:cubicBezTo>
                  <a:pt x="3" y="208"/>
                  <a:pt x="5" y="197"/>
                  <a:pt x="12" y="191"/>
                </a:cubicBezTo>
                <a:cubicBezTo>
                  <a:pt x="60" y="154"/>
                  <a:pt x="60" y="154"/>
                  <a:pt x="60" y="154"/>
                </a:cubicBezTo>
                <a:cubicBezTo>
                  <a:pt x="63" y="152"/>
                  <a:pt x="67" y="151"/>
                  <a:pt x="71" y="151"/>
                </a:cubicBezTo>
                <a:cubicBezTo>
                  <a:pt x="76" y="151"/>
                  <a:pt x="81" y="153"/>
                  <a:pt x="84" y="158"/>
                </a:cubicBezTo>
                <a:cubicBezTo>
                  <a:pt x="102" y="181"/>
                  <a:pt x="102" y="181"/>
                  <a:pt x="102" y="181"/>
                </a:cubicBezTo>
                <a:cubicBezTo>
                  <a:pt x="116" y="175"/>
                  <a:pt x="132" y="164"/>
                  <a:pt x="150" y="146"/>
                </a:cubicBezTo>
                <a:cubicBezTo>
                  <a:pt x="168" y="128"/>
                  <a:pt x="178" y="112"/>
                  <a:pt x="184" y="98"/>
                </a:cubicBezTo>
                <a:cubicBezTo>
                  <a:pt x="161" y="79"/>
                  <a:pt x="161" y="79"/>
                  <a:pt x="161" y="79"/>
                </a:cubicBezTo>
                <a:cubicBezTo>
                  <a:pt x="153" y="74"/>
                  <a:pt x="152" y="63"/>
                  <a:pt x="158" y="56"/>
                </a:cubicBezTo>
                <a:cubicBezTo>
                  <a:pt x="194" y="7"/>
                  <a:pt x="194" y="7"/>
                  <a:pt x="194" y="7"/>
                </a:cubicBezTo>
                <a:cubicBezTo>
                  <a:pt x="197" y="2"/>
                  <a:pt x="202" y="0"/>
                  <a:pt x="208" y="0"/>
                </a:cubicBezTo>
                <a:cubicBezTo>
                  <a:pt x="212" y="0"/>
                  <a:pt x="215" y="1"/>
                  <a:pt x="218" y="3"/>
                </a:cubicBezTo>
                <a:cubicBezTo>
                  <a:pt x="246" y="25"/>
                  <a:pt x="246" y="25"/>
                  <a:pt x="246" y="25"/>
                </a:cubicBezTo>
                <a:cubicBezTo>
                  <a:pt x="246" y="25"/>
                  <a:pt x="246" y="25"/>
                  <a:pt x="246" y="25"/>
                </a:cubicBezTo>
                <a:cubicBezTo>
                  <a:pt x="246" y="25"/>
                  <a:pt x="246" y="25"/>
                  <a:pt x="247" y="25"/>
                </a:cubicBezTo>
                <a:cubicBezTo>
                  <a:pt x="247" y="26"/>
                  <a:pt x="247" y="26"/>
                  <a:pt x="247" y="26"/>
                </a:cubicBezTo>
                <a:cubicBezTo>
                  <a:pt x="247" y="26"/>
                  <a:pt x="247" y="26"/>
                  <a:pt x="247" y="26"/>
                </a:cubicBezTo>
                <a:cubicBezTo>
                  <a:pt x="248" y="27"/>
                  <a:pt x="248" y="27"/>
                  <a:pt x="248" y="27"/>
                </a:cubicBezTo>
                <a:cubicBezTo>
                  <a:pt x="248" y="27"/>
                  <a:pt x="248" y="27"/>
                  <a:pt x="248" y="27"/>
                </a:cubicBezTo>
                <a:cubicBezTo>
                  <a:pt x="248" y="28"/>
                  <a:pt x="248" y="28"/>
                  <a:pt x="249" y="29"/>
                </a:cubicBezTo>
                <a:cubicBezTo>
                  <a:pt x="249" y="29"/>
                  <a:pt x="249" y="29"/>
                  <a:pt x="249" y="29"/>
                </a:cubicBezTo>
                <a:cubicBezTo>
                  <a:pt x="249" y="31"/>
                  <a:pt x="265" y="93"/>
                  <a:pt x="181" y="178"/>
                </a:cubicBezTo>
                <a:cubicBezTo>
                  <a:pt x="121" y="239"/>
                  <a:pt x="72" y="248"/>
                  <a:pt x="49" y="248"/>
                </a:cubicBezTo>
                <a:cubicBezTo>
                  <a:pt x="49" y="248"/>
                  <a:pt x="49" y="248"/>
                  <a:pt x="49" y="248"/>
                </a:cubicBezTo>
                <a:cubicBezTo>
                  <a:pt x="40" y="248"/>
                  <a:pt x="34" y="246"/>
                  <a:pt x="34" y="246"/>
                </a:cubicBezTo>
                <a:cubicBezTo>
                  <a:pt x="34" y="246"/>
                  <a:pt x="34" y="246"/>
                  <a:pt x="34" y="246"/>
                </a:cubicBezTo>
                <a:cubicBezTo>
                  <a:pt x="33" y="246"/>
                  <a:pt x="33" y="246"/>
                  <a:pt x="33" y="246"/>
                </a:cubicBezTo>
                <a:cubicBezTo>
                  <a:pt x="33" y="246"/>
                  <a:pt x="33" y="246"/>
                  <a:pt x="32" y="246"/>
                </a:cubicBezTo>
                <a:cubicBezTo>
                  <a:pt x="32" y="245"/>
                  <a:pt x="32" y="245"/>
                  <a:pt x="32" y="245"/>
                </a:cubicBezTo>
                <a:cubicBezTo>
                  <a:pt x="31" y="245"/>
                  <a:pt x="31" y="245"/>
                  <a:pt x="31" y="245"/>
                </a:cubicBezTo>
                <a:cubicBezTo>
                  <a:pt x="31" y="245"/>
                  <a:pt x="31" y="244"/>
                  <a:pt x="31" y="244"/>
                </a:cubicBezTo>
                <a:cubicBezTo>
                  <a:pt x="30" y="244"/>
                  <a:pt x="30" y="244"/>
                  <a:pt x="30" y="244"/>
                </a:cubicBezTo>
                <a:cubicBezTo>
                  <a:pt x="30" y="244"/>
                  <a:pt x="30" y="244"/>
                  <a:pt x="30" y="244"/>
                </a:cubicBezTo>
                <a:cubicBezTo>
                  <a:pt x="26" y="238"/>
                  <a:pt x="26" y="238"/>
                  <a:pt x="26" y="238"/>
                </a:cubicBezTo>
                <a:cubicBezTo>
                  <a:pt x="21" y="245"/>
                  <a:pt x="17" y="256"/>
                  <a:pt x="24" y="266"/>
                </a:cubicBezTo>
                <a:cubicBezTo>
                  <a:pt x="38" y="286"/>
                  <a:pt x="82" y="292"/>
                  <a:pt x="120" y="269"/>
                </a:cubicBezTo>
                <a:cubicBezTo>
                  <a:pt x="136" y="258"/>
                  <a:pt x="148" y="243"/>
                  <a:pt x="159" y="228"/>
                </a:cubicBezTo>
                <a:cubicBezTo>
                  <a:pt x="174" y="208"/>
                  <a:pt x="188" y="189"/>
                  <a:pt x="212" y="184"/>
                </a:cubicBezTo>
                <a:cubicBezTo>
                  <a:pt x="226" y="182"/>
                  <a:pt x="238" y="185"/>
                  <a:pt x="247" y="194"/>
                </a:cubicBezTo>
                <a:cubicBezTo>
                  <a:pt x="258" y="206"/>
                  <a:pt x="261" y="226"/>
                  <a:pt x="256" y="248"/>
                </a:cubicBezTo>
                <a:close/>
                <a:moveTo>
                  <a:pt x="256" y="248"/>
                </a:moveTo>
                <a:cubicBezTo>
                  <a:pt x="256" y="248"/>
                  <a:pt x="256" y="248"/>
                  <a:pt x="256" y="248"/>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6" name="Title 2">
            <a:extLst>
              <a:ext uri="{FF2B5EF4-FFF2-40B4-BE49-F238E27FC236}">
                <a16:creationId xmlns:a16="http://schemas.microsoft.com/office/drawing/2014/main" id="{513EA5BE-AD54-234B-8498-37B12DDD8F53}"/>
              </a:ext>
            </a:extLst>
          </p:cNvPr>
          <p:cNvSpPr txBox="1">
            <a:spLocks/>
          </p:cNvSpPr>
          <p:nvPr userDrawn="1"/>
        </p:nvSpPr>
        <p:spPr>
          <a:xfrm>
            <a:off x="4876800" y="1779398"/>
            <a:ext cx="3872563" cy="495383"/>
          </a:xfrm>
          <a:prstGeom prst="rect">
            <a:avLst/>
          </a:prstGeom>
        </p:spPr>
        <p:txBody>
          <a:bodyPr lIns="0" tIns="0" rIns="0" bIns="0" anchor="ct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US" sz="2400" dirty="0"/>
              <a:t>CONTACT</a:t>
            </a:r>
          </a:p>
        </p:txBody>
      </p:sp>
      <p:sp>
        <p:nvSpPr>
          <p:cNvPr id="18" name="Text Placeholder 17">
            <a:extLst>
              <a:ext uri="{FF2B5EF4-FFF2-40B4-BE49-F238E27FC236}">
                <a16:creationId xmlns:a16="http://schemas.microsoft.com/office/drawing/2014/main" id="{3A48045B-B0FB-1F4E-8E68-668995FC4437}"/>
              </a:ext>
            </a:extLst>
          </p:cNvPr>
          <p:cNvSpPr>
            <a:spLocks noGrp="1"/>
          </p:cNvSpPr>
          <p:nvPr>
            <p:ph type="body" sz="quarter" idx="10" hasCustomPrompt="1"/>
          </p:nvPr>
        </p:nvSpPr>
        <p:spPr>
          <a:xfrm>
            <a:off x="4800600" y="438150"/>
            <a:ext cx="3948113" cy="609600"/>
          </a:xfrm>
          <a:prstGeom prst="rect">
            <a:avLst/>
          </a:prstGeom>
        </p:spPr>
        <p:txBody>
          <a:bodyPr/>
          <a:lstStyle>
            <a:lvl1pPr marL="0" indent="0">
              <a:buFontTx/>
              <a:buNone/>
              <a:defRPr>
                <a:solidFill>
                  <a:schemeClr val="bg1"/>
                </a:solidFill>
                <a:latin typeface="+mj-lt"/>
              </a:defRPr>
            </a:lvl1pPr>
            <a:lvl2pPr marL="457200" indent="0">
              <a:buFontTx/>
              <a:buNone/>
              <a:defRPr>
                <a:latin typeface="+mj-lt"/>
              </a:defRPr>
            </a:lvl2pPr>
            <a:lvl3pPr marL="914400" indent="0">
              <a:buFontTx/>
              <a:buNone/>
              <a:defRPr>
                <a:latin typeface="+mj-lt"/>
              </a:defRPr>
            </a:lvl3pPr>
            <a:lvl4pPr marL="1371600" indent="0">
              <a:buFontTx/>
              <a:buNone/>
              <a:defRPr>
                <a:latin typeface="+mj-lt"/>
              </a:defRPr>
            </a:lvl4pPr>
            <a:lvl5pPr marL="1828800" indent="0">
              <a:buFontTx/>
              <a:buNone/>
              <a:defRPr>
                <a:latin typeface="+mj-lt"/>
              </a:defRPr>
            </a:lvl5pPr>
          </a:lstStyle>
          <a:p>
            <a:pPr lvl="0"/>
            <a:r>
              <a:rPr lang="en-US" dirty="0"/>
              <a:t>THANK YOU</a:t>
            </a:r>
          </a:p>
        </p:txBody>
      </p:sp>
      <p:sp>
        <p:nvSpPr>
          <p:cNvPr id="20" name="Text Placeholder 19">
            <a:extLst>
              <a:ext uri="{FF2B5EF4-FFF2-40B4-BE49-F238E27FC236}">
                <a16:creationId xmlns:a16="http://schemas.microsoft.com/office/drawing/2014/main" id="{CE4ECAAC-8464-0740-BAB8-5BC8E28BEA65}"/>
              </a:ext>
            </a:extLst>
          </p:cNvPr>
          <p:cNvSpPr>
            <a:spLocks noGrp="1"/>
          </p:cNvSpPr>
          <p:nvPr>
            <p:ph type="body" sz="quarter" idx="11" hasCustomPrompt="1"/>
          </p:nvPr>
        </p:nvSpPr>
        <p:spPr>
          <a:xfrm>
            <a:off x="5474971" y="2507425"/>
            <a:ext cx="2590800" cy="379413"/>
          </a:xfrm>
          <a:prstGeom prst="rect">
            <a:avLst/>
          </a:prstGeom>
        </p:spPr>
        <p:txBody>
          <a:bodyPr/>
          <a:lstStyle>
            <a:lvl1pPr marL="0" indent="0">
              <a:buFontTx/>
              <a:buNone/>
              <a:defRPr sz="1400">
                <a:solidFill>
                  <a:schemeClr val="bg1"/>
                </a:solidFill>
              </a:defRPr>
            </a:lvl1pPr>
            <a:lvl2pPr marL="457200" indent="0">
              <a:buFontTx/>
              <a:buNone/>
              <a:defRPr sz="1400">
                <a:solidFill>
                  <a:schemeClr val="bg1"/>
                </a:solidFill>
              </a:defRPr>
            </a:lvl2pPr>
            <a:lvl3pPr marL="914400" indent="0">
              <a:buFontTx/>
              <a:buNone/>
              <a:defRPr sz="1400">
                <a:solidFill>
                  <a:schemeClr val="bg1"/>
                </a:solidFill>
              </a:defRPr>
            </a:lvl3pPr>
            <a:lvl4pPr marL="1371600" indent="0">
              <a:buFontTx/>
              <a:buNone/>
              <a:defRPr sz="1400">
                <a:solidFill>
                  <a:schemeClr val="bg1"/>
                </a:solidFill>
              </a:defRPr>
            </a:lvl4pPr>
            <a:lvl5pPr marL="1828800" indent="0">
              <a:buFontTx/>
              <a:buNone/>
              <a:defRPr sz="1400">
                <a:solidFill>
                  <a:schemeClr val="bg1"/>
                </a:solidFill>
              </a:defRPr>
            </a:lvl5pPr>
          </a:lstStyle>
          <a:p>
            <a:pPr lvl="0"/>
            <a:r>
              <a:rPr lang="en-US" dirty="0"/>
              <a:t>ADDRESS</a:t>
            </a:r>
          </a:p>
        </p:txBody>
      </p:sp>
      <p:sp>
        <p:nvSpPr>
          <p:cNvPr id="21" name="Text Placeholder 19">
            <a:extLst>
              <a:ext uri="{FF2B5EF4-FFF2-40B4-BE49-F238E27FC236}">
                <a16:creationId xmlns:a16="http://schemas.microsoft.com/office/drawing/2014/main" id="{E94DA6EA-7608-5648-A615-5716518B44BA}"/>
              </a:ext>
            </a:extLst>
          </p:cNvPr>
          <p:cNvSpPr>
            <a:spLocks noGrp="1"/>
          </p:cNvSpPr>
          <p:nvPr>
            <p:ph type="body" sz="quarter" idx="12" hasCustomPrompt="1"/>
          </p:nvPr>
        </p:nvSpPr>
        <p:spPr>
          <a:xfrm>
            <a:off x="5474971" y="3023698"/>
            <a:ext cx="2590800" cy="379413"/>
          </a:xfrm>
          <a:prstGeom prst="rect">
            <a:avLst/>
          </a:prstGeom>
        </p:spPr>
        <p:txBody>
          <a:bodyPr/>
          <a:lstStyle>
            <a:lvl1pPr marL="0" indent="0">
              <a:buFontTx/>
              <a:buNone/>
              <a:defRPr sz="1400">
                <a:solidFill>
                  <a:schemeClr val="bg1"/>
                </a:solidFill>
              </a:defRPr>
            </a:lvl1pPr>
            <a:lvl2pPr marL="457200" indent="0">
              <a:buFontTx/>
              <a:buNone/>
              <a:defRPr sz="1400">
                <a:solidFill>
                  <a:schemeClr val="bg1"/>
                </a:solidFill>
              </a:defRPr>
            </a:lvl2pPr>
            <a:lvl3pPr marL="914400" indent="0">
              <a:buFontTx/>
              <a:buNone/>
              <a:defRPr sz="1400">
                <a:solidFill>
                  <a:schemeClr val="bg1"/>
                </a:solidFill>
              </a:defRPr>
            </a:lvl3pPr>
            <a:lvl4pPr marL="1371600" indent="0">
              <a:buFontTx/>
              <a:buNone/>
              <a:defRPr sz="1400">
                <a:solidFill>
                  <a:schemeClr val="bg1"/>
                </a:solidFill>
              </a:defRPr>
            </a:lvl4pPr>
            <a:lvl5pPr marL="1828800" indent="0">
              <a:buFontTx/>
              <a:buNone/>
              <a:defRPr sz="1400">
                <a:solidFill>
                  <a:schemeClr val="bg1"/>
                </a:solidFill>
              </a:defRPr>
            </a:lvl5pPr>
          </a:lstStyle>
          <a:p>
            <a:pPr lvl="0"/>
            <a:r>
              <a:rPr lang="en-US" dirty="0"/>
              <a:t>PHONE</a:t>
            </a:r>
          </a:p>
        </p:txBody>
      </p:sp>
      <p:sp>
        <p:nvSpPr>
          <p:cNvPr id="22" name="Text Placeholder 19">
            <a:extLst>
              <a:ext uri="{FF2B5EF4-FFF2-40B4-BE49-F238E27FC236}">
                <a16:creationId xmlns:a16="http://schemas.microsoft.com/office/drawing/2014/main" id="{BBE81641-AD44-C14A-B350-4768997F3485}"/>
              </a:ext>
            </a:extLst>
          </p:cNvPr>
          <p:cNvSpPr>
            <a:spLocks noGrp="1"/>
          </p:cNvSpPr>
          <p:nvPr>
            <p:ph type="body" sz="quarter" idx="13" hasCustomPrompt="1"/>
          </p:nvPr>
        </p:nvSpPr>
        <p:spPr>
          <a:xfrm>
            <a:off x="5474971" y="3539971"/>
            <a:ext cx="2590800" cy="379413"/>
          </a:xfrm>
          <a:prstGeom prst="rect">
            <a:avLst/>
          </a:prstGeom>
        </p:spPr>
        <p:txBody>
          <a:bodyPr/>
          <a:lstStyle>
            <a:lvl1pPr marL="0" indent="0">
              <a:buFontTx/>
              <a:buNone/>
              <a:defRPr sz="1400">
                <a:solidFill>
                  <a:schemeClr val="bg1"/>
                </a:solidFill>
              </a:defRPr>
            </a:lvl1pPr>
            <a:lvl2pPr marL="457200" indent="0">
              <a:buFontTx/>
              <a:buNone/>
              <a:defRPr sz="1400">
                <a:solidFill>
                  <a:schemeClr val="bg1"/>
                </a:solidFill>
              </a:defRPr>
            </a:lvl2pPr>
            <a:lvl3pPr marL="914400" indent="0">
              <a:buFontTx/>
              <a:buNone/>
              <a:defRPr sz="1400">
                <a:solidFill>
                  <a:schemeClr val="bg1"/>
                </a:solidFill>
              </a:defRPr>
            </a:lvl3pPr>
            <a:lvl4pPr marL="1371600" indent="0">
              <a:buFontTx/>
              <a:buNone/>
              <a:defRPr sz="1400">
                <a:solidFill>
                  <a:schemeClr val="bg1"/>
                </a:solidFill>
              </a:defRPr>
            </a:lvl4pPr>
            <a:lvl5pPr marL="1828800" indent="0">
              <a:buFontTx/>
              <a:buNone/>
              <a:defRPr sz="1400">
                <a:solidFill>
                  <a:schemeClr val="bg1"/>
                </a:solidFill>
              </a:defRPr>
            </a:lvl5pPr>
          </a:lstStyle>
          <a:p>
            <a:pPr lvl="0"/>
            <a:r>
              <a:rPr lang="en-US" dirty="0"/>
              <a:t>EMAIL</a:t>
            </a:r>
          </a:p>
        </p:txBody>
      </p:sp>
      <p:sp>
        <p:nvSpPr>
          <p:cNvPr id="23" name="Text Placeholder 19">
            <a:extLst>
              <a:ext uri="{FF2B5EF4-FFF2-40B4-BE49-F238E27FC236}">
                <a16:creationId xmlns:a16="http://schemas.microsoft.com/office/drawing/2014/main" id="{5086914E-D905-FE43-95DD-64CD39261155}"/>
              </a:ext>
            </a:extLst>
          </p:cNvPr>
          <p:cNvSpPr>
            <a:spLocks noGrp="1"/>
          </p:cNvSpPr>
          <p:nvPr>
            <p:ph type="body" sz="quarter" idx="14" hasCustomPrompt="1"/>
          </p:nvPr>
        </p:nvSpPr>
        <p:spPr>
          <a:xfrm>
            <a:off x="5474971" y="4056969"/>
            <a:ext cx="2590800" cy="379413"/>
          </a:xfrm>
          <a:prstGeom prst="rect">
            <a:avLst/>
          </a:prstGeom>
        </p:spPr>
        <p:txBody>
          <a:bodyPr/>
          <a:lstStyle>
            <a:lvl1pPr marL="0" indent="0">
              <a:buFontTx/>
              <a:buNone/>
              <a:defRPr sz="1400">
                <a:solidFill>
                  <a:schemeClr val="bg1"/>
                </a:solidFill>
              </a:defRPr>
            </a:lvl1pPr>
            <a:lvl2pPr marL="457200" indent="0">
              <a:buFontTx/>
              <a:buNone/>
              <a:defRPr sz="1400">
                <a:solidFill>
                  <a:schemeClr val="bg1"/>
                </a:solidFill>
              </a:defRPr>
            </a:lvl2pPr>
            <a:lvl3pPr marL="914400" indent="0">
              <a:buFontTx/>
              <a:buNone/>
              <a:defRPr sz="1400">
                <a:solidFill>
                  <a:schemeClr val="bg1"/>
                </a:solidFill>
              </a:defRPr>
            </a:lvl3pPr>
            <a:lvl4pPr marL="1371600" indent="0">
              <a:buFontTx/>
              <a:buNone/>
              <a:defRPr sz="1400">
                <a:solidFill>
                  <a:schemeClr val="bg1"/>
                </a:solidFill>
              </a:defRPr>
            </a:lvl4pPr>
            <a:lvl5pPr marL="1828800" indent="0">
              <a:buFontTx/>
              <a:buNone/>
              <a:defRPr sz="1400">
                <a:solidFill>
                  <a:schemeClr val="bg1"/>
                </a:solidFill>
              </a:defRPr>
            </a:lvl5pPr>
          </a:lstStyle>
          <a:p>
            <a:pPr lvl="0"/>
            <a:r>
              <a:rPr lang="en-US" dirty="0"/>
              <a:t>WEBSITE</a:t>
            </a:r>
          </a:p>
        </p:txBody>
      </p:sp>
    </p:spTree>
    <p:extLst>
      <p:ext uri="{BB962C8B-B14F-4D97-AF65-F5344CB8AC3E}">
        <p14:creationId xmlns:p14="http://schemas.microsoft.com/office/powerpoint/2010/main" val="387368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2" name="Picture Placeholder 3">
            <a:extLst>
              <a:ext uri="{FF2B5EF4-FFF2-40B4-BE49-F238E27FC236}">
                <a16:creationId xmlns:a16="http://schemas.microsoft.com/office/drawing/2014/main" id="{BAA7D4D0-7B10-8843-8732-AF00173D27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6351"/>
            <a:ext cx="9144000" cy="5130800"/>
          </a:xfrm>
          <a:prstGeom prst="rect">
            <a:avLst/>
          </a:prstGeom>
        </p:spPr>
      </p:pic>
      <p:sp>
        <p:nvSpPr>
          <p:cNvPr id="3" name="Rectangle 2">
            <a:extLst>
              <a:ext uri="{FF2B5EF4-FFF2-40B4-BE49-F238E27FC236}">
                <a16:creationId xmlns:a16="http://schemas.microsoft.com/office/drawing/2014/main" id="{9C970559-1A96-5D49-8718-D97871DDAD98}"/>
              </a:ext>
            </a:extLst>
          </p:cNvPr>
          <p:cNvSpPr/>
          <p:nvPr userDrawn="1"/>
        </p:nvSpPr>
        <p:spPr bwMode="auto">
          <a:xfrm>
            <a:off x="0" y="4171950"/>
            <a:ext cx="9144000" cy="971550"/>
          </a:xfrm>
          <a:prstGeom prst="rect">
            <a:avLst/>
          </a:prstGeom>
          <a:solidFill>
            <a:schemeClr val="bg1">
              <a:lumMod val="95000"/>
            </a:schemeClr>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sz="1800"/>
          </a:p>
        </p:txBody>
      </p:sp>
      <p:sp>
        <p:nvSpPr>
          <p:cNvPr id="4" name="Rectangle 3">
            <a:extLst>
              <a:ext uri="{FF2B5EF4-FFF2-40B4-BE49-F238E27FC236}">
                <a16:creationId xmlns:a16="http://schemas.microsoft.com/office/drawing/2014/main" id="{E25D3B39-465B-A947-BBD0-72C2884FDD48}"/>
              </a:ext>
            </a:extLst>
          </p:cNvPr>
          <p:cNvSpPr/>
          <p:nvPr userDrawn="1"/>
        </p:nvSpPr>
        <p:spPr bwMode="auto">
          <a:xfrm>
            <a:off x="0" y="6349"/>
            <a:ext cx="9144000" cy="4171950"/>
          </a:xfrm>
          <a:prstGeom prst="rect">
            <a:avLst/>
          </a:prstGeom>
          <a:gradFill flip="none" rotWithShape="1">
            <a:gsLst>
              <a:gs pos="0">
                <a:schemeClr val="accent1">
                  <a:alpha val="80000"/>
                </a:schemeClr>
              </a:gs>
              <a:gs pos="100000">
                <a:schemeClr val="accent2">
                  <a:alpha val="80000"/>
                </a:schemeClr>
              </a:gs>
            </a:gsLst>
            <a:lin ang="5400000" scaled="0"/>
            <a:tileRect/>
          </a:gra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sz="1800" dirty="0"/>
          </a:p>
        </p:txBody>
      </p:sp>
      <p:pic>
        <p:nvPicPr>
          <p:cNvPr id="7" name="Picture 6">
            <a:extLst>
              <a:ext uri="{FF2B5EF4-FFF2-40B4-BE49-F238E27FC236}">
                <a16:creationId xmlns:a16="http://schemas.microsoft.com/office/drawing/2014/main" id="{C9C5C4EB-CE8A-2147-8F03-01E1E282713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1000" y="4337012"/>
            <a:ext cx="1910316" cy="680550"/>
          </a:xfrm>
          <a:prstGeom prst="rect">
            <a:avLst/>
          </a:prstGeom>
        </p:spPr>
      </p:pic>
      <p:sp>
        <p:nvSpPr>
          <p:cNvPr id="23" name="Text Placeholder 22">
            <a:extLst>
              <a:ext uri="{FF2B5EF4-FFF2-40B4-BE49-F238E27FC236}">
                <a16:creationId xmlns:a16="http://schemas.microsoft.com/office/drawing/2014/main" id="{C917F034-34D2-9C42-B81D-14870336D0F7}"/>
              </a:ext>
            </a:extLst>
          </p:cNvPr>
          <p:cNvSpPr>
            <a:spLocks noGrp="1"/>
          </p:cNvSpPr>
          <p:nvPr>
            <p:ph type="body" sz="quarter" idx="10"/>
          </p:nvPr>
        </p:nvSpPr>
        <p:spPr>
          <a:xfrm>
            <a:off x="381000" y="1581150"/>
            <a:ext cx="7772400" cy="1066800"/>
          </a:xfrm>
          <a:prstGeom prst="rect">
            <a:avLst/>
          </a:prstGeom>
        </p:spPr>
        <p:txBody>
          <a:bodyPr/>
          <a:lstStyle>
            <a:lvl1pPr marL="0" indent="0">
              <a:buFontTx/>
              <a:buNone/>
              <a:defRPr sz="4400">
                <a:solidFill>
                  <a:schemeClr val="bg1"/>
                </a:solidFill>
                <a:latin typeface="+mj-lt"/>
              </a:defRPr>
            </a:lvl1pPr>
          </a:lstStyle>
          <a:p>
            <a:pPr lvl="0"/>
            <a:endParaRPr lang="en-US" dirty="0"/>
          </a:p>
        </p:txBody>
      </p:sp>
      <p:sp>
        <p:nvSpPr>
          <p:cNvPr id="27" name="Text Placeholder 26">
            <a:extLst>
              <a:ext uri="{FF2B5EF4-FFF2-40B4-BE49-F238E27FC236}">
                <a16:creationId xmlns:a16="http://schemas.microsoft.com/office/drawing/2014/main" id="{44828F55-088E-4A44-A1D1-64D6CF6148E7}"/>
              </a:ext>
            </a:extLst>
          </p:cNvPr>
          <p:cNvSpPr>
            <a:spLocks noGrp="1"/>
          </p:cNvSpPr>
          <p:nvPr>
            <p:ph type="body" sz="quarter" idx="11" hasCustomPrompt="1"/>
          </p:nvPr>
        </p:nvSpPr>
        <p:spPr>
          <a:xfrm>
            <a:off x="381000" y="2800350"/>
            <a:ext cx="7391400" cy="762000"/>
          </a:xfrm>
          <a:prstGeom prst="rect">
            <a:avLst/>
          </a:prstGeom>
        </p:spPr>
        <p:txBody>
          <a:bodyPr/>
          <a:lstStyle>
            <a:lvl1pPr marL="0" indent="0">
              <a:buFontTx/>
              <a:buNone/>
              <a:defRPr sz="2200">
                <a:solidFill>
                  <a:schemeClr val="bg1"/>
                </a:solidFill>
              </a:defRPr>
            </a:lvl1pPr>
          </a:lstStyle>
          <a:p>
            <a:pPr lvl="0"/>
            <a:r>
              <a:rPr lang="en-US"/>
              <a:t>Sub Title/Author/Presenter</a:t>
            </a:r>
          </a:p>
        </p:txBody>
      </p:sp>
    </p:spTree>
    <p:extLst>
      <p:ext uri="{BB962C8B-B14F-4D97-AF65-F5344CB8AC3E}">
        <p14:creationId xmlns:p14="http://schemas.microsoft.com/office/powerpoint/2010/main" val="3722353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Thank You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69D6739-B881-524F-B8CD-A187881B4CEA}"/>
              </a:ext>
            </a:extLst>
          </p:cNvPr>
          <p:cNvSpPr/>
          <p:nvPr userDrawn="1"/>
        </p:nvSpPr>
        <p:spPr bwMode="auto">
          <a:xfrm>
            <a:off x="4565182" y="0"/>
            <a:ext cx="4578818" cy="51435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sz="1800"/>
          </a:p>
        </p:txBody>
      </p:sp>
      <p:pic>
        <p:nvPicPr>
          <p:cNvPr id="6" name="Picture 5">
            <a:extLst>
              <a:ext uri="{FF2B5EF4-FFF2-40B4-BE49-F238E27FC236}">
                <a16:creationId xmlns:a16="http://schemas.microsoft.com/office/drawing/2014/main" id="{B865A69A-BFC0-BC43-A865-52F55BC05F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944" y="1505208"/>
            <a:ext cx="4060432" cy="1446529"/>
          </a:xfrm>
          <a:prstGeom prst="rect">
            <a:avLst/>
          </a:prstGeom>
        </p:spPr>
      </p:pic>
      <p:pic>
        <p:nvPicPr>
          <p:cNvPr id="7" name="Picture 6">
            <a:extLst>
              <a:ext uri="{FF2B5EF4-FFF2-40B4-BE49-F238E27FC236}">
                <a16:creationId xmlns:a16="http://schemas.microsoft.com/office/drawing/2014/main" id="{3EE2E649-EAEB-9045-8915-BDB7CC66BD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0959" y="4193888"/>
            <a:ext cx="2438400" cy="571500"/>
          </a:xfrm>
          <a:prstGeom prst="rect">
            <a:avLst/>
          </a:prstGeom>
        </p:spPr>
      </p:pic>
      <p:sp>
        <p:nvSpPr>
          <p:cNvPr id="9" name="Freeform 8">
            <a:extLst>
              <a:ext uri="{FF2B5EF4-FFF2-40B4-BE49-F238E27FC236}">
                <a16:creationId xmlns:a16="http://schemas.microsoft.com/office/drawing/2014/main" id="{8E12B962-C6CB-464C-AF3B-80D6F7AB4DE8}"/>
              </a:ext>
            </a:extLst>
          </p:cNvPr>
          <p:cNvSpPr>
            <a:spLocks noEditPoints="1"/>
          </p:cNvSpPr>
          <p:nvPr userDrawn="1"/>
        </p:nvSpPr>
        <p:spPr bwMode="auto">
          <a:xfrm>
            <a:off x="4957752" y="2442447"/>
            <a:ext cx="242413" cy="365824"/>
          </a:xfrm>
          <a:custGeom>
            <a:avLst/>
            <a:gdLst/>
            <a:ahLst/>
            <a:cxnLst>
              <a:cxn ang="0">
                <a:pos x="89" y="0"/>
              </a:cxn>
              <a:cxn ang="0">
                <a:pos x="0" y="89"/>
              </a:cxn>
              <a:cxn ang="0">
                <a:pos x="38" y="188"/>
              </a:cxn>
              <a:cxn ang="0">
                <a:pos x="76" y="249"/>
              </a:cxn>
              <a:cxn ang="0">
                <a:pos x="89" y="269"/>
              </a:cxn>
              <a:cxn ang="0">
                <a:pos x="102" y="249"/>
              </a:cxn>
              <a:cxn ang="0">
                <a:pos x="139" y="188"/>
              </a:cxn>
              <a:cxn ang="0">
                <a:pos x="178" y="89"/>
              </a:cxn>
              <a:cxn ang="0">
                <a:pos x="89" y="0"/>
              </a:cxn>
              <a:cxn ang="0">
                <a:pos x="89" y="135"/>
              </a:cxn>
              <a:cxn ang="0">
                <a:pos x="43" y="89"/>
              </a:cxn>
              <a:cxn ang="0">
                <a:pos x="89" y="43"/>
              </a:cxn>
              <a:cxn ang="0">
                <a:pos x="135" y="89"/>
              </a:cxn>
              <a:cxn ang="0">
                <a:pos x="89" y="135"/>
              </a:cxn>
              <a:cxn ang="0">
                <a:pos x="89" y="135"/>
              </a:cxn>
              <a:cxn ang="0">
                <a:pos x="89" y="135"/>
              </a:cxn>
            </a:cxnLst>
            <a:rect l="0" t="0" r="r" b="b"/>
            <a:pathLst>
              <a:path w="178" h="269">
                <a:moveTo>
                  <a:pt x="89" y="0"/>
                </a:moveTo>
                <a:cubicBezTo>
                  <a:pt x="40" y="0"/>
                  <a:pt x="0" y="40"/>
                  <a:pt x="0" y="89"/>
                </a:cubicBezTo>
                <a:cubicBezTo>
                  <a:pt x="0" y="109"/>
                  <a:pt x="13" y="141"/>
                  <a:pt x="38" y="188"/>
                </a:cubicBezTo>
                <a:cubicBezTo>
                  <a:pt x="57" y="220"/>
                  <a:pt x="75" y="248"/>
                  <a:pt x="76" y="249"/>
                </a:cubicBezTo>
                <a:cubicBezTo>
                  <a:pt x="89" y="269"/>
                  <a:pt x="89" y="269"/>
                  <a:pt x="89" y="269"/>
                </a:cubicBezTo>
                <a:cubicBezTo>
                  <a:pt x="102" y="249"/>
                  <a:pt x="102" y="249"/>
                  <a:pt x="102" y="249"/>
                </a:cubicBezTo>
                <a:cubicBezTo>
                  <a:pt x="103" y="248"/>
                  <a:pt x="121" y="220"/>
                  <a:pt x="139" y="188"/>
                </a:cubicBezTo>
                <a:cubicBezTo>
                  <a:pt x="165" y="141"/>
                  <a:pt x="178" y="109"/>
                  <a:pt x="178" y="89"/>
                </a:cubicBezTo>
                <a:cubicBezTo>
                  <a:pt x="178" y="40"/>
                  <a:pt x="138" y="0"/>
                  <a:pt x="89" y="0"/>
                </a:cubicBezTo>
                <a:close/>
                <a:moveTo>
                  <a:pt x="89" y="135"/>
                </a:moveTo>
                <a:cubicBezTo>
                  <a:pt x="63" y="135"/>
                  <a:pt x="43" y="114"/>
                  <a:pt x="43" y="89"/>
                </a:cubicBezTo>
                <a:cubicBezTo>
                  <a:pt x="43" y="63"/>
                  <a:pt x="63" y="43"/>
                  <a:pt x="89" y="43"/>
                </a:cubicBezTo>
                <a:cubicBezTo>
                  <a:pt x="114" y="43"/>
                  <a:pt x="135" y="63"/>
                  <a:pt x="135" y="89"/>
                </a:cubicBezTo>
                <a:cubicBezTo>
                  <a:pt x="135" y="114"/>
                  <a:pt x="114" y="135"/>
                  <a:pt x="89" y="135"/>
                </a:cubicBezTo>
                <a:close/>
                <a:moveTo>
                  <a:pt x="89" y="135"/>
                </a:moveTo>
                <a:cubicBezTo>
                  <a:pt x="89" y="135"/>
                  <a:pt x="89" y="135"/>
                  <a:pt x="89" y="135"/>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10" name="Freeform 143">
            <a:extLst>
              <a:ext uri="{FF2B5EF4-FFF2-40B4-BE49-F238E27FC236}">
                <a16:creationId xmlns:a16="http://schemas.microsoft.com/office/drawing/2014/main" id="{5A49E9B1-70FA-C14D-B12B-566DB48E243B}"/>
              </a:ext>
            </a:extLst>
          </p:cNvPr>
          <p:cNvSpPr>
            <a:spLocks noEditPoints="1"/>
          </p:cNvSpPr>
          <p:nvPr userDrawn="1"/>
        </p:nvSpPr>
        <p:spPr bwMode="auto">
          <a:xfrm>
            <a:off x="4908923" y="3649588"/>
            <a:ext cx="340068" cy="224205"/>
          </a:xfrm>
          <a:custGeom>
            <a:avLst/>
            <a:gdLst/>
            <a:ahLst/>
            <a:cxnLst>
              <a:cxn ang="0">
                <a:pos x="107" y="0"/>
              </a:cxn>
              <a:cxn ang="0">
                <a:pos x="15" y="0"/>
              </a:cxn>
              <a:cxn ang="0">
                <a:pos x="0" y="16"/>
              </a:cxn>
              <a:cxn ang="0">
                <a:pos x="0" y="65"/>
              </a:cxn>
              <a:cxn ang="0">
                <a:pos x="15" y="81"/>
              </a:cxn>
              <a:cxn ang="0">
                <a:pos x="107" y="81"/>
              </a:cxn>
              <a:cxn ang="0">
                <a:pos x="123" y="65"/>
              </a:cxn>
              <a:cxn ang="0">
                <a:pos x="123" y="16"/>
              </a:cxn>
              <a:cxn ang="0">
                <a:pos x="107" y="0"/>
              </a:cxn>
              <a:cxn ang="0">
                <a:pos x="8" y="20"/>
              </a:cxn>
              <a:cxn ang="0">
                <a:pos x="34" y="41"/>
              </a:cxn>
              <a:cxn ang="0">
                <a:pos x="8" y="61"/>
              </a:cxn>
              <a:cxn ang="0">
                <a:pos x="8" y="20"/>
              </a:cxn>
              <a:cxn ang="0">
                <a:pos x="115" y="65"/>
              </a:cxn>
              <a:cxn ang="0">
                <a:pos x="107" y="73"/>
              </a:cxn>
              <a:cxn ang="0">
                <a:pos x="15" y="73"/>
              </a:cxn>
              <a:cxn ang="0">
                <a:pos x="8" y="65"/>
              </a:cxn>
              <a:cxn ang="0">
                <a:pos x="38" y="43"/>
              </a:cxn>
              <a:cxn ang="0">
                <a:pos x="54" y="56"/>
              </a:cxn>
              <a:cxn ang="0">
                <a:pos x="61" y="58"/>
              </a:cxn>
              <a:cxn ang="0">
                <a:pos x="68" y="56"/>
              </a:cxn>
              <a:cxn ang="0">
                <a:pos x="85" y="43"/>
              </a:cxn>
              <a:cxn ang="0">
                <a:pos x="115" y="65"/>
              </a:cxn>
              <a:cxn ang="0">
                <a:pos x="115" y="61"/>
              </a:cxn>
              <a:cxn ang="0">
                <a:pos x="88" y="41"/>
              </a:cxn>
              <a:cxn ang="0">
                <a:pos x="115" y="20"/>
              </a:cxn>
              <a:cxn ang="0">
                <a:pos x="115" y="61"/>
              </a:cxn>
              <a:cxn ang="0">
                <a:pos x="66" y="52"/>
              </a:cxn>
              <a:cxn ang="0">
                <a:pos x="61" y="54"/>
              </a:cxn>
              <a:cxn ang="0">
                <a:pos x="57" y="52"/>
              </a:cxn>
              <a:cxn ang="0">
                <a:pos x="41" y="41"/>
              </a:cxn>
              <a:cxn ang="0">
                <a:pos x="38" y="38"/>
              </a:cxn>
              <a:cxn ang="0">
                <a:pos x="8" y="16"/>
              </a:cxn>
              <a:cxn ang="0">
                <a:pos x="15" y="8"/>
              </a:cxn>
              <a:cxn ang="0">
                <a:pos x="107" y="8"/>
              </a:cxn>
              <a:cxn ang="0">
                <a:pos x="115" y="16"/>
              </a:cxn>
              <a:cxn ang="0">
                <a:pos x="66" y="52"/>
              </a:cxn>
              <a:cxn ang="0">
                <a:pos x="66" y="52"/>
              </a:cxn>
              <a:cxn ang="0">
                <a:pos x="66" y="52"/>
              </a:cxn>
            </a:cxnLst>
            <a:rect l="0" t="0" r="r" b="b"/>
            <a:pathLst>
              <a:path w="123" h="81">
                <a:moveTo>
                  <a:pt x="107" y="0"/>
                </a:moveTo>
                <a:cubicBezTo>
                  <a:pt x="15" y="0"/>
                  <a:pt x="15" y="0"/>
                  <a:pt x="15" y="0"/>
                </a:cubicBezTo>
                <a:cubicBezTo>
                  <a:pt x="7" y="0"/>
                  <a:pt x="0" y="7"/>
                  <a:pt x="0" y="16"/>
                </a:cubicBezTo>
                <a:cubicBezTo>
                  <a:pt x="0" y="65"/>
                  <a:pt x="0" y="65"/>
                  <a:pt x="0" y="65"/>
                </a:cubicBezTo>
                <a:cubicBezTo>
                  <a:pt x="0" y="74"/>
                  <a:pt x="7" y="81"/>
                  <a:pt x="15" y="81"/>
                </a:cubicBezTo>
                <a:cubicBezTo>
                  <a:pt x="107" y="81"/>
                  <a:pt x="107" y="81"/>
                  <a:pt x="107" y="81"/>
                </a:cubicBezTo>
                <a:cubicBezTo>
                  <a:pt x="116" y="81"/>
                  <a:pt x="123" y="74"/>
                  <a:pt x="123" y="65"/>
                </a:cubicBezTo>
                <a:cubicBezTo>
                  <a:pt x="123" y="16"/>
                  <a:pt x="123" y="16"/>
                  <a:pt x="123" y="16"/>
                </a:cubicBezTo>
                <a:cubicBezTo>
                  <a:pt x="123" y="7"/>
                  <a:pt x="116" y="0"/>
                  <a:pt x="107" y="0"/>
                </a:cubicBezTo>
                <a:close/>
                <a:moveTo>
                  <a:pt x="8" y="20"/>
                </a:moveTo>
                <a:cubicBezTo>
                  <a:pt x="34" y="41"/>
                  <a:pt x="34" y="41"/>
                  <a:pt x="34" y="41"/>
                </a:cubicBezTo>
                <a:cubicBezTo>
                  <a:pt x="8" y="61"/>
                  <a:pt x="8" y="61"/>
                  <a:pt x="8" y="61"/>
                </a:cubicBezTo>
                <a:lnTo>
                  <a:pt x="8" y="20"/>
                </a:lnTo>
                <a:close/>
                <a:moveTo>
                  <a:pt x="115" y="65"/>
                </a:moveTo>
                <a:cubicBezTo>
                  <a:pt x="115" y="70"/>
                  <a:pt x="112" y="73"/>
                  <a:pt x="107" y="73"/>
                </a:cubicBezTo>
                <a:cubicBezTo>
                  <a:pt x="15" y="73"/>
                  <a:pt x="15" y="73"/>
                  <a:pt x="15" y="73"/>
                </a:cubicBezTo>
                <a:cubicBezTo>
                  <a:pt x="11" y="73"/>
                  <a:pt x="8" y="70"/>
                  <a:pt x="8" y="65"/>
                </a:cubicBezTo>
                <a:cubicBezTo>
                  <a:pt x="38" y="43"/>
                  <a:pt x="38" y="43"/>
                  <a:pt x="38" y="43"/>
                </a:cubicBezTo>
                <a:cubicBezTo>
                  <a:pt x="54" y="56"/>
                  <a:pt x="54" y="56"/>
                  <a:pt x="54" y="56"/>
                </a:cubicBezTo>
                <a:cubicBezTo>
                  <a:pt x="56" y="57"/>
                  <a:pt x="59" y="58"/>
                  <a:pt x="61" y="58"/>
                </a:cubicBezTo>
                <a:cubicBezTo>
                  <a:pt x="64" y="58"/>
                  <a:pt x="66" y="57"/>
                  <a:pt x="68" y="56"/>
                </a:cubicBezTo>
                <a:cubicBezTo>
                  <a:pt x="85" y="43"/>
                  <a:pt x="85" y="43"/>
                  <a:pt x="85" y="43"/>
                </a:cubicBezTo>
                <a:lnTo>
                  <a:pt x="115" y="65"/>
                </a:lnTo>
                <a:close/>
                <a:moveTo>
                  <a:pt x="115" y="61"/>
                </a:moveTo>
                <a:cubicBezTo>
                  <a:pt x="88" y="41"/>
                  <a:pt x="88" y="41"/>
                  <a:pt x="88" y="41"/>
                </a:cubicBezTo>
                <a:cubicBezTo>
                  <a:pt x="115" y="20"/>
                  <a:pt x="115" y="20"/>
                  <a:pt x="115" y="20"/>
                </a:cubicBezTo>
                <a:lnTo>
                  <a:pt x="115" y="61"/>
                </a:lnTo>
                <a:close/>
                <a:moveTo>
                  <a:pt x="66" y="52"/>
                </a:moveTo>
                <a:cubicBezTo>
                  <a:pt x="65" y="53"/>
                  <a:pt x="63" y="54"/>
                  <a:pt x="61" y="54"/>
                </a:cubicBezTo>
                <a:cubicBezTo>
                  <a:pt x="60" y="54"/>
                  <a:pt x="58" y="53"/>
                  <a:pt x="57" y="52"/>
                </a:cubicBezTo>
                <a:cubicBezTo>
                  <a:pt x="41" y="41"/>
                  <a:pt x="41" y="41"/>
                  <a:pt x="41" y="41"/>
                </a:cubicBezTo>
                <a:cubicBezTo>
                  <a:pt x="38" y="38"/>
                  <a:pt x="38" y="38"/>
                  <a:pt x="38" y="38"/>
                </a:cubicBezTo>
                <a:cubicBezTo>
                  <a:pt x="8" y="16"/>
                  <a:pt x="8" y="16"/>
                  <a:pt x="8" y="16"/>
                </a:cubicBezTo>
                <a:cubicBezTo>
                  <a:pt x="8" y="11"/>
                  <a:pt x="11" y="8"/>
                  <a:pt x="15" y="8"/>
                </a:cubicBezTo>
                <a:cubicBezTo>
                  <a:pt x="107" y="8"/>
                  <a:pt x="107" y="8"/>
                  <a:pt x="107" y="8"/>
                </a:cubicBezTo>
                <a:cubicBezTo>
                  <a:pt x="112" y="8"/>
                  <a:pt x="115" y="11"/>
                  <a:pt x="115" y="16"/>
                </a:cubicBezTo>
                <a:lnTo>
                  <a:pt x="66" y="52"/>
                </a:lnTo>
                <a:close/>
                <a:moveTo>
                  <a:pt x="66" y="52"/>
                </a:moveTo>
                <a:cubicBezTo>
                  <a:pt x="66" y="52"/>
                  <a:pt x="66" y="52"/>
                  <a:pt x="66" y="52"/>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nvGrpSpPr>
          <p:cNvPr id="11" name="Group 10">
            <a:extLst>
              <a:ext uri="{FF2B5EF4-FFF2-40B4-BE49-F238E27FC236}">
                <a16:creationId xmlns:a16="http://schemas.microsoft.com/office/drawing/2014/main" id="{225098DC-28A5-A746-88BF-E574C14ED03E}"/>
              </a:ext>
            </a:extLst>
          </p:cNvPr>
          <p:cNvGrpSpPr/>
          <p:nvPr userDrawn="1"/>
        </p:nvGrpSpPr>
        <p:grpSpPr>
          <a:xfrm>
            <a:off x="4919549" y="4081732"/>
            <a:ext cx="318819" cy="318819"/>
            <a:chOff x="3721100" y="6330951"/>
            <a:chExt cx="530225" cy="530225"/>
          </a:xfrm>
          <a:solidFill>
            <a:schemeClr val="bg1"/>
          </a:solidFill>
        </p:grpSpPr>
        <p:sp>
          <p:nvSpPr>
            <p:cNvPr id="12" name="Freeform 11">
              <a:extLst>
                <a:ext uri="{FF2B5EF4-FFF2-40B4-BE49-F238E27FC236}">
                  <a16:creationId xmlns:a16="http://schemas.microsoft.com/office/drawing/2014/main" id="{CF6DC2B1-44FC-0444-87BA-033C027D4E42}"/>
                </a:ext>
              </a:extLst>
            </p:cNvPr>
            <p:cNvSpPr>
              <a:spLocks noEditPoints="1"/>
            </p:cNvSpPr>
            <p:nvPr/>
          </p:nvSpPr>
          <p:spPr bwMode="auto">
            <a:xfrm>
              <a:off x="3959225" y="6383338"/>
              <a:ext cx="292100" cy="469900"/>
            </a:xfrm>
            <a:custGeom>
              <a:avLst/>
              <a:gdLst/>
              <a:ahLst/>
              <a:cxnLst>
                <a:cxn ang="0">
                  <a:pos x="126" y="33"/>
                </a:cxn>
                <a:cxn ang="0">
                  <a:pos x="122" y="34"/>
                </a:cxn>
                <a:cxn ang="0">
                  <a:pos x="101" y="36"/>
                </a:cxn>
                <a:cxn ang="0">
                  <a:pos x="95" y="46"/>
                </a:cxn>
                <a:cxn ang="0">
                  <a:pos x="90" y="44"/>
                </a:cxn>
                <a:cxn ang="0">
                  <a:pos x="73" y="29"/>
                </a:cxn>
                <a:cxn ang="0">
                  <a:pos x="70" y="21"/>
                </a:cxn>
                <a:cxn ang="0">
                  <a:pos x="67" y="12"/>
                </a:cxn>
                <a:cxn ang="0">
                  <a:pos x="56" y="2"/>
                </a:cxn>
                <a:cxn ang="0">
                  <a:pos x="43" y="0"/>
                </a:cxn>
                <a:cxn ang="0">
                  <a:pos x="43" y="6"/>
                </a:cxn>
                <a:cxn ang="0">
                  <a:pos x="56" y="18"/>
                </a:cxn>
                <a:cxn ang="0">
                  <a:pos x="62" y="25"/>
                </a:cxn>
                <a:cxn ang="0">
                  <a:pos x="55" y="29"/>
                </a:cxn>
                <a:cxn ang="0">
                  <a:pos x="49" y="27"/>
                </a:cxn>
                <a:cxn ang="0">
                  <a:pos x="41" y="24"/>
                </a:cxn>
                <a:cxn ang="0">
                  <a:pos x="41" y="17"/>
                </a:cxn>
                <a:cxn ang="0">
                  <a:pos x="30" y="12"/>
                </a:cxn>
                <a:cxn ang="0">
                  <a:pos x="27" y="28"/>
                </a:cxn>
                <a:cxn ang="0">
                  <a:pos x="15" y="31"/>
                </a:cxn>
                <a:cxn ang="0">
                  <a:pos x="17" y="40"/>
                </a:cxn>
                <a:cxn ang="0">
                  <a:pos x="31" y="42"/>
                </a:cxn>
                <a:cxn ang="0">
                  <a:pos x="34" y="28"/>
                </a:cxn>
                <a:cxn ang="0">
                  <a:pos x="45" y="30"/>
                </a:cxn>
                <a:cxn ang="0">
                  <a:pos x="51" y="33"/>
                </a:cxn>
                <a:cxn ang="0">
                  <a:pos x="60" y="33"/>
                </a:cxn>
                <a:cxn ang="0">
                  <a:pos x="66" y="45"/>
                </a:cxn>
                <a:cxn ang="0">
                  <a:pos x="82" y="62"/>
                </a:cxn>
                <a:cxn ang="0">
                  <a:pos x="81" y="68"/>
                </a:cxn>
                <a:cxn ang="0">
                  <a:pos x="68" y="66"/>
                </a:cxn>
                <a:cxn ang="0">
                  <a:pos x="45" y="78"/>
                </a:cxn>
                <a:cxn ang="0">
                  <a:pos x="29" y="97"/>
                </a:cxn>
                <a:cxn ang="0">
                  <a:pos x="27" y="106"/>
                </a:cxn>
                <a:cxn ang="0">
                  <a:pos x="21" y="106"/>
                </a:cxn>
                <a:cxn ang="0">
                  <a:pos x="11" y="101"/>
                </a:cxn>
                <a:cxn ang="0">
                  <a:pos x="0" y="106"/>
                </a:cxn>
                <a:cxn ang="0">
                  <a:pos x="3" y="117"/>
                </a:cxn>
                <a:cxn ang="0">
                  <a:pos x="7" y="112"/>
                </a:cxn>
                <a:cxn ang="0">
                  <a:pos x="15" y="111"/>
                </a:cxn>
                <a:cxn ang="0">
                  <a:pos x="15" y="121"/>
                </a:cxn>
                <a:cxn ang="0">
                  <a:pos x="21" y="123"/>
                </a:cxn>
                <a:cxn ang="0">
                  <a:pos x="28" y="131"/>
                </a:cxn>
                <a:cxn ang="0">
                  <a:pos x="39" y="128"/>
                </a:cxn>
                <a:cxn ang="0">
                  <a:pos x="51" y="130"/>
                </a:cxn>
                <a:cxn ang="0">
                  <a:pos x="66" y="134"/>
                </a:cxn>
                <a:cxn ang="0">
                  <a:pos x="73" y="134"/>
                </a:cxn>
                <a:cxn ang="0">
                  <a:pos x="85" y="148"/>
                </a:cxn>
                <a:cxn ang="0">
                  <a:pos x="109" y="162"/>
                </a:cxn>
                <a:cxn ang="0">
                  <a:pos x="93" y="191"/>
                </a:cxn>
                <a:cxn ang="0">
                  <a:pos x="77" y="199"/>
                </a:cxn>
                <a:cxn ang="0">
                  <a:pos x="71" y="215"/>
                </a:cxn>
                <a:cxn ang="0">
                  <a:pos x="48" y="231"/>
                </a:cxn>
                <a:cxn ang="0">
                  <a:pos x="45" y="240"/>
                </a:cxn>
                <a:cxn ang="0">
                  <a:pos x="149" y="108"/>
                </a:cxn>
                <a:cxn ang="0">
                  <a:pos x="126" y="33"/>
                </a:cxn>
                <a:cxn ang="0">
                  <a:pos x="126" y="33"/>
                </a:cxn>
                <a:cxn ang="0">
                  <a:pos x="126" y="33"/>
                </a:cxn>
              </a:cxnLst>
              <a:rect l="0" t="0" r="r" b="b"/>
              <a:pathLst>
                <a:path w="149" h="240">
                  <a:moveTo>
                    <a:pt x="126" y="33"/>
                  </a:moveTo>
                  <a:cubicBezTo>
                    <a:pt x="122" y="34"/>
                    <a:pt x="122" y="34"/>
                    <a:pt x="122" y="34"/>
                  </a:cubicBezTo>
                  <a:cubicBezTo>
                    <a:pt x="101" y="36"/>
                    <a:pt x="101" y="36"/>
                    <a:pt x="101" y="36"/>
                  </a:cubicBezTo>
                  <a:cubicBezTo>
                    <a:pt x="95" y="46"/>
                    <a:pt x="95" y="46"/>
                    <a:pt x="95" y="46"/>
                  </a:cubicBezTo>
                  <a:cubicBezTo>
                    <a:pt x="90" y="44"/>
                    <a:pt x="90" y="44"/>
                    <a:pt x="90" y="44"/>
                  </a:cubicBezTo>
                  <a:cubicBezTo>
                    <a:pt x="73" y="29"/>
                    <a:pt x="73" y="29"/>
                    <a:pt x="73" y="29"/>
                  </a:cubicBezTo>
                  <a:cubicBezTo>
                    <a:pt x="70" y="21"/>
                    <a:pt x="70" y="21"/>
                    <a:pt x="70" y="21"/>
                  </a:cubicBezTo>
                  <a:cubicBezTo>
                    <a:pt x="67" y="12"/>
                    <a:pt x="67" y="12"/>
                    <a:pt x="67" y="12"/>
                  </a:cubicBezTo>
                  <a:cubicBezTo>
                    <a:pt x="56" y="2"/>
                    <a:pt x="56" y="2"/>
                    <a:pt x="56" y="2"/>
                  </a:cubicBezTo>
                  <a:cubicBezTo>
                    <a:pt x="43" y="0"/>
                    <a:pt x="43" y="0"/>
                    <a:pt x="43" y="0"/>
                  </a:cubicBezTo>
                  <a:cubicBezTo>
                    <a:pt x="43" y="6"/>
                    <a:pt x="43" y="6"/>
                    <a:pt x="43" y="6"/>
                  </a:cubicBezTo>
                  <a:cubicBezTo>
                    <a:pt x="56" y="18"/>
                    <a:pt x="56" y="18"/>
                    <a:pt x="56" y="18"/>
                  </a:cubicBezTo>
                  <a:cubicBezTo>
                    <a:pt x="62" y="25"/>
                    <a:pt x="62" y="25"/>
                    <a:pt x="62" y="25"/>
                  </a:cubicBezTo>
                  <a:cubicBezTo>
                    <a:pt x="55" y="29"/>
                    <a:pt x="55" y="29"/>
                    <a:pt x="55" y="29"/>
                  </a:cubicBezTo>
                  <a:cubicBezTo>
                    <a:pt x="49" y="27"/>
                    <a:pt x="49" y="27"/>
                    <a:pt x="49" y="27"/>
                  </a:cubicBezTo>
                  <a:cubicBezTo>
                    <a:pt x="41" y="24"/>
                    <a:pt x="41" y="24"/>
                    <a:pt x="41" y="24"/>
                  </a:cubicBezTo>
                  <a:cubicBezTo>
                    <a:pt x="41" y="17"/>
                    <a:pt x="41" y="17"/>
                    <a:pt x="41" y="17"/>
                  </a:cubicBezTo>
                  <a:cubicBezTo>
                    <a:pt x="30" y="12"/>
                    <a:pt x="30" y="12"/>
                    <a:pt x="30" y="12"/>
                  </a:cubicBezTo>
                  <a:cubicBezTo>
                    <a:pt x="27" y="28"/>
                    <a:pt x="27" y="28"/>
                    <a:pt x="27" y="28"/>
                  </a:cubicBezTo>
                  <a:cubicBezTo>
                    <a:pt x="15" y="31"/>
                    <a:pt x="15" y="31"/>
                    <a:pt x="15" y="31"/>
                  </a:cubicBezTo>
                  <a:cubicBezTo>
                    <a:pt x="17" y="40"/>
                    <a:pt x="17" y="40"/>
                    <a:pt x="17" y="40"/>
                  </a:cubicBezTo>
                  <a:cubicBezTo>
                    <a:pt x="31" y="42"/>
                    <a:pt x="31" y="42"/>
                    <a:pt x="31" y="42"/>
                  </a:cubicBezTo>
                  <a:cubicBezTo>
                    <a:pt x="34" y="28"/>
                    <a:pt x="34" y="28"/>
                    <a:pt x="34" y="28"/>
                  </a:cubicBezTo>
                  <a:cubicBezTo>
                    <a:pt x="45" y="30"/>
                    <a:pt x="45" y="30"/>
                    <a:pt x="45" y="30"/>
                  </a:cubicBezTo>
                  <a:cubicBezTo>
                    <a:pt x="51" y="33"/>
                    <a:pt x="51" y="33"/>
                    <a:pt x="51" y="33"/>
                  </a:cubicBezTo>
                  <a:cubicBezTo>
                    <a:pt x="60" y="33"/>
                    <a:pt x="60" y="33"/>
                    <a:pt x="60" y="33"/>
                  </a:cubicBezTo>
                  <a:cubicBezTo>
                    <a:pt x="66" y="45"/>
                    <a:pt x="66" y="45"/>
                    <a:pt x="66" y="45"/>
                  </a:cubicBezTo>
                  <a:cubicBezTo>
                    <a:pt x="82" y="62"/>
                    <a:pt x="82" y="62"/>
                    <a:pt x="82" y="62"/>
                  </a:cubicBezTo>
                  <a:cubicBezTo>
                    <a:pt x="81" y="68"/>
                    <a:pt x="81" y="68"/>
                    <a:pt x="81" y="68"/>
                  </a:cubicBezTo>
                  <a:cubicBezTo>
                    <a:pt x="68" y="66"/>
                    <a:pt x="68" y="66"/>
                    <a:pt x="68" y="66"/>
                  </a:cubicBezTo>
                  <a:cubicBezTo>
                    <a:pt x="45" y="78"/>
                    <a:pt x="45" y="78"/>
                    <a:pt x="45" y="78"/>
                  </a:cubicBezTo>
                  <a:cubicBezTo>
                    <a:pt x="29" y="97"/>
                    <a:pt x="29" y="97"/>
                    <a:pt x="29" y="97"/>
                  </a:cubicBezTo>
                  <a:cubicBezTo>
                    <a:pt x="27" y="106"/>
                    <a:pt x="27" y="106"/>
                    <a:pt x="27" y="106"/>
                  </a:cubicBezTo>
                  <a:cubicBezTo>
                    <a:pt x="21" y="106"/>
                    <a:pt x="21" y="106"/>
                    <a:pt x="21" y="106"/>
                  </a:cubicBezTo>
                  <a:cubicBezTo>
                    <a:pt x="11" y="101"/>
                    <a:pt x="11" y="101"/>
                    <a:pt x="11" y="101"/>
                  </a:cubicBezTo>
                  <a:cubicBezTo>
                    <a:pt x="0" y="106"/>
                    <a:pt x="0" y="106"/>
                    <a:pt x="0" y="106"/>
                  </a:cubicBezTo>
                  <a:cubicBezTo>
                    <a:pt x="3" y="117"/>
                    <a:pt x="3" y="117"/>
                    <a:pt x="3" y="117"/>
                  </a:cubicBezTo>
                  <a:cubicBezTo>
                    <a:pt x="7" y="112"/>
                    <a:pt x="7" y="112"/>
                    <a:pt x="7" y="112"/>
                  </a:cubicBezTo>
                  <a:cubicBezTo>
                    <a:pt x="15" y="111"/>
                    <a:pt x="15" y="111"/>
                    <a:pt x="15" y="111"/>
                  </a:cubicBezTo>
                  <a:cubicBezTo>
                    <a:pt x="15" y="121"/>
                    <a:pt x="15" y="121"/>
                    <a:pt x="15" y="121"/>
                  </a:cubicBezTo>
                  <a:cubicBezTo>
                    <a:pt x="21" y="123"/>
                    <a:pt x="21" y="123"/>
                    <a:pt x="21" y="123"/>
                  </a:cubicBezTo>
                  <a:cubicBezTo>
                    <a:pt x="28" y="131"/>
                    <a:pt x="28" y="131"/>
                    <a:pt x="28" y="131"/>
                  </a:cubicBezTo>
                  <a:cubicBezTo>
                    <a:pt x="39" y="128"/>
                    <a:pt x="39" y="128"/>
                    <a:pt x="39" y="128"/>
                  </a:cubicBezTo>
                  <a:cubicBezTo>
                    <a:pt x="51" y="130"/>
                    <a:pt x="51" y="130"/>
                    <a:pt x="51" y="130"/>
                  </a:cubicBezTo>
                  <a:cubicBezTo>
                    <a:pt x="66" y="134"/>
                    <a:pt x="66" y="134"/>
                    <a:pt x="66" y="134"/>
                  </a:cubicBezTo>
                  <a:cubicBezTo>
                    <a:pt x="73" y="134"/>
                    <a:pt x="73" y="134"/>
                    <a:pt x="73" y="134"/>
                  </a:cubicBezTo>
                  <a:cubicBezTo>
                    <a:pt x="85" y="148"/>
                    <a:pt x="85" y="148"/>
                    <a:pt x="85" y="148"/>
                  </a:cubicBezTo>
                  <a:cubicBezTo>
                    <a:pt x="109" y="162"/>
                    <a:pt x="109" y="162"/>
                    <a:pt x="109" y="162"/>
                  </a:cubicBezTo>
                  <a:cubicBezTo>
                    <a:pt x="93" y="191"/>
                    <a:pt x="93" y="191"/>
                    <a:pt x="93" y="191"/>
                  </a:cubicBezTo>
                  <a:cubicBezTo>
                    <a:pt x="77" y="199"/>
                    <a:pt x="77" y="199"/>
                    <a:pt x="77" y="199"/>
                  </a:cubicBezTo>
                  <a:cubicBezTo>
                    <a:pt x="71" y="215"/>
                    <a:pt x="71" y="215"/>
                    <a:pt x="71" y="215"/>
                  </a:cubicBezTo>
                  <a:cubicBezTo>
                    <a:pt x="48" y="231"/>
                    <a:pt x="48" y="231"/>
                    <a:pt x="48" y="231"/>
                  </a:cubicBezTo>
                  <a:cubicBezTo>
                    <a:pt x="45" y="240"/>
                    <a:pt x="45" y="240"/>
                    <a:pt x="45" y="240"/>
                  </a:cubicBezTo>
                  <a:cubicBezTo>
                    <a:pt x="105" y="226"/>
                    <a:pt x="149" y="172"/>
                    <a:pt x="149" y="108"/>
                  </a:cubicBezTo>
                  <a:cubicBezTo>
                    <a:pt x="149" y="80"/>
                    <a:pt x="141" y="54"/>
                    <a:pt x="126" y="33"/>
                  </a:cubicBezTo>
                  <a:close/>
                  <a:moveTo>
                    <a:pt x="126" y="33"/>
                  </a:moveTo>
                  <a:cubicBezTo>
                    <a:pt x="126" y="33"/>
                    <a:pt x="126" y="33"/>
                    <a:pt x="126" y="3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13" name="Freeform 12">
              <a:extLst>
                <a:ext uri="{FF2B5EF4-FFF2-40B4-BE49-F238E27FC236}">
                  <a16:creationId xmlns:a16="http://schemas.microsoft.com/office/drawing/2014/main" id="{82A253D9-9F8C-1842-9202-2EBC3DBD67BC}"/>
                </a:ext>
              </a:extLst>
            </p:cNvPr>
            <p:cNvSpPr>
              <a:spLocks noEditPoints="1"/>
            </p:cNvSpPr>
            <p:nvPr/>
          </p:nvSpPr>
          <p:spPr bwMode="auto">
            <a:xfrm>
              <a:off x="3721100" y="6457951"/>
              <a:ext cx="307975" cy="403225"/>
            </a:xfrm>
            <a:custGeom>
              <a:avLst/>
              <a:gdLst/>
              <a:ahLst/>
              <a:cxnLst>
                <a:cxn ang="0">
                  <a:pos x="151" y="141"/>
                </a:cxn>
                <a:cxn ang="0">
                  <a:pos x="141" y="123"/>
                </a:cxn>
                <a:cxn ang="0">
                  <a:pos x="150" y="104"/>
                </a:cxn>
                <a:cxn ang="0">
                  <a:pos x="141" y="101"/>
                </a:cxn>
                <a:cxn ang="0">
                  <a:pos x="131" y="91"/>
                </a:cxn>
                <a:cxn ang="0">
                  <a:pos x="109" y="86"/>
                </a:cxn>
                <a:cxn ang="0">
                  <a:pos x="101" y="70"/>
                </a:cxn>
                <a:cxn ang="0">
                  <a:pos x="101" y="80"/>
                </a:cxn>
                <a:cxn ang="0">
                  <a:pos x="98" y="80"/>
                </a:cxn>
                <a:cxn ang="0">
                  <a:pos x="78" y="53"/>
                </a:cxn>
                <a:cxn ang="0">
                  <a:pos x="78" y="31"/>
                </a:cxn>
                <a:cxn ang="0">
                  <a:pos x="64" y="8"/>
                </a:cxn>
                <a:cxn ang="0">
                  <a:pos x="42" y="12"/>
                </a:cxn>
                <a:cxn ang="0">
                  <a:pos x="26" y="12"/>
                </a:cxn>
                <a:cxn ang="0">
                  <a:pos x="19" y="7"/>
                </a:cxn>
                <a:cxn ang="0">
                  <a:pos x="28" y="0"/>
                </a:cxn>
                <a:cxn ang="0">
                  <a:pos x="19" y="2"/>
                </a:cxn>
                <a:cxn ang="0">
                  <a:pos x="0" y="70"/>
                </a:cxn>
                <a:cxn ang="0">
                  <a:pos x="136" y="206"/>
                </a:cxn>
                <a:cxn ang="0">
                  <a:pos x="153" y="205"/>
                </a:cxn>
                <a:cxn ang="0">
                  <a:pos x="151" y="188"/>
                </a:cxn>
                <a:cxn ang="0">
                  <a:pos x="157" y="163"/>
                </a:cxn>
                <a:cxn ang="0">
                  <a:pos x="151" y="141"/>
                </a:cxn>
                <a:cxn ang="0">
                  <a:pos x="151" y="141"/>
                </a:cxn>
                <a:cxn ang="0">
                  <a:pos x="151" y="141"/>
                </a:cxn>
              </a:cxnLst>
              <a:rect l="0" t="0" r="r" b="b"/>
              <a:pathLst>
                <a:path w="157" h="206">
                  <a:moveTo>
                    <a:pt x="151" y="141"/>
                  </a:moveTo>
                  <a:cubicBezTo>
                    <a:pt x="141" y="123"/>
                    <a:pt x="141" y="123"/>
                    <a:pt x="141" y="123"/>
                  </a:cubicBezTo>
                  <a:cubicBezTo>
                    <a:pt x="150" y="104"/>
                    <a:pt x="150" y="104"/>
                    <a:pt x="150" y="104"/>
                  </a:cubicBezTo>
                  <a:cubicBezTo>
                    <a:pt x="141" y="101"/>
                    <a:pt x="141" y="101"/>
                    <a:pt x="141" y="101"/>
                  </a:cubicBezTo>
                  <a:cubicBezTo>
                    <a:pt x="131" y="91"/>
                    <a:pt x="131" y="91"/>
                    <a:pt x="131" y="91"/>
                  </a:cubicBezTo>
                  <a:cubicBezTo>
                    <a:pt x="109" y="86"/>
                    <a:pt x="109" y="86"/>
                    <a:pt x="109" y="86"/>
                  </a:cubicBezTo>
                  <a:cubicBezTo>
                    <a:pt x="101" y="70"/>
                    <a:pt x="101" y="70"/>
                    <a:pt x="101" y="70"/>
                  </a:cubicBezTo>
                  <a:cubicBezTo>
                    <a:pt x="101" y="80"/>
                    <a:pt x="101" y="80"/>
                    <a:pt x="101" y="80"/>
                  </a:cubicBezTo>
                  <a:cubicBezTo>
                    <a:pt x="98" y="80"/>
                    <a:pt x="98" y="80"/>
                    <a:pt x="98" y="80"/>
                  </a:cubicBezTo>
                  <a:cubicBezTo>
                    <a:pt x="78" y="53"/>
                    <a:pt x="78" y="53"/>
                    <a:pt x="78" y="53"/>
                  </a:cubicBezTo>
                  <a:cubicBezTo>
                    <a:pt x="78" y="31"/>
                    <a:pt x="78" y="31"/>
                    <a:pt x="78" y="31"/>
                  </a:cubicBezTo>
                  <a:cubicBezTo>
                    <a:pt x="64" y="8"/>
                    <a:pt x="64" y="8"/>
                    <a:pt x="64" y="8"/>
                  </a:cubicBezTo>
                  <a:cubicBezTo>
                    <a:pt x="42" y="12"/>
                    <a:pt x="42" y="12"/>
                    <a:pt x="42" y="12"/>
                  </a:cubicBezTo>
                  <a:cubicBezTo>
                    <a:pt x="26" y="12"/>
                    <a:pt x="26" y="12"/>
                    <a:pt x="26" y="12"/>
                  </a:cubicBezTo>
                  <a:cubicBezTo>
                    <a:pt x="19" y="7"/>
                    <a:pt x="19" y="7"/>
                    <a:pt x="19" y="7"/>
                  </a:cubicBezTo>
                  <a:cubicBezTo>
                    <a:pt x="28" y="0"/>
                    <a:pt x="28" y="0"/>
                    <a:pt x="28" y="0"/>
                  </a:cubicBezTo>
                  <a:cubicBezTo>
                    <a:pt x="19" y="2"/>
                    <a:pt x="19" y="2"/>
                    <a:pt x="19" y="2"/>
                  </a:cubicBezTo>
                  <a:cubicBezTo>
                    <a:pt x="7" y="22"/>
                    <a:pt x="0" y="45"/>
                    <a:pt x="0" y="70"/>
                  </a:cubicBezTo>
                  <a:cubicBezTo>
                    <a:pt x="0" y="145"/>
                    <a:pt x="61" y="206"/>
                    <a:pt x="136" y="206"/>
                  </a:cubicBezTo>
                  <a:cubicBezTo>
                    <a:pt x="141" y="206"/>
                    <a:pt x="147" y="205"/>
                    <a:pt x="153" y="205"/>
                  </a:cubicBezTo>
                  <a:cubicBezTo>
                    <a:pt x="151" y="188"/>
                    <a:pt x="151" y="188"/>
                    <a:pt x="151" y="188"/>
                  </a:cubicBezTo>
                  <a:cubicBezTo>
                    <a:pt x="151" y="188"/>
                    <a:pt x="157" y="164"/>
                    <a:pt x="157" y="163"/>
                  </a:cubicBezTo>
                  <a:cubicBezTo>
                    <a:pt x="157" y="162"/>
                    <a:pt x="151" y="141"/>
                    <a:pt x="151" y="141"/>
                  </a:cubicBezTo>
                  <a:close/>
                  <a:moveTo>
                    <a:pt x="151" y="141"/>
                  </a:moveTo>
                  <a:cubicBezTo>
                    <a:pt x="151" y="141"/>
                    <a:pt x="151" y="141"/>
                    <a:pt x="151" y="1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14" name="Freeform 13">
              <a:extLst>
                <a:ext uri="{FF2B5EF4-FFF2-40B4-BE49-F238E27FC236}">
                  <a16:creationId xmlns:a16="http://schemas.microsoft.com/office/drawing/2014/main" id="{38DE89CB-18B3-2247-B754-E18D09C96214}"/>
                </a:ext>
              </a:extLst>
            </p:cNvPr>
            <p:cNvSpPr>
              <a:spLocks noEditPoints="1"/>
            </p:cNvSpPr>
            <p:nvPr/>
          </p:nvSpPr>
          <p:spPr bwMode="auto">
            <a:xfrm>
              <a:off x="3781425" y="6330951"/>
              <a:ext cx="317500" cy="95250"/>
            </a:xfrm>
            <a:custGeom>
              <a:avLst/>
              <a:gdLst/>
              <a:ahLst/>
              <a:cxnLst>
                <a:cxn ang="0">
                  <a:pos x="19" y="43"/>
                </a:cxn>
                <a:cxn ang="0">
                  <a:pos x="44" y="40"/>
                </a:cxn>
                <a:cxn ang="0">
                  <a:pos x="55" y="34"/>
                </a:cxn>
                <a:cxn ang="0">
                  <a:pos x="67" y="37"/>
                </a:cxn>
                <a:cxn ang="0">
                  <a:pos x="87" y="36"/>
                </a:cxn>
                <a:cxn ang="0">
                  <a:pos x="94" y="26"/>
                </a:cxn>
                <a:cxn ang="0">
                  <a:pos x="104" y="27"/>
                </a:cxn>
                <a:cxn ang="0">
                  <a:pos x="128" y="25"/>
                </a:cxn>
                <a:cxn ang="0">
                  <a:pos x="135" y="18"/>
                </a:cxn>
                <a:cxn ang="0">
                  <a:pos x="144" y="11"/>
                </a:cxn>
                <a:cxn ang="0">
                  <a:pos x="157" y="13"/>
                </a:cxn>
                <a:cxn ang="0">
                  <a:pos x="162" y="13"/>
                </a:cxn>
                <a:cxn ang="0">
                  <a:pos x="105" y="0"/>
                </a:cxn>
                <a:cxn ang="0">
                  <a:pos x="0" y="49"/>
                </a:cxn>
                <a:cxn ang="0">
                  <a:pos x="0" y="49"/>
                </a:cxn>
                <a:cxn ang="0">
                  <a:pos x="19" y="43"/>
                </a:cxn>
                <a:cxn ang="0">
                  <a:pos x="110" y="13"/>
                </a:cxn>
                <a:cxn ang="0">
                  <a:pos x="124" y="5"/>
                </a:cxn>
                <a:cxn ang="0">
                  <a:pos x="133" y="11"/>
                </a:cxn>
                <a:cxn ang="0">
                  <a:pos x="120" y="20"/>
                </a:cxn>
                <a:cxn ang="0">
                  <a:pos x="108" y="22"/>
                </a:cxn>
                <a:cxn ang="0">
                  <a:pos x="102" y="18"/>
                </a:cxn>
                <a:cxn ang="0">
                  <a:pos x="110" y="13"/>
                </a:cxn>
                <a:cxn ang="0">
                  <a:pos x="69" y="14"/>
                </a:cxn>
                <a:cxn ang="0">
                  <a:pos x="75" y="17"/>
                </a:cxn>
                <a:cxn ang="0">
                  <a:pos x="83" y="14"/>
                </a:cxn>
                <a:cxn ang="0">
                  <a:pos x="88" y="22"/>
                </a:cxn>
                <a:cxn ang="0">
                  <a:pos x="69" y="27"/>
                </a:cxn>
                <a:cxn ang="0">
                  <a:pos x="60" y="21"/>
                </a:cxn>
                <a:cxn ang="0">
                  <a:pos x="69" y="14"/>
                </a:cxn>
                <a:cxn ang="0">
                  <a:pos x="69" y="14"/>
                </a:cxn>
                <a:cxn ang="0">
                  <a:pos x="69" y="14"/>
                </a:cxn>
              </a:cxnLst>
              <a:rect l="0" t="0" r="r" b="b"/>
              <a:pathLst>
                <a:path w="162" h="49">
                  <a:moveTo>
                    <a:pt x="19" y="43"/>
                  </a:moveTo>
                  <a:cubicBezTo>
                    <a:pt x="44" y="40"/>
                    <a:pt x="44" y="40"/>
                    <a:pt x="44" y="40"/>
                  </a:cubicBezTo>
                  <a:cubicBezTo>
                    <a:pt x="55" y="34"/>
                    <a:pt x="55" y="34"/>
                    <a:pt x="55" y="34"/>
                  </a:cubicBezTo>
                  <a:cubicBezTo>
                    <a:pt x="67" y="37"/>
                    <a:pt x="67" y="37"/>
                    <a:pt x="67" y="37"/>
                  </a:cubicBezTo>
                  <a:cubicBezTo>
                    <a:pt x="87" y="36"/>
                    <a:pt x="87" y="36"/>
                    <a:pt x="87" y="36"/>
                  </a:cubicBezTo>
                  <a:cubicBezTo>
                    <a:pt x="94" y="26"/>
                    <a:pt x="94" y="26"/>
                    <a:pt x="94" y="26"/>
                  </a:cubicBezTo>
                  <a:cubicBezTo>
                    <a:pt x="104" y="27"/>
                    <a:pt x="104" y="27"/>
                    <a:pt x="104" y="27"/>
                  </a:cubicBezTo>
                  <a:cubicBezTo>
                    <a:pt x="128" y="25"/>
                    <a:pt x="128" y="25"/>
                    <a:pt x="128" y="25"/>
                  </a:cubicBezTo>
                  <a:cubicBezTo>
                    <a:pt x="135" y="18"/>
                    <a:pt x="135" y="18"/>
                    <a:pt x="135" y="18"/>
                  </a:cubicBezTo>
                  <a:cubicBezTo>
                    <a:pt x="144" y="11"/>
                    <a:pt x="144" y="11"/>
                    <a:pt x="144" y="11"/>
                  </a:cubicBezTo>
                  <a:cubicBezTo>
                    <a:pt x="157" y="13"/>
                    <a:pt x="157" y="13"/>
                    <a:pt x="157" y="13"/>
                  </a:cubicBezTo>
                  <a:cubicBezTo>
                    <a:pt x="162" y="13"/>
                    <a:pt x="162" y="13"/>
                    <a:pt x="162" y="13"/>
                  </a:cubicBezTo>
                  <a:cubicBezTo>
                    <a:pt x="145" y="4"/>
                    <a:pt x="125" y="0"/>
                    <a:pt x="105" y="0"/>
                  </a:cubicBezTo>
                  <a:cubicBezTo>
                    <a:pt x="63" y="0"/>
                    <a:pt x="25" y="19"/>
                    <a:pt x="0" y="49"/>
                  </a:cubicBezTo>
                  <a:cubicBezTo>
                    <a:pt x="0" y="49"/>
                    <a:pt x="0" y="49"/>
                    <a:pt x="0" y="49"/>
                  </a:cubicBezTo>
                  <a:lnTo>
                    <a:pt x="19" y="43"/>
                  </a:lnTo>
                  <a:close/>
                  <a:moveTo>
                    <a:pt x="110" y="13"/>
                  </a:moveTo>
                  <a:cubicBezTo>
                    <a:pt x="124" y="5"/>
                    <a:pt x="124" y="5"/>
                    <a:pt x="124" y="5"/>
                  </a:cubicBezTo>
                  <a:cubicBezTo>
                    <a:pt x="133" y="11"/>
                    <a:pt x="133" y="11"/>
                    <a:pt x="133" y="11"/>
                  </a:cubicBezTo>
                  <a:cubicBezTo>
                    <a:pt x="120" y="20"/>
                    <a:pt x="120" y="20"/>
                    <a:pt x="120" y="20"/>
                  </a:cubicBezTo>
                  <a:cubicBezTo>
                    <a:pt x="108" y="22"/>
                    <a:pt x="108" y="22"/>
                    <a:pt x="108" y="22"/>
                  </a:cubicBezTo>
                  <a:cubicBezTo>
                    <a:pt x="102" y="18"/>
                    <a:pt x="102" y="18"/>
                    <a:pt x="102" y="18"/>
                  </a:cubicBezTo>
                  <a:lnTo>
                    <a:pt x="110" y="13"/>
                  </a:lnTo>
                  <a:close/>
                  <a:moveTo>
                    <a:pt x="69" y="14"/>
                  </a:moveTo>
                  <a:cubicBezTo>
                    <a:pt x="75" y="17"/>
                    <a:pt x="75" y="17"/>
                    <a:pt x="75" y="17"/>
                  </a:cubicBezTo>
                  <a:cubicBezTo>
                    <a:pt x="83" y="14"/>
                    <a:pt x="83" y="14"/>
                    <a:pt x="83" y="14"/>
                  </a:cubicBezTo>
                  <a:cubicBezTo>
                    <a:pt x="88" y="22"/>
                    <a:pt x="88" y="22"/>
                    <a:pt x="88" y="22"/>
                  </a:cubicBezTo>
                  <a:cubicBezTo>
                    <a:pt x="69" y="27"/>
                    <a:pt x="69" y="27"/>
                    <a:pt x="69" y="27"/>
                  </a:cubicBezTo>
                  <a:cubicBezTo>
                    <a:pt x="60" y="21"/>
                    <a:pt x="60" y="21"/>
                    <a:pt x="60" y="21"/>
                  </a:cubicBezTo>
                  <a:cubicBezTo>
                    <a:pt x="60" y="21"/>
                    <a:pt x="69" y="16"/>
                    <a:pt x="69" y="14"/>
                  </a:cubicBezTo>
                  <a:close/>
                  <a:moveTo>
                    <a:pt x="69" y="14"/>
                  </a:moveTo>
                  <a:cubicBezTo>
                    <a:pt x="69" y="14"/>
                    <a:pt x="69" y="14"/>
                    <a:pt x="69" y="1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grpSp>
      <p:sp>
        <p:nvSpPr>
          <p:cNvPr id="15" name="Freeform 14">
            <a:extLst>
              <a:ext uri="{FF2B5EF4-FFF2-40B4-BE49-F238E27FC236}">
                <a16:creationId xmlns:a16="http://schemas.microsoft.com/office/drawing/2014/main" id="{78BFB831-992F-7A4B-B6E7-7D1C48209EF4}"/>
              </a:ext>
            </a:extLst>
          </p:cNvPr>
          <p:cNvSpPr>
            <a:spLocks noEditPoints="1"/>
          </p:cNvSpPr>
          <p:nvPr userDrawn="1"/>
        </p:nvSpPr>
        <p:spPr bwMode="auto">
          <a:xfrm>
            <a:off x="4919062" y="3040394"/>
            <a:ext cx="319793" cy="360867"/>
          </a:xfrm>
          <a:custGeom>
            <a:avLst/>
            <a:gdLst/>
            <a:ahLst/>
            <a:cxnLst>
              <a:cxn ang="0">
                <a:pos x="256" y="248"/>
              </a:cxn>
              <a:cxn ang="0">
                <a:pos x="247" y="253"/>
              </a:cxn>
              <a:cxn ang="0">
                <a:pos x="242" y="244"/>
              </a:cxn>
              <a:cxn ang="0">
                <a:pos x="236" y="204"/>
              </a:cxn>
              <a:cxn ang="0">
                <a:pos x="214" y="199"/>
              </a:cxn>
              <a:cxn ang="0">
                <a:pos x="171" y="236"/>
              </a:cxn>
              <a:cxn ang="0">
                <a:pos x="127" y="281"/>
              </a:cxn>
              <a:cxn ang="0">
                <a:pos x="68" y="299"/>
              </a:cxn>
              <a:cxn ang="0">
                <a:pos x="62" y="298"/>
              </a:cxn>
              <a:cxn ang="0">
                <a:pos x="12" y="274"/>
              </a:cxn>
              <a:cxn ang="0">
                <a:pos x="16" y="225"/>
              </a:cxn>
              <a:cxn ang="0">
                <a:pos x="9" y="215"/>
              </a:cxn>
              <a:cxn ang="0">
                <a:pos x="12" y="191"/>
              </a:cxn>
              <a:cxn ang="0">
                <a:pos x="60" y="154"/>
              </a:cxn>
              <a:cxn ang="0">
                <a:pos x="71" y="151"/>
              </a:cxn>
              <a:cxn ang="0">
                <a:pos x="84" y="158"/>
              </a:cxn>
              <a:cxn ang="0">
                <a:pos x="102" y="181"/>
              </a:cxn>
              <a:cxn ang="0">
                <a:pos x="150" y="146"/>
              </a:cxn>
              <a:cxn ang="0">
                <a:pos x="184" y="98"/>
              </a:cxn>
              <a:cxn ang="0">
                <a:pos x="161" y="79"/>
              </a:cxn>
              <a:cxn ang="0">
                <a:pos x="158" y="56"/>
              </a:cxn>
              <a:cxn ang="0">
                <a:pos x="194" y="7"/>
              </a:cxn>
              <a:cxn ang="0">
                <a:pos x="208" y="0"/>
              </a:cxn>
              <a:cxn ang="0">
                <a:pos x="218" y="3"/>
              </a:cxn>
              <a:cxn ang="0">
                <a:pos x="246" y="25"/>
              </a:cxn>
              <a:cxn ang="0">
                <a:pos x="246" y="25"/>
              </a:cxn>
              <a:cxn ang="0">
                <a:pos x="247" y="25"/>
              </a:cxn>
              <a:cxn ang="0">
                <a:pos x="247" y="26"/>
              </a:cxn>
              <a:cxn ang="0">
                <a:pos x="247" y="26"/>
              </a:cxn>
              <a:cxn ang="0">
                <a:pos x="248" y="27"/>
              </a:cxn>
              <a:cxn ang="0">
                <a:pos x="248" y="27"/>
              </a:cxn>
              <a:cxn ang="0">
                <a:pos x="249" y="29"/>
              </a:cxn>
              <a:cxn ang="0">
                <a:pos x="249" y="29"/>
              </a:cxn>
              <a:cxn ang="0">
                <a:pos x="181" y="178"/>
              </a:cxn>
              <a:cxn ang="0">
                <a:pos x="49" y="248"/>
              </a:cxn>
              <a:cxn ang="0">
                <a:pos x="49" y="248"/>
              </a:cxn>
              <a:cxn ang="0">
                <a:pos x="34" y="246"/>
              </a:cxn>
              <a:cxn ang="0">
                <a:pos x="34" y="246"/>
              </a:cxn>
              <a:cxn ang="0">
                <a:pos x="33" y="246"/>
              </a:cxn>
              <a:cxn ang="0">
                <a:pos x="32" y="246"/>
              </a:cxn>
              <a:cxn ang="0">
                <a:pos x="32" y="245"/>
              </a:cxn>
              <a:cxn ang="0">
                <a:pos x="31" y="245"/>
              </a:cxn>
              <a:cxn ang="0">
                <a:pos x="31" y="244"/>
              </a:cxn>
              <a:cxn ang="0">
                <a:pos x="30" y="244"/>
              </a:cxn>
              <a:cxn ang="0">
                <a:pos x="30" y="244"/>
              </a:cxn>
              <a:cxn ang="0">
                <a:pos x="26" y="238"/>
              </a:cxn>
              <a:cxn ang="0">
                <a:pos x="24" y="266"/>
              </a:cxn>
              <a:cxn ang="0">
                <a:pos x="120" y="269"/>
              </a:cxn>
              <a:cxn ang="0">
                <a:pos x="159" y="228"/>
              </a:cxn>
              <a:cxn ang="0">
                <a:pos x="212" y="184"/>
              </a:cxn>
              <a:cxn ang="0">
                <a:pos x="247" y="194"/>
              </a:cxn>
              <a:cxn ang="0">
                <a:pos x="256" y="248"/>
              </a:cxn>
              <a:cxn ang="0">
                <a:pos x="256" y="248"/>
              </a:cxn>
              <a:cxn ang="0">
                <a:pos x="256" y="248"/>
              </a:cxn>
            </a:cxnLst>
            <a:rect l="0" t="0" r="r" b="b"/>
            <a:pathLst>
              <a:path w="265" h="299">
                <a:moveTo>
                  <a:pt x="256" y="248"/>
                </a:moveTo>
                <a:cubicBezTo>
                  <a:pt x="255" y="252"/>
                  <a:pt x="251" y="254"/>
                  <a:pt x="247" y="253"/>
                </a:cubicBezTo>
                <a:cubicBezTo>
                  <a:pt x="243" y="252"/>
                  <a:pt x="241" y="248"/>
                  <a:pt x="242" y="244"/>
                </a:cubicBezTo>
                <a:cubicBezTo>
                  <a:pt x="246" y="227"/>
                  <a:pt x="244" y="212"/>
                  <a:pt x="236" y="204"/>
                </a:cubicBezTo>
                <a:cubicBezTo>
                  <a:pt x="231" y="199"/>
                  <a:pt x="224" y="197"/>
                  <a:pt x="214" y="199"/>
                </a:cubicBezTo>
                <a:cubicBezTo>
                  <a:pt x="196" y="202"/>
                  <a:pt x="184" y="218"/>
                  <a:pt x="171" y="236"/>
                </a:cubicBezTo>
                <a:cubicBezTo>
                  <a:pt x="159" y="252"/>
                  <a:pt x="146" y="269"/>
                  <a:pt x="127" y="281"/>
                </a:cubicBezTo>
                <a:cubicBezTo>
                  <a:pt x="109" y="292"/>
                  <a:pt x="88" y="299"/>
                  <a:pt x="68" y="299"/>
                </a:cubicBezTo>
                <a:cubicBezTo>
                  <a:pt x="66" y="299"/>
                  <a:pt x="64" y="299"/>
                  <a:pt x="62" y="298"/>
                </a:cubicBezTo>
                <a:cubicBezTo>
                  <a:pt x="40" y="297"/>
                  <a:pt x="22" y="288"/>
                  <a:pt x="12" y="274"/>
                </a:cubicBezTo>
                <a:cubicBezTo>
                  <a:pt x="0" y="256"/>
                  <a:pt x="7" y="238"/>
                  <a:pt x="16" y="225"/>
                </a:cubicBezTo>
                <a:cubicBezTo>
                  <a:pt x="9" y="215"/>
                  <a:pt x="9" y="215"/>
                  <a:pt x="9" y="215"/>
                </a:cubicBezTo>
                <a:cubicBezTo>
                  <a:pt x="3" y="208"/>
                  <a:pt x="5" y="197"/>
                  <a:pt x="12" y="191"/>
                </a:cubicBezTo>
                <a:cubicBezTo>
                  <a:pt x="60" y="154"/>
                  <a:pt x="60" y="154"/>
                  <a:pt x="60" y="154"/>
                </a:cubicBezTo>
                <a:cubicBezTo>
                  <a:pt x="63" y="152"/>
                  <a:pt x="67" y="151"/>
                  <a:pt x="71" y="151"/>
                </a:cubicBezTo>
                <a:cubicBezTo>
                  <a:pt x="76" y="151"/>
                  <a:pt x="81" y="153"/>
                  <a:pt x="84" y="158"/>
                </a:cubicBezTo>
                <a:cubicBezTo>
                  <a:pt x="102" y="181"/>
                  <a:pt x="102" y="181"/>
                  <a:pt x="102" y="181"/>
                </a:cubicBezTo>
                <a:cubicBezTo>
                  <a:pt x="116" y="175"/>
                  <a:pt x="132" y="164"/>
                  <a:pt x="150" y="146"/>
                </a:cubicBezTo>
                <a:cubicBezTo>
                  <a:pt x="168" y="128"/>
                  <a:pt x="178" y="112"/>
                  <a:pt x="184" y="98"/>
                </a:cubicBezTo>
                <a:cubicBezTo>
                  <a:pt x="161" y="79"/>
                  <a:pt x="161" y="79"/>
                  <a:pt x="161" y="79"/>
                </a:cubicBezTo>
                <a:cubicBezTo>
                  <a:pt x="153" y="74"/>
                  <a:pt x="152" y="63"/>
                  <a:pt x="158" y="56"/>
                </a:cubicBezTo>
                <a:cubicBezTo>
                  <a:pt x="194" y="7"/>
                  <a:pt x="194" y="7"/>
                  <a:pt x="194" y="7"/>
                </a:cubicBezTo>
                <a:cubicBezTo>
                  <a:pt x="197" y="2"/>
                  <a:pt x="202" y="0"/>
                  <a:pt x="208" y="0"/>
                </a:cubicBezTo>
                <a:cubicBezTo>
                  <a:pt x="212" y="0"/>
                  <a:pt x="215" y="1"/>
                  <a:pt x="218" y="3"/>
                </a:cubicBezTo>
                <a:cubicBezTo>
                  <a:pt x="246" y="25"/>
                  <a:pt x="246" y="25"/>
                  <a:pt x="246" y="25"/>
                </a:cubicBezTo>
                <a:cubicBezTo>
                  <a:pt x="246" y="25"/>
                  <a:pt x="246" y="25"/>
                  <a:pt x="246" y="25"/>
                </a:cubicBezTo>
                <a:cubicBezTo>
                  <a:pt x="246" y="25"/>
                  <a:pt x="246" y="25"/>
                  <a:pt x="247" y="25"/>
                </a:cubicBezTo>
                <a:cubicBezTo>
                  <a:pt x="247" y="26"/>
                  <a:pt x="247" y="26"/>
                  <a:pt x="247" y="26"/>
                </a:cubicBezTo>
                <a:cubicBezTo>
                  <a:pt x="247" y="26"/>
                  <a:pt x="247" y="26"/>
                  <a:pt x="247" y="26"/>
                </a:cubicBezTo>
                <a:cubicBezTo>
                  <a:pt x="248" y="27"/>
                  <a:pt x="248" y="27"/>
                  <a:pt x="248" y="27"/>
                </a:cubicBezTo>
                <a:cubicBezTo>
                  <a:pt x="248" y="27"/>
                  <a:pt x="248" y="27"/>
                  <a:pt x="248" y="27"/>
                </a:cubicBezTo>
                <a:cubicBezTo>
                  <a:pt x="248" y="28"/>
                  <a:pt x="248" y="28"/>
                  <a:pt x="249" y="29"/>
                </a:cubicBezTo>
                <a:cubicBezTo>
                  <a:pt x="249" y="29"/>
                  <a:pt x="249" y="29"/>
                  <a:pt x="249" y="29"/>
                </a:cubicBezTo>
                <a:cubicBezTo>
                  <a:pt x="249" y="31"/>
                  <a:pt x="265" y="93"/>
                  <a:pt x="181" y="178"/>
                </a:cubicBezTo>
                <a:cubicBezTo>
                  <a:pt x="121" y="239"/>
                  <a:pt x="72" y="248"/>
                  <a:pt x="49" y="248"/>
                </a:cubicBezTo>
                <a:cubicBezTo>
                  <a:pt x="49" y="248"/>
                  <a:pt x="49" y="248"/>
                  <a:pt x="49" y="248"/>
                </a:cubicBezTo>
                <a:cubicBezTo>
                  <a:pt x="40" y="248"/>
                  <a:pt x="34" y="246"/>
                  <a:pt x="34" y="246"/>
                </a:cubicBezTo>
                <a:cubicBezTo>
                  <a:pt x="34" y="246"/>
                  <a:pt x="34" y="246"/>
                  <a:pt x="34" y="246"/>
                </a:cubicBezTo>
                <a:cubicBezTo>
                  <a:pt x="33" y="246"/>
                  <a:pt x="33" y="246"/>
                  <a:pt x="33" y="246"/>
                </a:cubicBezTo>
                <a:cubicBezTo>
                  <a:pt x="33" y="246"/>
                  <a:pt x="33" y="246"/>
                  <a:pt x="32" y="246"/>
                </a:cubicBezTo>
                <a:cubicBezTo>
                  <a:pt x="32" y="245"/>
                  <a:pt x="32" y="245"/>
                  <a:pt x="32" y="245"/>
                </a:cubicBezTo>
                <a:cubicBezTo>
                  <a:pt x="31" y="245"/>
                  <a:pt x="31" y="245"/>
                  <a:pt x="31" y="245"/>
                </a:cubicBezTo>
                <a:cubicBezTo>
                  <a:pt x="31" y="245"/>
                  <a:pt x="31" y="244"/>
                  <a:pt x="31" y="244"/>
                </a:cubicBezTo>
                <a:cubicBezTo>
                  <a:pt x="30" y="244"/>
                  <a:pt x="30" y="244"/>
                  <a:pt x="30" y="244"/>
                </a:cubicBezTo>
                <a:cubicBezTo>
                  <a:pt x="30" y="244"/>
                  <a:pt x="30" y="244"/>
                  <a:pt x="30" y="244"/>
                </a:cubicBezTo>
                <a:cubicBezTo>
                  <a:pt x="26" y="238"/>
                  <a:pt x="26" y="238"/>
                  <a:pt x="26" y="238"/>
                </a:cubicBezTo>
                <a:cubicBezTo>
                  <a:pt x="21" y="245"/>
                  <a:pt x="17" y="256"/>
                  <a:pt x="24" y="266"/>
                </a:cubicBezTo>
                <a:cubicBezTo>
                  <a:pt x="38" y="286"/>
                  <a:pt x="82" y="292"/>
                  <a:pt x="120" y="269"/>
                </a:cubicBezTo>
                <a:cubicBezTo>
                  <a:pt x="136" y="258"/>
                  <a:pt x="148" y="243"/>
                  <a:pt x="159" y="228"/>
                </a:cubicBezTo>
                <a:cubicBezTo>
                  <a:pt x="174" y="208"/>
                  <a:pt x="188" y="189"/>
                  <a:pt x="212" y="184"/>
                </a:cubicBezTo>
                <a:cubicBezTo>
                  <a:pt x="226" y="182"/>
                  <a:pt x="238" y="185"/>
                  <a:pt x="247" y="194"/>
                </a:cubicBezTo>
                <a:cubicBezTo>
                  <a:pt x="258" y="206"/>
                  <a:pt x="261" y="226"/>
                  <a:pt x="256" y="248"/>
                </a:cubicBezTo>
                <a:close/>
                <a:moveTo>
                  <a:pt x="256" y="248"/>
                </a:moveTo>
                <a:cubicBezTo>
                  <a:pt x="256" y="248"/>
                  <a:pt x="256" y="248"/>
                  <a:pt x="256" y="248"/>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18" name="Text Placeholder 17">
            <a:extLst>
              <a:ext uri="{FF2B5EF4-FFF2-40B4-BE49-F238E27FC236}">
                <a16:creationId xmlns:a16="http://schemas.microsoft.com/office/drawing/2014/main" id="{3A48045B-B0FB-1F4E-8E68-668995FC4437}"/>
              </a:ext>
            </a:extLst>
          </p:cNvPr>
          <p:cNvSpPr>
            <a:spLocks noGrp="1"/>
          </p:cNvSpPr>
          <p:nvPr>
            <p:ph type="body" sz="quarter" idx="10" hasCustomPrompt="1"/>
          </p:nvPr>
        </p:nvSpPr>
        <p:spPr>
          <a:xfrm>
            <a:off x="4800601" y="438150"/>
            <a:ext cx="3948113" cy="609600"/>
          </a:xfrm>
          <a:prstGeom prst="rect">
            <a:avLst/>
          </a:prstGeom>
        </p:spPr>
        <p:txBody>
          <a:bodyPr/>
          <a:lstStyle>
            <a:lvl1pPr marL="0" indent="0">
              <a:buFontTx/>
              <a:buNone/>
              <a:defRPr>
                <a:solidFill>
                  <a:schemeClr val="bg1"/>
                </a:solidFill>
                <a:latin typeface="+mj-lt"/>
              </a:defRPr>
            </a:lvl1pPr>
            <a:lvl2pPr marL="457189" indent="0">
              <a:buFontTx/>
              <a:buNone/>
              <a:defRPr>
                <a:latin typeface="+mj-lt"/>
              </a:defRPr>
            </a:lvl2pPr>
            <a:lvl3pPr marL="914378" indent="0">
              <a:buFontTx/>
              <a:buNone/>
              <a:defRPr>
                <a:latin typeface="+mj-lt"/>
              </a:defRPr>
            </a:lvl3pPr>
            <a:lvl4pPr marL="1371566" indent="0">
              <a:buFontTx/>
              <a:buNone/>
              <a:defRPr>
                <a:latin typeface="+mj-lt"/>
              </a:defRPr>
            </a:lvl4pPr>
            <a:lvl5pPr marL="1828754" indent="0">
              <a:buFontTx/>
              <a:buNone/>
              <a:defRPr>
                <a:latin typeface="+mj-lt"/>
              </a:defRPr>
            </a:lvl5pPr>
          </a:lstStyle>
          <a:p>
            <a:pPr lvl="0"/>
            <a:r>
              <a:rPr lang="en-US"/>
              <a:t>THANK YOU</a:t>
            </a:r>
          </a:p>
        </p:txBody>
      </p:sp>
      <p:sp>
        <p:nvSpPr>
          <p:cNvPr id="20" name="Text Placeholder 19">
            <a:extLst>
              <a:ext uri="{FF2B5EF4-FFF2-40B4-BE49-F238E27FC236}">
                <a16:creationId xmlns:a16="http://schemas.microsoft.com/office/drawing/2014/main" id="{CE4ECAAC-8464-0740-BAB8-5BC8E28BEA65}"/>
              </a:ext>
            </a:extLst>
          </p:cNvPr>
          <p:cNvSpPr>
            <a:spLocks noGrp="1"/>
          </p:cNvSpPr>
          <p:nvPr>
            <p:ph type="body" sz="quarter" idx="11" hasCustomPrompt="1"/>
          </p:nvPr>
        </p:nvSpPr>
        <p:spPr>
          <a:xfrm>
            <a:off x="5474971" y="2507425"/>
            <a:ext cx="2590800" cy="379413"/>
          </a:xfrm>
          <a:prstGeom prst="rect">
            <a:avLst/>
          </a:prstGeom>
        </p:spPr>
        <p:txBody>
          <a:bodyPr/>
          <a:lstStyle>
            <a:lvl1pPr marL="0" indent="0">
              <a:buFontTx/>
              <a:buNone/>
              <a:defRPr sz="1400">
                <a:solidFill>
                  <a:schemeClr val="bg1"/>
                </a:solidFill>
              </a:defRPr>
            </a:lvl1pPr>
            <a:lvl2pPr marL="457189" indent="0">
              <a:buFontTx/>
              <a:buNone/>
              <a:defRPr sz="1400">
                <a:solidFill>
                  <a:schemeClr val="bg1"/>
                </a:solidFill>
              </a:defRPr>
            </a:lvl2pPr>
            <a:lvl3pPr marL="914378" indent="0">
              <a:buFontTx/>
              <a:buNone/>
              <a:defRPr sz="1400">
                <a:solidFill>
                  <a:schemeClr val="bg1"/>
                </a:solidFill>
              </a:defRPr>
            </a:lvl3pPr>
            <a:lvl4pPr marL="1371566" indent="0">
              <a:buFontTx/>
              <a:buNone/>
              <a:defRPr sz="1400">
                <a:solidFill>
                  <a:schemeClr val="bg1"/>
                </a:solidFill>
              </a:defRPr>
            </a:lvl4pPr>
            <a:lvl5pPr marL="1828754" indent="0">
              <a:buFontTx/>
              <a:buNone/>
              <a:defRPr sz="1400">
                <a:solidFill>
                  <a:schemeClr val="bg1"/>
                </a:solidFill>
              </a:defRPr>
            </a:lvl5pPr>
          </a:lstStyle>
          <a:p>
            <a:pPr lvl="0"/>
            <a:r>
              <a:rPr lang="en-US"/>
              <a:t>ADDRESS</a:t>
            </a:r>
          </a:p>
        </p:txBody>
      </p:sp>
      <p:sp>
        <p:nvSpPr>
          <p:cNvPr id="21" name="Text Placeholder 19">
            <a:extLst>
              <a:ext uri="{FF2B5EF4-FFF2-40B4-BE49-F238E27FC236}">
                <a16:creationId xmlns:a16="http://schemas.microsoft.com/office/drawing/2014/main" id="{E94DA6EA-7608-5648-A615-5716518B44BA}"/>
              </a:ext>
            </a:extLst>
          </p:cNvPr>
          <p:cNvSpPr>
            <a:spLocks noGrp="1"/>
          </p:cNvSpPr>
          <p:nvPr>
            <p:ph type="body" sz="quarter" idx="12" hasCustomPrompt="1"/>
          </p:nvPr>
        </p:nvSpPr>
        <p:spPr>
          <a:xfrm>
            <a:off x="5474971" y="3023699"/>
            <a:ext cx="2590800" cy="379413"/>
          </a:xfrm>
          <a:prstGeom prst="rect">
            <a:avLst/>
          </a:prstGeom>
        </p:spPr>
        <p:txBody>
          <a:bodyPr/>
          <a:lstStyle>
            <a:lvl1pPr marL="0" indent="0">
              <a:buFontTx/>
              <a:buNone/>
              <a:defRPr sz="1400">
                <a:solidFill>
                  <a:schemeClr val="bg1"/>
                </a:solidFill>
              </a:defRPr>
            </a:lvl1pPr>
            <a:lvl2pPr marL="457189" indent="0">
              <a:buFontTx/>
              <a:buNone/>
              <a:defRPr sz="1400">
                <a:solidFill>
                  <a:schemeClr val="bg1"/>
                </a:solidFill>
              </a:defRPr>
            </a:lvl2pPr>
            <a:lvl3pPr marL="914378" indent="0">
              <a:buFontTx/>
              <a:buNone/>
              <a:defRPr sz="1400">
                <a:solidFill>
                  <a:schemeClr val="bg1"/>
                </a:solidFill>
              </a:defRPr>
            </a:lvl3pPr>
            <a:lvl4pPr marL="1371566" indent="0">
              <a:buFontTx/>
              <a:buNone/>
              <a:defRPr sz="1400">
                <a:solidFill>
                  <a:schemeClr val="bg1"/>
                </a:solidFill>
              </a:defRPr>
            </a:lvl4pPr>
            <a:lvl5pPr marL="1828754" indent="0">
              <a:buFontTx/>
              <a:buNone/>
              <a:defRPr sz="1400">
                <a:solidFill>
                  <a:schemeClr val="bg1"/>
                </a:solidFill>
              </a:defRPr>
            </a:lvl5pPr>
          </a:lstStyle>
          <a:p>
            <a:pPr lvl="0"/>
            <a:r>
              <a:rPr lang="en-US"/>
              <a:t>PHONE</a:t>
            </a:r>
          </a:p>
        </p:txBody>
      </p:sp>
      <p:sp>
        <p:nvSpPr>
          <p:cNvPr id="22" name="Text Placeholder 19">
            <a:extLst>
              <a:ext uri="{FF2B5EF4-FFF2-40B4-BE49-F238E27FC236}">
                <a16:creationId xmlns:a16="http://schemas.microsoft.com/office/drawing/2014/main" id="{BBE81641-AD44-C14A-B350-4768997F3485}"/>
              </a:ext>
            </a:extLst>
          </p:cNvPr>
          <p:cNvSpPr>
            <a:spLocks noGrp="1"/>
          </p:cNvSpPr>
          <p:nvPr>
            <p:ph type="body" sz="quarter" idx="13" hasCustomPrompt="1"/>
          </p:nvPr>
        </p:nvSpPr>
        <p:spPr>
          <a:xfrm>
            <a:off x="5474971" y="3539972"/>
            <a:ext cx="2590800" cy="379413"/>
          </a:xfrm>
          <a:prstGeom prst="rect">
            <a:avLst/>
          </a:prstGeom>
        </p:spPr>
        <p:txBody>
          <a:bodyPr/>
          <a:lstStyle>
            <a:lvl1pPr marL="0" indent="0">
              <a:buFontTx/>
              <a:buNone/>
              <a:defRPr sz="1400">
                <a:solidFill>
                  <a:schemeClr val="bg1"/>
                </a:solidFill>
              </a:defRPr>
            </a:lvl1pPr>
            <a:lvl2pPr marL="457189" indent="0">
              <a:buFontTx/>
              <a:buNone/>
              <a:defRPr sz="1400">
                <a:solidFill>
                  <a:schemeClr val="bg1"/>
                </a:solidFill>
              </a:defRPr>
            </a:lvl2pPr>
            <a:lvl3pPr marL="914378" indent="0">
              <a:buFontTx/>
              <a:buNone/>
              <a:defRPr sz="1400">
                <a:solidFill>
                  <a:schemeClr val="bg1"/>
                </a:solidFill>
              </a:defRPr>
            </a:lvl3pPr>
            <a:lvl4pPr marL="1371566" indent="0">
              <a:buFontTx/>
              <a:buNone/>
              <a:defRPr sz="1400">
                <a:solidFill>
                  <a:schemeClr val="bg1"/>
                </a:solidFill>
              </a:defRPr>
            </a:lvl4pPr>
            <a:lvl5pPr marL="1828754" indent="0">
              <a:buFontTx/>
              <a:buNone/>
              <a:defRPr sz="1400">
                <a:solidFill>
                  <a:schemeClr val="bg1"/>
                </a:solidFill>
              </a:defRPr>
            </a:lvl5pPr>
          </a:lstStyle>
          <a:p>
            <a:pPr lvl="0"/>
            <a:r>
              <a:rPr lang="en-US"/>
              <a:t>EMAIL</a:t>
            </a:r>
          </a:p>
        </p:txBody>
      </p:sp>
      <p:sp>
        <p:nvSpPr>
          <p:cNvPr id="23" name="Text Placeholder 19">
            <a:extLst>
              <a:ext uri="{FF2B5EF4-FFF2-40B4-BE49-F238E27FC236}">
                <a16:creationId xmlns:a16="http://schemas.microsoft.com/office/drawing/2014/main" id="{5086914E-D905-FE43-95DD-64CD39261155}"/>
              </a:ext>
            </a:extLst>
          </p:cNvPr>
          <p:cNvSpPr>
            <a:spLocks noGrp="1"/>
          </p:cNvSpPr>
          <p:nvPr>
            <p:ph type="body" sz="quarter" idx="14" hasCustomPrompt="1"/>
          </p:nvPr>
        </p:nvSpPr>
        <p:spPr>
          <a:xfrm>
            <a:off x="5474971" y="4056970"/>
            <a:ext cx="2590800" cy="379413"/>
          </a:xfrm>
          <a:prstGeom prst="rect">
            <a:avLst/>
          </a:prstGeom>
        </p:spPr>
        <p:txBody>
          <a:bodyPr/>
          <a:lstStyle>
            <a:lvl1pPr marL="0" indent="0">
              <a:buFontTx/>
              <a:buNone/>
              <a:defRPr sz="1400">
                <a:solidFill>
                  <a:schemeClr val="bg1"/>
                </a:solidFill>
              </a:defRPr>
            </a:lvl1pPr>
            <a:lvl2pPr marL="457189" indent="0">
              <a:buFontTx/>
              <a:buNone/>
              <a:defRPr sz="1400">
                <a:solidFill>
                  <a:schemeClr val="bg1"/>
                </a:solidFill>
              </a:defRPr>
            </a:lvl2pPr>
            <a:lvl3pPr marL="914378" indent="0">
              <a:buFontTx/>
              <a:buNone/>
              <a:defRPr sz="1400">
                <a:solidFill>
                  <a:schemeClr val="bg1"/>
                </a:solidFill>
              </a:defRPr>
            </a:lvl3pPr>
            <a:lvl4pPr marL="1371566" indent="0">
              <a:buFontTx/>
              <a:buNone/>
              <a:defRPr sz="1400">
                <a:solidFill>
                  <a:schemeClr val="bg1"/>
                </a:solidFill>
              </a:defRPr>
            </a:lvl4pPr>
            <a:lvl5pPr marL="1828754" indent="0">
              <a:buFontTx/>
              <a:buNone/>
              <a:defRPr sz="1400">
                <a:solidFill>
                  <a:schemeClr val="bg1"/>
                </a:solidFill>
              </a:defRPr>
            </a:lvl5pPr>
          </a:lstStyle>
          <a:p>
            <a:pPr lvl="0"/>
            <a:r>
              <a:rPr lang="en-US"/>
              <a:t>WEBSITE</a:t>
            </a:r>
          </a:p>
        </p:txBody>
      </p:sp>
    </p:spTree>
    <p:extLst>
      <p:ext uri="{BB962C8B-B14F-4D97-AF65-F5344CB8AC3E}">
        <p14:creationId xmlns:p14="http://schemas.microsoft.com/office/powerpoint/2010/main" val="2642319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18000" decel="82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18000" decel="8200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18000" decel="8200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18000" decel="820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2" name="Picture Placeholder 3">
            <a:extLst>
              <a:ext uri="{FF2B5EF4-FFF2-40B4-BE49-F238E27FC236}">
                <a16:creationId xmlns:a16="http://schemas.microsoft.com/office/drawing/2014/main" id="{BAA7D4D0-7B10-8843-8732-AF00173D27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6351"/>
            <a:ext cx="9144000" cy="5130800"/>
          </a:xfrm>
          <a:prstGeom prst="rect">
            <a:avLst/>
          </a:prstGeom>
        </p:spPr>
      </p:pic>
      <p:sp>
        <p:nvSpPr>
          <p:cNvPr id="3" name="Rectangle 2">
            <a:extLst>
              <a:ext uri="{FF2B5EF4-FFF2-40B4-BE49-F238E27FC236}">
                <a16:creationId xmlns:a16="http://schemas.microsoft.com/office/drawing/2014/main" id="{9C970559-1A96-5D49-8718-D97871DDAD98}"/>
              </a:ext>
            </a:extLst>
          </p:cNvPr>
          <p:cNvSpPr/>
          <p:nvPr userDrawn="1"/>
        </p:nvSpPr>
        <p:spPr bwMode="auto">
          <a:xfrm>
            <a:off x="0" y="4171950"/>
            <a:ext cx="9144000" cy="971550"/>
          </a:xfrm>
          <a:prstGeom prst="rect">
            <a:avLst/>
          </a:prstGeom>
          <a:solidFill>
            <a:schemeClr val="bg1">
              <a:lumMod val="95000"/>
            </a:schemeClr>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sz="1800"/>
          </a:p>
        </p:txBody>
      </p:sp>
      <p:sp>
        <p:nvSpPr>
          <p:cNvPr id="4" name="Rectangle 3">
            <a:extLst>
              <a:ext uri="{FF2B5EF4-FFF2-40B4-BE49-F238E27FC236}">
                <a16:creationId xmlns:a16="http://schemas.microsoft.com/office/drawing/2014/main" id="{E25D3B39-465B-A947-BBD0-72C2884FDD48}"/>
              </a:ext>
            </a:extLst>
          </p:cNvPr>
          <p:cNvSpPr/>
          <p:nvPr userDrawn="1"/>
        </p:nvSpPr>
        <p:spPr bwMode="auto">
          <a:xfrm>
            <a:off x="0" y="6349"/>
            <a:ext cx="9144000" cy="4171950"/>
          </a:xfrm>
          <a:prstGeom prst="rect">
            <a:avLst/>
          </a:prstGeom>
          <a:gradFill flip="none" rotWithShape="1">
            <a:gsLst>
              <a:gs pos="0">
                <a:schemeClr val="accent1">
                  <a:alpha val="80000"/>
                </a:schemeClr>
              </a:gs>
              <a:gs pos="100000">
                <a:schemeClr val="accent2">
                  <a:alpha val="80000"/>
                </a:schemeClr>
              </a:gs>
            </a:gsLst>
            <a:lin ang="5400000" scaled="0"/>
            <a:tileRect/>
          </a:gra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sz="1800" dirty="0"/>
          </a:p>
        </p:txBody>
      </p:sp>
      <p:pic>
        <p:nvPicPr>
          <p:cNvPr id="7" name="Picture 6">
            <a:extLst>
              <a:ext uri="{FF2B5EF4-FFF2-40B4-BE49-F238E27FC236}">
                <a16:creationId xmlns:a16="http://schemas.microsoft.com/office/drawing/2014/main" id="{C9C5C4EB-CE8A-2147-8F03-01E1E282713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1000" y="4337012"/>
            <a:ext cx="1910316" cy="680550"/>
          </a:xfrm>
          <a:prstGeom prst="rect">
            <a:avLst/>
          </a:prstGeom>
        </p:spPr>
      </p:pic>
      <p:sp>
        <p:nvSpPr>
          <p:cNvPr id="23" name="Text Placeholder 22">
            <a:extLst>
              <a:ext uri="{FF2B5EF4-FFF2-40B4-BE49-F238E27FC236}">
                <a16:creationId xmlns:a16="http://schemas.microsoft.com/office/drawing/2014/main" id="{C917F034-34D2-9C42-B81D-14870336D0F7}"/>
              </a:ext>
            </a:extLst>
          </p:cNvPr>
          <p:cNvSpPr>
            <a:spLocks noGrp="1"/>
          </p:cNvSpPr>
          <p:nvPr>
            <p:ph type="body" sz="quarter" idx="10"/>
          </p:nvPr>
        </p:nvSpPr>
        <p:spPr>
          <a:xfrm>
            <a:off x="381000" y="1581150"/>
            <a:ext cx="7772400" cy="1066800"/>
          </a:xfrm>
          <a:prstGeom prst="rect">
            <a:avLst/>
          </a:prstGeom>
        </p:spPr>
        <p:txBody>
          <a:bodyPr/>
          <a:lstStyle>
            <a:lvl1pPr marL="0" indent="0">
              <a:buFontTx/>
              <a:buNone/>
              <a:defRPr sz="4400">
                <a:solidFill>
                  <a:schemeClr val="bg1"/>
                </a:solidFill>
                <a:latin typeface="+mj-lt"/>
              </a:defRPr>
            </a:lvl1pPr>
          </a:lstStyle>
          <a:p>
            <a:pPr lvl="0"/>
            <a:endParaRPr lang="en-US" dirty="0"/>
          </a:p>
        </p:txBody>
      </p:sp>
      <p:sp>
        <p:nvSpPr>
          <p:cNvPr id="27" name="Text Placeholder 26">
            <a:extLst>
              <a:ext uri="{FF2B5EF4-FFF2-40B4-BE49-F238E27FC236}">
                <a16:creationId xmlns:a16="http://schemas.microsoft.com/office/drawing/2014/main" id="{44828F55-088E-4A44-A1D1-64D6CF6148E7}"/>
              </a:ext>
            </a:extLst>
          </p:cNvPr>
          <p:cNvSpPr>
            <a:spLocks noGrp="1"/>
          </p:cNvSpPr>
          <p:nvPr>
            <p:ph type="body" sz="quarter" idx="11" hasCustomPrompt="1"/>
          </p:nvPr>
        </p:nvSpPr>
        <p:spPr>
          <a:xfrm>
            <a:off x="381000" y="2800350"/>
            <a:ext cx="7391400" cy="762000"/>
          </a:xfrm>
          <a:prstGeom prst="rect">
            <a:avLst/>
          </a:prstGeom>
        </p:spPr>
        <p:txBody>
          <a:bodyPr/>
          <a:lstStyle>
            <a:lvl1pPr marL="0" indent="0">
              <a:buFontTx/>
              <a:buNone/>
              <a:defRPr sz="2200">
                <a:solidFill>
                  <a:schemeClr val="bg1"/>
                </a:solidFill>
              </a:defRPr>
            </a:lvl1pPr>
          </a:lstStyle>
          <a:p>
            <a:pPr lvl="0"/>
            <a:r>
              <a:rPr lang="en-US"/>
              <a:t>Sub Title/Author/Presenter</a:t>
            </a:r>
          </a:p>
        </p:txBody>
      </p:sp>
    </p:spTree>
    <p:extLst>
      <p:ext uri="{BB962C8B-B14F-4D97-AF65-F5344CB8AC3E}">
        <p14:creationId xmlns:p14="http://schemas.microsoft.com/office/powerpoint/2010/main" val="2366730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15" r:id="rId1"/>
    <p:sldLayoutId id="2147483975" r:id="rId2"/>
    <p:sldLayoutId id="2147483959" r:id="rId3"/>
    <p:sldLayoutId id="2147484217" r:id="rId4"/>
    <p:sldLayoutId id="2147484168" r:id="rId5"/>
    <p:sldLayoutId id="2147484204" r:id="rId6"/>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58500095"/>
      </p:ext>
    </p:extLst>
  </p:cSld>
  <p:clrMap bg1="lt1" tx1="dk1" bg2="lt2" tx2="dk2" accent1="accent1" accent2="accent2" accent3="accent3" accent4="accent4" accent5="accent5" accent6="accent6" hlink="hlink" folHlink="folHlink"/>
  <p:sldLayoutIdLst>
    <p:sldLayoutId id="2147484219" r:id="rId1"/>
    <p:sldLayoutId id="2147484220" r:id="rId2"/>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565062"/>
      </p:ext>
    </p:extLst>
  </p:cSld>
  <p:clrMap bg1="lt1" tx1="dk1" bg2="lt2" tx2="dk2" accent1="accent1" accent2="accent2" accent3="accent3" accent4="accent4" accent5="accent5" accent6="accent6" hlink="hlink" folHlink="folHlink"/>
  <p:sldLayoutIdLst>
    <p:sldLayoutId id="2147484222" r:id="rId1"/>
    <p:sldLayoutId id="2147484223" r:id="rId2"/>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DataServices@gcfa.org"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a:lstStyle/>
          <a:p>
            <a:r>
              <a:rPr lang="en-US" dirty="0"/>
              <a:t>New Treasurer Training</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a:xfrm>
            <a:off x="366132" y="2571750"/>
            <a:ext cx="7391400" cy="762000"/>
          </a:xfrm>
        </p:spPr>
        <p:txBody>
          <a:bodyPr/>
          <a:lstStyle/>
          <a:p>
            <a:r>
              <a:rPr lang="en-US" b="1" dirty="0"/>
              <a:t>Leslie Ohrin, Manager of Data Services and IT Projects</a:t>
            </a:r>
          </a:p>
          <a:p>
            <a:r>
              <a:rPr lang="en-US" b="1" dirty="0"/>
              <a:t>LaTarsha Sanchez, Data System Analyst</a:t>
            </a:r>
          </a:p>
          <a:p>
            <a:endParaRPr lang="en-US" b="1" dirty="0"/>
          </a:p>
          <a:p>
            <a:r>
              <a:rPr lang="en-US" dirty="0"/>
              <a:t> </a:t>
            </a:r>
          </a:p>
        </p:txBody>
      </p:sp>
    </p:spTree>
    <p:extLst>
      <p:ext uri="{BB962C8B-B14F-4D97-AF65-F5344CB8AC3E}">
        <p14:creationId xmlns:p14="http://schemas.microsoft.com/office/powerpoint/2010/main" val="2933623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Things to Remember</a:t>
            </a:r>
          </a:p>
        </p:txBody>
      </p:sp>
      <p:sp>
        <p:nvSpPr>
          <p:cNvPr id="4" name="TextBox 3"/>
          <p:cNvSpPr txBox="1"/>
          <p:nvPr/>
        </p:nvSpPr>
        <p:spPr>
          <a:xfrm>
            <a:off x="228600" y="895350"/>
            <a:ext cx="8458200" cy="3970318"/>
          </a:xfrm>
          <a:prstGeom prst="rect">
            <a:avLst/>
          </a:prstGeom>
          <a:noFill/>
        </p:spPr>
        <p:txBody>
          <a:bodyPr wrap="square" rtlCol="0">
            <a:spAutoFit/>
          </a:bodyPr>
          <a:lstStyle/>
          <a:p>
            <a:pPr marL="285750" indent="-285750">
              <a:buFont typeface="Arial" panose="020B0604020202020204" pitchFamily="34" charset="0"/>
              <a:buChar char="•"/>
            </a:pPr>
            <a:r>
              <a:rPr lang="en-US" dirty="0"/>
              <a:t>Once a candidate is appointed as FL or PL, they are no longer listed as a certified candidate (except the first year they are appointed when they would need to be listed in 15 and in 16 or 17).  Students appointed as Local Pastors (¶ 318.3) are the only people who are allowed to be listed as a candidate in one conference while being listed as an LP in a different conference. Paragraph 318.3 stipulates that students appointed as local pastors can serve in either a full or part-time capacity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Question 52 clergy counts. These counts are extremely important.  Please do not skip this question.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Candidacy, Ordination, Course of Study, Seminary, Transferring, Readmission, Specialized Ministry, Deceased and Disciplinary Actions information is very important to all agencies and needs to be completed.  </a:t>
            </a:r>
            <a:endParaRPr lang="en-US" sz="1400" dirty="0"/>
          </a:p>
        </p:txBody>
      </p:sp>
    </p:spTree>
    <p:extLst>
      <p:ext uri="{BB962C8B-B14F-4D97-AF65-F5344CB8AC3E}">
        <p14:creationId xmlns:p14="http://schemas.microsoft.com/office/powerpoint/2010/main" val="1989949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2023 Records Dates </a:t>
            </a:r>
          </a:p>
        </p:txBody>
      </p:sp>
      <p:sp>
        <p:nvSpPr>
          <p:cNvPr id="5" name="TextBox 4"/>
          <p:cNvSpPr txBox="1"/>
          <p:nvPr/>
        </p:nvSpPr>
        <p:spPr>
          <a:xfrm>
            <a:off x="304800" y="1047750"/>
            <a:ext cx="7772400" cy="2862322"/>
          </a:xfrm>
          <a:prstGeom prst="rect">
            <a:avLst/>
          </a:prstGeom>
          <a:noFill/>
        </p:spPr>
        <p:txBody>
          <a:bodyPr wrap="square" rtlCol="0">
            <a:spAutoFit/>
          </a:bodyPr>
          <a:lstStyle/>
          <a:p>
            <a:pPr marL="285750" indent="-285750">
              <a:buFont typeface="Arial" panose="020B0604020202020204" pitchFamily="34" charset="0"/>
              <a:buChar char="•"/>
            </a:pPr>
            <a:r>
              <a:rPr lang="en-US" dirty="0"/>
              <a:t>March 2023  - </a:t>
            </a:r>
            <a:r>
              <a:rPr lang="en-US" u="sng" dirty="0"/>
              <a:t>BAC and BAC Instructions </a:t>
            </a:r>
            <a:r>
              <a:rPr lang="en-US" dirty="0"/>
              <a:t>was sent out to all conferences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August 31, 2023  - </a:t>
            </a:r>
            <a:r>
              <a:rPr lang="en-US" u="sng" dirty="0"/>
              <a:t>2023-2024 Appointments </a:t>
            </a:r>
            <a:r>
              <a:rPr lang="en-US" dirty="0"/>
              <a:t>to be received</a:t>
            </a:r>
          </a:p>
          <a:p>
            <a:endParaRPr lang="en-US" dirty="0"/>
          </a:p>
          <a:p>
            <a:pPr marL="285750" indent="-285750">
              <a:buFont typeface="Arial" panose="020B0604020202020204" pitchFamily="34" charset="0"/>
              <a:buChar char="•"/>
            </a:pPr>
            <a:r>
              <a:rPr lang="en-US" dirty="0"/>
              <a:t>October 1</a:t>
            </a:r>
            <a:r>
              <a:rPr lang="en-US" baseline="30000" dirty="0"/>
              <a:t>,</a:t>
            </a:r>
            <a:r>
              <a:rPr lang="en-US" dirty="0"/>
              <a:t> 2023 - 2023 BAC - we are asking that your BAC is submitted to GCFA by this date.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These documents are submitted to GCFA by your conference secretary.  If your conference secretary is not the designated person, please let GCFA know.  </a:t>
            </a:r>
          </a:p>
        </p:txBody>
      </p:sp>
    </p:spTree>
    <p:extLst>
      <p:ext uri="{BB962C8B-B14F-4D97-AF65-F5344CB8AC3E}">
        <p14:creationId xmlns:p14="http://schemas.microsoft.com/office/powerpoint/2010/main" val="122253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a:lstStyle/>
          <a:p>
            <a:r>
              <a:rPr lang="en-US" dirty="0"/>
              <a:t>Statistics </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a:lstStyle/>
          <a:p>
            <a:r>
              <a:rPr lang="en-US" b="1" dirty="0">
                <a:solidFill>
                  <a:schemeClr val="bg1"/>
                </a:solidFill>
              </a:rPr>
              <a:t>Leslie Ohrin, Manager of Data Services and IT Projects</a:t>
            </a:r>
          </a:p>
        </p:txBody>
      </p:sp>
    </p:spTree>
    <p:extLst>
      <p:ext uri="{BB962C8B-B14F-4D97-AF65-F5344CB8AC3E}">
        <p14:creationId xmlns:p14="http://schemas.microsoft.com/office/powerpoint/2010/main" val="1175074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C8D7B7-29E7-8F4A-A5DE-6FD6C7E3E8A7}"/>
              </a:ext>
            </a:extLst>
          </p:cNvPr>
          <p:cNvSpPr>
            <a:spLocks noGrp="1"/>
          </p:cNvSpPr>
          <p:nvPr>
            <p:ph type="body" sz="quarter" idx="10"/>
          </p:nvPr>
        </p:nvSpPr>
        <p:spPr>
          <a:xfrm>
            <a:off x="2019300" y="1948821"/>
            <a:ext cx="4991100" cy="1537330"/>
          </a:xfrm>
        </p:spPr>
        <p:txBody>
          <a:bodyPr/>
          <a:lstStyle/>
          <a:p>
            <a:r>
              <a:rPr lang="en-US" dirty="0"/>
              <a:t>Conference Responsibilities </a:t>
            </a:r>
          </a:p>
        </p:txBody>
      </p:sp>
    </p:spTree>
    <p:extLst>
      <p:ext uri="{BB962C8B-B14F-4D97-AF65-F5344CB8AC3E}">
        <p14:creationId xmlns:p14="http://schemas.microsoft.com/office/powerpoint/2010/main" val="3616465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6A14C1-D44E-F840-B8AC-380836727F3A}"/>
              </a:ext>
            </a:extLst>
          </p:cNvPr>
          <p:cNvSpPr>
            <a:spLocks noGrp="1"/>
          </p:cNvSpPr>
          <p:nvPr>
            <p:ph type="title"/>
          </p:nvPr>
        </p:nvSpPr>
        <p:spPr/>
        <p:txBody>
          <a:bodyPr/>
          <a:lstStyle/>
          <a:p>
            <a:r>
              <a:rPr lang="en-US" dirty="0"/>
              <a:t>The Basics:</a:t>
            </a:r>
          </a:p>
        </p:txBody>
      </p:sp>
      <p:sp>
        <p:nvSpPr>
          <p:cNvPr id="4" name="TextBox 3"/>
          <p:cNvSpPr txBox="1"/>
          <p:nvPr/>
        </p:nvSpPr>
        <p:spPr>
          <a:xfrm>
            <a:off x="304800" y="971550"/>
            <a:ext cx="83820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Think about your year and your deadlines</a:t>
            </a:r>
          </a:p>
          <a:p>
            <a:pPr marL="285750" indent="-285750">
              <a:buFont typeface="Arial" panose="020B0604020202020204" pitchFamily="34" charset="0"/>
              <a:buChar char="•"/>
            </a:pPr>
            <a:r>
              <a:rPr lang="en-US" dirty="0"/>
              <a:t>Train them </a:t>
            </a:r>
          </a:p>
          <a:p>
            <a:pPr marL="285750" indent="-285750">
              <a:buFont typeface="Arial" panose="020B0604020202020204" pitchFamily="34" charset="0"/>
              <a:buChar char="•"/>
            </a:pPr>
            <a:r>
              <a:rPr lang="en-US" dirty="0"/>
              <a:t>Support them </a:t>
            </a:r>
          </a:p>
          <a:p>
            <a:pPr marL="285750" indent="-285750">
              <a:buFont typeface="Arial" panose="020B0604020202020204" pitchFamily="34" charset="0"/>
              <a:buChar char="•"/>
            </a:pPr>
            <a:r>
              <a:rPr lang="en-US" dirty="0"/>
              <a:t>Know </a:t>
            </a:r>
            <a:r>
              <a:rPr lang="en-US" i="1" dirty="0"/>
              <a:t>WHO</a:t>
            </a:r>
            <a:r>
              <a:rPr lang="en-US" dirty="0"/>
              <a:t> is reporting </a:t>
            </a:r>
          </a:p>
          <a:p>
            <a:pPr marL="742950" lvl="1" indent="-285750">
              <a:buFont typeface="Arial" panose="020B0604020202020204" pitchFamily="34" charset="0"/>
              <a:buChar char="•"/>
            </a:pPr>
            <a:r>
              <a:rPr lang="en-US" dirty="0"/>
              <a:t>Who? (know who needs to Report)</a:t>
            </a:r>
          </a:p>
          <a:p>
            <a:pPr marL="1200150" lvl="2" indent="-285750">
              <a:buFont typeface="Arial" panose="020B0604020202020204" pitchFamily="34" charset="0"/>
              <a:buChar char="•"/>
            </a:pPr>
            <a:r>
              <a:rPr lang="en-US" dirty="0"/>
              <a:t>All active chartered churches during the reporting year (including churches that closed during the year)</a:t>
            </a:r>
          </a:p>
          <a:p>
            <a:pPr marL="1200150" lvl="2" indent="-285750">
              <a:buFont typeface="Arial" panose="020B0604020202020204" pitchFamily="34" charset="0"/>
              <a:buChar char="•"/>
            </a:pPr>
            <a:r>
              <a:rPr lang="en-US" dirty="0"/>
              <a:t>Mission, new church starts, satellites are not required </a:t>
            </a:r>
          </a:p>
          <a:p>
            <a:pPr marL="1200150" lvl="2" indent="-285750">
              <a:buFont typeface="Arial" panose="020B0604020202020204" pitchFamily="34" charset="0"/>
              <a:buChar char="•"/>
            </a:pPr>
            <a:r>
              <a:rPr lang="en-US" dirty="0"/>
              <a:t>Ecumenical churches </a:t>
            </a:r>
          </a:p>
        </p:txBody>
      </p:sp>
    </p:spTree>
    <p:extLst>
      <p:ext uri="{BB962C8B-B14F-4D97-AF65-F5344CB8AC3E}">
        <p14:creationId xmlns:p14="http://schemas.microsoft.com/office/powerpoint/2010/main" val="1015835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42071EC-2600-3B45-8BDD-59D373F2C245}"/>
              </a:ext>
            </a:extLst>
          </p:cNvPr>
          <p:cNvSpPr>
            <a:spLocks noGrp="1"/>
          </p:cNvSpPr>
          <p:nvPr>
            <p:ph type="body" sz="half" idx="2"/>
          </p:nvPr>
        </p:nvSpPr>
        <p:spPr/>
        <p:txBody>
          <a:bodyPr/>
          <a:lstStyle/>
          <a:p>
            <a:r>
              <a:rPr lang="en-US" dirty="0"/>
              <a:t>Definitions of Church Types</a:t>
            </a:r>
          </a:p>
        </p:txBody>
      </p:sp>
      <p:sp>
        <p:nvSpPr>
          <p:cNvPr id="3" name="Title 2">
            <a:extLst>
              <a:ext uri="{FF2B5EF4-FFF2-40B4-BE49-F238E27FC236}">
                <a16:creationId xmlns:a16="http://schemas.microsoft.com/office/drawing/2014/main" id="{E46A14C1-D44E-F840-B8AC-380836727F3A}"/>
              </a:ext>
            </a:extLst>
          </p:cNvPr>
          <p:cNvSpPr>
            <a:spLocks noGrp="1"/>
          </p:cNvSpPr>
          <p:nvPr>
            <p:ph type="title"/>
          </p:nvPr>
        </p:nvSpPr>
        <p:spPr/>
        <p:txBody>
          <a:bodyPr/>
          <a:lstStyle/>
          <a:p>
            <a:r>
              <a:rPr lang="en-US" dirty="0"/>
              <a:t>The Basics:</a:t>
            </a:r>
          </a:p>
        </p:txBody>
      </p:sp>
      <p:graphicFrame>
        <p:nvGraphicFramePr>
          <p:cNvPr id="6" name="Table 5"/>
          <p:cNvGraphicFramePr>
            <a:graphicFrameLocks noGrp="1"/>
          </p:cNvGraphicFramePr>
          <p:nvPr>
            <p:extLst>
              <p:ext uri="{D42A27DB-BD31-4B8C-83A1-F6EECF244321}">
                <p14:modId xmlns:p14="http://schemas.microsoft.com/office/powerpoint/2010/main" val="221114321"/>
              </p:ext>
            </p:extLst>
          </p:nvPr>
        </p:nvGraphicFramePr>
        <p:xfrm>
          <a:off x="318437" y="1276350"/>
          <a:ext cx="8196913" cy="3653957"/>
        </p:xfrm>
        <a:graphic>
          <a:graphicData uri="http://schemas.openxmlformats.org/drawingml/2006/table">
            <a:tbl>
              <a:tblPr firstRow="1" bandRow="1"/>
              <a:tblGrid>
                <a:gridCol w="1482917">
                  <a:extLst>
                    <a:ext uri="{9D8B030D-6E8A-4147-A177-3AD203B41FA5}">
                      <a16:colId xmlns:a16="http://schemas.microsoft.com/office/drawing/2014/main" val="2101858969"/>
                    </a:ext>
                  </a:extLst>
                </a:gridCol>
                <a:gridCol w="6713996">
                  <a:extLst>
                    <a:ext uri="{9D8B030D-6E8A-4147-A177-3AD203B41FA5}">
                      <a16:colId xmlns:a16="http://schemas.microsoft.com/office/drawing/2014/main" val="2366778032"/>
                    </a:ext>
                  </a:extLst>
                </a:gridCol>
              </a:tblGrid>
              <a:tr h="317046">
                <a:tc>
                  <a:txBody>
                    <a:bodyPr/>
                    <a:lstStyle/>
                    <a:p>
                      <a:pPr marL="0" marR="0" algn="ctr" fontAlgn="b">
                        <a:lnSpc>
                          <a:spcPct val="107000"/>
                        </a:lnSpc>
                        <a:spcBef>
                          <a:spcPts val="0"/>
                        </a:spcBef>
                        <a:spcAft>
                          <a:spcPts val="0"/>
                        </a:spcAft>
                      </a:pPr>
                      <a:r>
                        <a:rPr lang="en-US" sz="11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Type</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688B"/>
                    </a:solidFill>
                  </a:tcPr>
                </a:tc>
                <a:tc>
                  <a:txBody>
                    <a:bodyPr/>
                    <a:lstStyle/>
                    <a:p>
                      <a:pPr marL="0" marR="0" algn="ctr" fontAlgn="b">
                        <a:lnSpc>
                          <a:spcPct val="107000"/>
                        </a:lnSpc>
                        <a:spcBef>
                          <a:spcPts val="0"/>
                        </a:spcBef>
                        <a:spcAft>
                          <a:spcPts val="0"/>
                        </a:spcAft>
                      </a:pPr>
                      <a:r>
                        <a:rPr lang="en-US" sz="11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Description</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688B"/>
                    </a:solidFill>
                  </a:tcPr>
                </a:tc>
                <a:extLst>
                  <a:ext uri="{0D108BD9-81ED-4DB2-BD59-A6C34878D82A}">
                    <a16:rowId xmlns:a16="http://schemas.microsoft.com/office/drawing/2014/main" val="3785580932"/>
                  </a:ext>
                </a:extLst>
              </a:tr>
              <a:tr h="678008">
                <a:tc>
                  <a:txBody>
                    <a:bodyPr/>
                    <a:lstStyle/>
                    <a:p>
                      <a:pPr marL="0" marR="0" algn="ctr" fontAlgn="b">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Chartered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4DA"/>
                    </a:solidFill>
                  </a:tcPr>
                </a:tc>
                <a:tc>
                  <a:txBody>
                    <a:bodyPr/>
                    <a:lstStyle/>
                    <a:p>
                      <a:pPr marL="0" marR="0" fontAlgn="b">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chartered local church is a freestanding, fully operational, congregation that has been appointed a pastor, and is expected to give an annual financial and participatory report to its annual conference. Organization of the local church is defined in the BOD ¶ 244. A chartered church is not in “New Church Start” status, nor is it a mission church or attached to another congregation, unless as the parent to a satellite.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4DA"/>
                    </a:solidFill>
                  </a:tcPr>
                </a:tc>
                <a:extLst>
                  <a:ext uri="{0D108BD9-81ED-4DB2-BD59-A6C34878D82A}">
                    <a16:rowId xmlns:a16="http://schemas.microsoft.com/office/drawing/2014/main" val="590241127"/>
                  </a:ext>
                </a:extLst>
              </a:tr>
              <a:tr h="678008">
                <a:tc>
                  <a:txBody>
                    <a:bodyPr/>
                    <a:lstStyle/>
                    <a:p>
                      <a:pPr marL="0" marR="0" algn="ctr" fontAlgn="b">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New Church Start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EE"/>
                    </a:solidFill>
                  </a:tcPr>
                </a:tc>
                <a:tc>
                  <a:txBody>
                    <a:bodyPr/>
                    <a:lstStyle/>
                    <a:p>
                      <a:pPr marL="0" marR="0" fontAlgn="b">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New Church Start is a church that has been established with the consent of the Bishop, but has not yet reached a level of organization to garner it a “chartered” church. A New Church Start may be appointed a pastor or submit statistics, but it is considered new (and given considerations associated with any newcomer) until the conference authorizes its charter. More information can be found in the BOD  ¶ 259.2.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EE"/>
                    </a:solidFill>
                  </a:tcPr>
                </a:tc>
                <a:extLst>
                  <a:ext uri="{0D108BD9-81ED-4DB2-BD59-A6C34878D82A}">
                    <a16:rowId xmlns:a16="http://schemas.microsoft.com/office/drawing/2014/main" val="3043356176"/>
                  </a:ext>
                </a:extLst>
              </a:tr>
              <a:tr h="510668">
                <a:tc>
                  <a:txBody>
                    <a:bodyPr/>
                    <a:lstStyle/>
                    <a:p>
                      <a:pPr marL="0" marR="0" algn="ctr" fontAlgn="b">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Satellite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4DA"/>
                    </a:solidFill>
                  </a:tcPr>
                </a:tc>
                <a:tc>
                  <a:txBody>
                    <a:bodyPr/>
                    <a:lstStyle/>
                    <a:p>
                      <a:pPr marL="0" marR="0" fontAlgn="b">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When authorized by the district superintendent and the district board of church location and building, chartered local churches may sponsor or serve as “parent” to a satellite church. The satellite is often a separate site or campus of a larger local church congregation.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4DA"/>
                    </a:solidFill>
                  </a:tcPr>
                </a:tc>
                <a:extLst>
                  <a:ext uri="{0D108BD9-81ED-4DB2-BD59-A6C34878D82A}">
                    <a16:rowId xmlns:a16="http://schemas.microsoft.com/office/drawing/2014/main" val="2450816227"/>
                  </a:ext>
                </a:extLst>
              </a:tr>
              <a:tr h="1180029">
                <a:tc>
                  <a:txBody>
                    <a:bodyPr/>
                    <a:lstStyle/>
                    <a:p>
                      <a:pPr marL="0" marR="0" algn="ctr" fontAlgn="b">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Mission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EE"/>
                    </a:solidFill>
                  </a:tcPr>
                </a:tc>
                <a:tc>
                  <a:txBody>
                    <a:bodyPr/>
                    <a:lstStyle/>
                    <a:p>
                      <a:pPr marL="0" marR="0" fontAlgn="b">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Congregations are designated as “Missions” when membership opportunities and resources place limits on the church’s abilities to obtain charter status. These churches often are created strategically in order to serve a limited population such as those of a minority demographic or to cater to other cultures or languages. Missions are often funded by sources outside of the congregation and rarely support the UMC connection through apportionments or other income, and the annual conference usually provides long-term administrative guidance of the congregation. The mission congregation may be organized in the same manner of any local church and can have the same rights and powers, as such submitting statistics to GCFA, as decided by the annual conference. The BOD ¶ 259.1a provides further detail.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EE"/>
                    </a:solidFill>
                  </a:tcPr>
                </a:tc>
                <a:extLst>
                  <a:ext uri="{0D108BD9-81ED-4DB2-BD59-A6C34878D82A}">
                    <a16:rowId xmlns:a16="http://schemas.microsoft.com/office/drawing/2014/main" val="4039272952"/>
                  </a:ext>
                </a:extLst>
              </a:tr>
            </a:tbl>
          </a:graphicData>
        </a:graphic>
      </p:graphicFrame>
    </p:spTree>
    <p:extLst>
      <p:ext uri="{BB962C8B-B14F-4D97-AF65-F5344CB8AC3E}">
        <p14:creationId xmlns:p14="http://schemas.microsoft.com/office/powerpoint/2010/main" val="67898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6A14C1-D44E-F840-B8AC-380836727F3A}"/>
              </a:ext>
            </a:extLst>
          </p:cNvPr>
          <p:cNvSpPr>
            <a:spLocks noGrp="1"/>
          </p:cNvSpPr>
          <p:nvPr>
            <p:ph type="title"/>
          </p:nvPr>
        </p:nvSpPr>
        <p:spPr/>
        <p:txBody>
          <a:bodyPr/>
          <a:lstStyle/>
          <a:p>
            <a:r>
              <a:rPr lang="en-US" dirty="0"/>
              <a:t>The Basics: Stats Overview</a:t>
            </a:r>
          </a:p>
        </p:txBody>
      </p:sp>
      <p:sp>
        <p:nvSpPr>
          <p:cNvPr id="5" name="TextBox 4"/>
          <p:cNvSpPr txBox="1"/>
          <p:nvPr/>
        </p:nvSpPr>
        <p:spPr>
          <a:xfrm>
            <a:off x="304800" y="895350"/>
            <a:ext cx="7620000" cy="3139321"/>
          </a:xfrm>
          <a:prstGeom prst="rect">
            <a:avLst/>
          </a:prstGeom>
          <a:noFill/>
        </p:spPr>
        <p:txBody>
          <a:bodyPr wrap="square" rtlCol="0">
            <a:spAutoFit/>
          </a:bodyPr>
          <a:lstStyle/>
          <a:p>
            <a:r>
              <a:rPr lang="en-US" dirty="0"/>
              <a:t>What Treasurers Need to Know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¶606.7 – Churches must report by January 30</a:t>
            </a:r>
            <a:r>
              <a:rPr lang="en-US" baseline="30000" dirty="0"/>
              <a:t>th</a:t>
            </a:r>
            <a:r>
              <a:rPr lang="en-US" dirty="0"/>
              <a:t> (no later than thirty days following the close of the calendar year)</a:t>
            </a:r>
          </a:p>
          <a:p>
            <a:endParaRPr lang="en-US" dirty="0"/>
          </a:p>
          <a:p>
            <a:pPr marL="285750" indent="-285750">
              <a:buFont typeface="Arial" panose="020B0604020202020204" pitchFamily="34" charset="0"/>
              <a:buChar char="•"/>
            </a:pPr>
            <a:r>
              <a:rPr lang="en-US" dirty="0"/>
              <a:t>Table 1: Membership and Participation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Table 2:  Expenses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Table 3: Income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710518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Basics: Stats Overview</a:t>
            </a:r>
          </a:p>
        </p:txBody>
      </p:sp>
      <p:graphicFrame>
        <p:nvGraphicFramePr>
          <p:cNvPr id="4" name="Content Placeholder 7"/>
          <p:cNvGraphicFramePr>
            <a:graphicFrameLocks/>
          </p:cNvGraphicFramePr>
          <p:nvPr>
            <p:extLst>
              <p:ext uri="{D42A27DB-BD31-4B8C-83A1-F6EECF244321}">
                <p14:modId xmlns:p14="http://schemas.microsoft.com/office/powerpoint/2010/main" val="893694926"/>
              </p:ext>
            </p:extLst>
          </p:nvPr>
        </p:nvGraphicFramePr>
        <p:xfrm>
          <a:off x="228600" y="1123950"/>
          <a:ext cx="8292164" cy="3565072"/>
        </p:xfrm>
        <a:graphic>
          <a:graphicData uri="http://schemas.openxmlformats.org/drawingml/2006/table">
            <a:tbl>
              <a:tblPr firstRow="1" firstCol="1" bandRow="1">
                <a:tableStyleId>{00A15C55-8517-42AA-B614-E9B94910E393}</a:tableStyleId>
              </a:tblPr>
              <a:tblGrid>
                <a:gridCol w="1751554">
                  <a:extLst>
                    <a:ext uri="{9D8B030D-6E8A-4147-A177-3AD203B41FA5}">
                      <a16:colId xmlns:a16="http://schemas.microsoft.com/office/drawing/2014/main" val="2972733425"/>
                    </a:ext>
                  </a:extLst>
                </a:gridCol>
                <a:gridCol w="2179908">
                  <a:extLst>
                    <a:ext uri="{9D8B030D-6E8A-4147-A177-3AD203B41FA5}">
                      <a16:colId xmlns:a16="http://schemas.microsoft.com/office/drawing/2014/main" val="917341555"/>
                    </a:ext>
                  </a:extLst>
                </a:gridCol>
                <a:gridCol w="2179908">
                  <a:extLst>
                    <a:ext uri="{9D8B030D-6E8A-4147-A177-3AD203B41FA5}">
                      <a16:colId xmlns:a16="http://schemas.microsoft.com/office/drawing/2014/main" val="4004492120"/>
                    </a:ext>
                  </a:extLst>
                </a:gridCol>
                <a:gridCol w="2180794">
                  <a:extLst>
                    <a:ext uri="{9D8B030D-6E8A-4147-A177-3AD203B41FA5}">
                      <a16:colId xmlns:a16="http://schemas.microsoft.com/office/drawing/2014/main" val="2082660536"/>
                    </a:ext>
                  </a:extLst>
                </a:gridCol>
              </a:tblGrid>
              <a:tr h="381000">
                <a:tc>
                  <a:txBody>
                    <a:bodyPr/>
                    <a:lstStyle/>
                    <a:p>
                      <a:pPr marL="0" marR="0" algn="ctr">
                        <a:spcBef>
                          <a:spcPts val="0"/>
                        </a:spcBef>
                        <a:spcAft>
                          <a:spcPts val="0"/>
                        </a:spcAft>
                      </a:pPr>
                      <a:r>
                        <a:rPr lang="en-US" sz="1600" dirty="0">
                          <a:solidFill>
                            <a:schemeClr val="tx1">
                              <a:lumMod val="75000"/>
                            </a:schemeClr>
                          </a:solidFill>
                          <a:effectLst/>
                        </a:rPr>
                        <a:t>Church Type</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solidFill>
                            <a:schemeClr val="tx1">
                              <a:lumMod val="75000"/>
                            </a:schemeClr>
                          </a:solidFill>
                          <a:effectLst/>
                        </a:rPr>
                        <a:t>Table 1</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solidFill>
                            <a:schemeClr val="tx1">
                              <a:lumMod val="75000"/>
                            </a:schemeClr>
                          </a:solidFill>
                          <a:effectLst/>
                        </a:rPr>
                        <a:t>Table 2</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solidFill>
                            <a:schemeClr val="tx1">
                              <a:lumMod val="75000"/>
                            </a:schemeClr>
                          </a:solidFill>
                          <a:effectLst/>
                        </a:rPr>
                        <a:t>Table 3</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269527278"/>
                  </a:ext>
                </a:extLst>
              </a:tr>
              <a:tr h="489857">
                <a:tc>
                  <a:txBody>
                    <a:bodyPr/>
                    <a:lstStyle/>
                    <a:p>
                      <a:pPr marL="0" marR="0" algn="ctr">
                        <a:spcBef>
                          <a:spcPts val="0"/>
                        </a:spcBef>
                        <a:spcAft>
                          <a:spcPts val="0"/>
                        </a:spcAft>
                      </a:pPr>
                      <a:r>
                        <a:rPr lang="en-US" sz="1600" dirty="0">
                          <a:solidFill>
                            <a:schemeClr val="tx1">
                              <a:lumMod val="75000"/>
                            </a:schemeClr>
                          </a:solidFill>
                          <a:effectLst/>
                        </a:rPr>
                        <a:t>Chartered Church</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Required</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Required</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Required</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253118922"/>
                  </a:ext>
                </a:extLst>
              </a:tr>
              <a:tr h="734786">
                <a:tc>
                  <a:txBody>
                    <a:bodyPr/>
                    <a:lstStyle/>
                    <a:p>
                      <a:pPr marL="0" marR="0" algn="ctr">
                        <a:spcBef>
                          <a:spcPts val="0"/>
                        </a:spcBef>
                        <a:spcAft>
                          <a:spcPts val="0"/>
                        </a:spcAft>
                      </a:pPr>
                      <a:r>
                        <a:rPr lang="en-US" sz="1600" dirty="0">
                          <a:solidFill>
                            <a:schemeClr val="tx1">
                              <a:lumMod val="75000"/>
                            </a:schemeClr>
                          </a:solidFill>
                          <a:effectLst/>
                        </a:rPr>
                        <a:t>Mission Church</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Optional,</a:t>
                      </a:r>
                      <a:r>
                        <a:rPr lang="en-US" sz="1400" baseline="0" dirty="0">
                          <a:effectLst/>
                        </a:rPr>
                        <a:t> </a:t>
                      </a:r>
                      <a:r>
                        <a:rPr lang="en-US" sz="1400" dirty="0">
                          <a:effectLst/>
                        </a:rPr>
                        <a:t>but recommended</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Optional – excluded from conference apportionments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1660059"/>
                  </a:ext>
                </a:extLst>
              </a:tr>
              <a:tr h="734786">
                <a:tc>
                  <a:txBody>
                    <a:bodyPr/>
                    <a:lstStyle/>
                    <a:p>
                      <a:pPr marL="0" marR="0" algn="ctr">
                        <a:spcBef>
                          <a:spcPts val="0"/>
                        </a:spcBef>
                        <a:spcAft>
                          <a:spcPts val="0"/>
                        </a:spcAft>
                      </a:pPr>
                      <a:r>
                        <a:rPr lang="en-US" sz="1600" dirty="0">
                          <a:solidFill>
                            <a:schemeClr val="tx1">
                              <a:lumMod val="75000"/>
                            </a:schemeClr>
                          </a:solidFill>
                          <a:effectLst/>
                        </a:rPr>
                        <a:t>New Church Start</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Required</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Optional – excluded from conference apportionments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388439523"/>
                  </a:ext>
                </a:extLst>
              </a:tr>
              <a:tr h="489857">
                <a:tc>
                  <a:txBody>
                    <a:bodyPr/>
                    <a:lstStyle/>
                    <a:p>
                      <a:pPr marL="0" marR="0" algn="ctr">
                        <a:spcBef>
                          <a:spcPts val="0"/>
                        </a:spcBef>
                        <a:spcAft>
                          <a:spcPts val="0"/>
                        </a:spcAft>
                      </a:pPr>
                      <a:r>
                        <a:rPr lang="en-US" sz="1600" dirty="0">
                          <a:solidFill>
                            <a:schemeClr val="tx1">
                              <a:lumMod val="75000"/>
                            </a:schemeClr>
                          </a:solidFill>
                          <a:effectLst/>
                        </a:rPr>
                        <a:t>Satellite</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marL="0" marR="0" algn="ctr">
                        <a:spcBef>
                          <a:spcPts val="0"/>
                        </a:spcBef>
                        <a:spcAft>
                          <a:spcPts val="0"/>
                        </a:spcAft>
                      </a:pPr>
                      <a:r>
                        <a:rPr lang="en-US" sz="1400" dirty="0">
                          <a:effectLst/>
                        </a:rPr>
                        <a:t>Only required if information being reported separate from parent church</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62923844"/>
                  </a:ext>
                </a:extLst>
              </a:tr>
              <a:tr h="734786">
                <a:tc>
                  <a:txBody>
                    <a:bodyPr/>
                    <a:lstStyle/>
                    <a:p>
                      <a:pPr marL="0" marR="0" algn="ctr">
                        <a:spcBef>
                          <a:spcPts val="0"/>
                        </a:spcBef>
                        <a:spcAft>
                          <a:spcPts val="0"/>
                        </a:spcAft>
                      </a:pPr>
                      <a:r>
                        <a:rPr lang="en-US" sz="1600" dirty="0">
                          <a:solidFill>
                            <a:schemeClr val="tx1">
                              <a:lumMod val="75000"/>
                            </a:schemeClr>
                          </a:solidFill>
                          <a:effectLst/>
                        </a:rPr>
                        <a:t>Ecumenical Shared Ministries</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marL="0" marR="0" algn="ctr">
                        <a:spcBef>
                          <a:spcPts val="0"/>
                        </a:spcBef>
                        <a:spcAft>
                          <a:spcPts val="0"/>
                        </a:spcAft>
                      </a:pPr>
                      <a:r>
                        <a:rPr lang="en-US" sz="1400" dirty="0">
                          <a:effectLst/>
                        </a:rPr>
                        <a:t>See upcoming slide</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3479530"/>
                  </a:ext>
                </a:extLst>
              </a:tr>
            </a:tbl>
          </a:graphicData>
        </a:graphic>
      </p:graphicFrame>
    </p:spTree>
    <p:extLst>
      <p:ext uri="{BB962C8B-B14F-4D97-AF65-F5344CB8AC3E}">
        <p14:creationId xmlns:p14="http://schemas.microsoft.com/office/powerpoint/2010/main" val="2735393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Basics: Stats Overview</a:t>
            </a:r>
          </a:p>
        </p:txBody>
      </p:sp>
      <p:graphicFrame>
        <p:nvGraphicFramePr>
          <p:cNvPr id="5" name="Content Placeholder 3"/>
          <p:cNvGraphicFramePr>
            <a:graphicFrameLocks/>
          </p:cNvGraphicFramePr>
          <p:nvPr>
            <p:extLst>
              <p:ext uri="{D42A27DB-BD31-4B8C-83A1-F6EECF244321}">
                <p14:modId xmlns:p14="http://schemas.microsoft.com/office/powerpoint/2010/main" val="2058589899"/>
              </p:ext>
            </p:extLst>
          </p:nvPr>
        </p:nvGraphicFramePr>
        <p:xfrm>
          <a:off x="304801" y="971550"/>
          <a:ext cx="8229600" cy="3886200"/>
        </p:xfrm>
        <a:graphic>
          <a:graphicData uri="http://schemas.openxmlformats.org/drawingml/2006/table">
            <a:tbl>
              <a:tblPr firstRow="1" firstCol="1" bandRow="1">
                <a:tableStyleId>{00A15C55-8517-42AA-B614-E9B94910E393}</a:tableStyleId>
              </a:tblPr>
              <a:tblGrid>
                <a:gridCol w="1579907">
                  <a:extLst>
                    <a:ext uri="{9D8B030D-6E8A-4147-A177-3AD203B41FA5}">
                      <a16:colId xmlns:a16="http://schemas.microsoft.com/office/drawing/2014/main" val="3561402620"/>
                    </a:ext>
                  </a:extLst>
                </a:gridCol>
                <a:gridCol w="3564693">
                  <a:extLst>
                    <a:ext uri="{9D8B030D-6E8A-4147-A177-3AD203B41FA5}">
                      <a16:colId xmlns:a16="http://schemas.microsoft.com/office/drawing/2014/main" val="2481819022"/>
                    </a:ext>
                  </a:extLst>
                </a:gridCol>
                <a:gridCol w="3085000">
                  <a:extLst>
                    <a:ext uri="{9D8B030D-6E8A-4147-A177-3AD203B41FA5}">
                      <a16:colId xmlns:a16="http://schemas.microsoft.com/office/drawing/2014/main" val="1680859754"/>
                    </a:ext>
                  </a:extLst>
                </a:gridCol>
              </a:tblGrid>
              <a:tr h="431800">
                <a:tc>
                  <a:txBody>
                    <a:bodyPr/>
                    <a:lstStyle/>
                    <a:p>
                      <a:pPr marL="0" marR="0" algn="ctr">
                        <a:spcBef>
                          <a:spcPts val="0"/>
                        </a:spcBef>
                        <a:spcAft>
                          <a:spcPts val="0"/>
                        </a:spcAft>
                      </a:pPr>
                      <a:r>
                        <a:rPr lang="en-US" sz="1600" dirty="0">
                          <a:solidFill>
                            <a:schemeClr val="tx1">
                              <a:lumMod val="75000"/>
                            </a:schemeClr>
                          </a:solidFill>
                          <a:effectLst/>
                        </a:rPr>
                        <a:t>Ecumenical Type</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solidFill>
                            <a:schemeClr val="tx1">
                              <a:lumMod val="75000"/>
                            </a:schemeClr>
                          </a:solidFill>
                          <a:effectLst/>
                        </a:rPr>
                        <a:t>Basic Definition</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solidFill>
                            <a:schemeClr val="tx1">
                              <a:lumMod val="75000"/>
                            </a:schemeClr>
                          </a:solidFill>
                          <a:effectLst/>
                        </a:rPr>
                        <a:t>How to Report Membership</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57121325"/>
                  </a:ext>
                </a:extLst>
              </a:tr>
              <a:tr h="863600">
                <a:tc>
                  <a:txBody>
                    <a:bodyPr/>
                    <a:lstStyle/>
                    <a:p>
                      <a:pPr marL="0" marR="0" algn="ctr">
                        <a:spcBef>
                          <a:spcPts val="0"/>
                        </a:spcBef>
                        <a:spcAft>
                          <a:spcPts val="0"/>
                        </a:spcAft>
                      </a:pPr>
                      <a:r>
                        <a:rPr lang="en-US" sz="1600" dirty="0">
                          <a:solidFill>
                            <a:schemeClr val="tx1">
                              <a:lumMod val="75000"/>
                            </a:schemeClr>
                          </a:solidFill>
                          <a:effectLst/>
                        </a:rPr>
                        <a:t>Federated Church</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One congregation with at least two denominations. Members choose which denomination holds membership.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If church is holding two membership rolls, only report UMC membership and proportionally split expenses.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140472944"/>
                  </a:ext>
                </a:extLst>
              </a:tr>
              <a:tr h="1079500">
                <a:tc>
                  <a:txBody>
                    <a:bodyPr/>
                    <a:lstStyle/>
                    <a:p>
                      <a:pPr marL="0" marR="0" algn="ctr">
                        <a:spcBef>
                          <a:spcPts val="0"/>
                        </a:spcBef>
                        <a:spcAft>
                          <a:spcPts val="0"/>
                        </a:spcAft>
                      </a:pPr>
                      <a:r>
                        <a:rPr lang="en-US" sz="1600" dirty="0">
                          <a:solidFill>
                            <a:schemeClr val="tx1">
                              <a:lumMod val="75000"/>
                            </a:schemeClr>
                          </a:solidFill>
                          <a:effectLst/>
                        </a:rPr>
                        <a:t>Union Church</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One congregation with one unified membership roll is related to two denominations.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This is left up to the conference as to whether full membership is included. If not, do not report. If so, report as if 100% UMC.</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858718279"/>
                  </a:ext>
                </a:extLst>
              </a:tr>
              <a:tr h="863600">
                <a:tc>
                  <a:txBody>
                    <a:bodyPr/>
                    <a:lstStyle/>
                    <a:p>
                      <a:pPr marL="0" marR="0" algn="ctr">
                        <a:spcBef>
                          <a:spcPts val="0"/>
                        </a:spcBef>
                        <a:spcAft>
                          <a:spcPts val="0"/>
                        </a:spcAft>
                      </a:pPr>
                      <a:r>
                        <a:rPr lang="en-US" sz="1600" dirty="0">
                          <a:solidFill>
                            <a:schemeClr val="tx1">
                              <a:lumMod val="75000"/>
                            </a:schemeClr>
                          </a:solidFill>
                          <a:effectLst/>
                        </a:rPr>
                        <a:t>Merged Church</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Two or more congregations from different denominations form one congregation that only relate to one denomination.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If church chooses to relate to UMC, report 100%. If not, do not report.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8965711"/>
                  </a:ext>
                </a:extLst>
              </a:tr>
              <a:tr h="647700">
                <a:tc>
                  <a:txBody>
                    <a:bodyPr/>
                    <a:lstStyle/>
                    <a:p>
                      <a:pPr marL="0" marR="0" algn="ctr">
                        <a:spcBef>
                          <a:spcPts val="0"/>
                        </a:spcBef>
                        <a:spcAft>
                          <a:spcPts val="0"/>
                        </a:spcAft>
                      </a:pPr>
                      <a:r>
                        <a:rPr lang="en-US" sz="1600" dirty="0">
                          <a:solidFill>
                            <a:schemeClr val="tx1">
                              <a:lumMod val="75000"/>
                            </a:schemeClr>
                          </a:solidFill>
                          <a:effectLst/>
                        </a:rPr>
                        <a:t>Yoked Parish</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Congregations of different denominations share a pastor.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Only report the churches considered UMC regardless of pastor denomination.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172026557"/>
                  </a:ext>
                </a:extLst>
              </a:tr>
            </a:tbl>
          </a:graphicData>
        </a:graphic>
      </p:graphicFrame>
    </p:spTree>
    <p:extLst>
      <p:ext uri="{BB962C8B-B14F-4D97-AF65-F5344CB8AC3E}">
        <p14:creationId xmlns:p14="http://schemas.microsoft.com/office/powerpoint/2010/main" val="677657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Membership Reporting </a:t>
            </a:r>
          </a:p>
        </p:txBody>
      </p:sp>
      <p:sp>
        <p:nvSpPr>
          <p:cNvPr id="4" name="TextBox 3"/>
          <p:cNvSpPr txBox="1"/>
          <p:nvPr/>
        </p:nvSpPr>
        <p:spPr>
          <a:xfrm>
            <a:off x="228600" y="1047750"/>
            <a:ext cx="8430926" cy="3139321"/>
          </a:xfrm>
          <a:prstGeom prst="rect">
            <a:avLst/>
          </a:prstGeom>
          <a:noFill/>
        </p:spPr>
        <p:txBody>
          <a:bodyPr wrap="square" rtlCol="0">
            <a:spAutoFit/>
          </a:bodyPr>
          <a:lstStyle/>
          <a:p>
            <a:pPr marL="285750" indent="-285750">
              <a:buFont typeface="Arial" panose="020B0604020202020204" pitchFamily="34" charset="0"/>
              <a:buChar char="•"/>
            </a:pPr>
            <a:r>
              <a:rPr lang="en-US" dirty="0"/>
              <a:t>New Church Starts (NCS) and Mission Churches – For new church starts holding their own membership roll, report membership under the church’s record.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General membership roll – Report any members held on the annual secretary’s general membership roll (¶259.3) under the annual conference record.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Satellite churches – Satellite church members may be reported as part of parent church or under the satellite church record.  Take great care to avoid double reporting. </a:t>
            </a:r>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99117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91440" tIns="45720" rIns="91440" bIns="4572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b="1" dirty="0">
                <a:solidFill>
                  <a:schemeClr val="bg1"/>
                </a:solidFill>
              </a:rPr>
              <a:t>Introductions</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a:xfrm>
            <a:off x="400396" y="2724150"/>
            <a:ext cx="7391400" cy="609600"/>
          </a:xfrm>
        </p:spPr>
        <p:txBody>
          <a:bodyPr lIns="91440" tIns="45720" rIns="91440" bIns="4572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b="1" dirty="0">
                <a:solidFill>
                  <a:schemeClr val="bg1"/>
                </a:solidFill>
              </a:rPr>
              <a:t>Leslie Ohrin, Manager of Data Services and IT Projects</a:t>
            </a:r>
          </a:p>
        </p:txBody>
      </p:sp>
    </p:spTree>
    <p:extLst>
      <p:ext uri="{BB962C8B-B14F-4D97-AF65-F5344CB8AC3E}">
        <p14:creationId xmlns:p14="http://schemas.microsoft.com/office/powerpoint/2010/main" val="2562012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Online Worship </a:t>
            </a:r>
          </a:p>
        </p:txBody>
      </p:sp>
      <p:sp>
        <p:nvSpPr>
          <p:cNvPr id="4" name="TextBox 3"/>
          <p:cNvSpPr txBox="1"/>
          <p:nvPr/>
        </p:nvSpPr>
        <p:spPr>
          <a:xfrm>
            <a:off x="457200" y="971550"/>
            <a:ext cx="8077200" cy="3693319"/>
          </a:xfrm>
          <a:prstGeom prst="rect">
            <a:avLst/>
          </a:prstGeom>
          <a:noFill/>
        </p:spPr>
        <p:txBody>
          <a:bodyPr wrap="square" rtlCol="0">
            <a:spAutoFit/>
          </a:bodyPr>
          <a:lstStyle/>
          <a:p>
            <a:r>
              <a:rPr lang="en-US" b="1" dirty="0"/>
              <a:t>Number of persons who worship online:</a:t>
            </a:r>
            <a:br>
              <a:rPr lang="en-US" b="1" dirty="0"/>
            </a:br>
            <a:r>
              <a:rPr lang="en-US" dirty="0"/>
              <a:t>Report average weekly number of unique viewers who access worship online. This includes those live streamed online services using various platforms.  </a:t>
            </a:r>
          </a:p>
          <a:p>
            <a:r>
              <a:rPr lang="en-US" dirty="0"/>
              <a:t>See instructions from the platform to determine streaming your worship service and views/downloads of recorded worship services (audio or video), sermons, and/or podcasts. Do not include generic hits/visits to your website.</a:t>
            </a:r>
          </a:p>
          <a:p>
            <a:endParaRPr lang="en-US" dirty="0"/>
          </a:p>
          <a:p>
            <a:pPr marL="285750" indent="-285750">
              <a:buFont typeface="Arial" panose="020B0604020202020204" pitchFamily="34" charset="0"/>
              <a:buChar char="•"/>
            </a:pPr>
            <a:r>
              <a:rPr lang="en-US" dirty="0"/>
              <a:t>7:  In-Person Worship - the weeks that you had full in-person service.  </a:t>
            </a:r>
          </a:p>
          <a:p>
            <a:endParaRPr lang="en-US" dirty="0"/>
          </a:p>
          <a:p>
            <a:pPr marL="285750" indent="-285750">
              <a:buFont typeface="Arial" panose="020B0604020202020204" pitchFamily="34" charset="0"/>
              <a:buChar char="•"/>
            </a:pPr>
            <a:r>
              <a:rPr lang="en-US" dirty="0"/>
              <a:t>7a: Online Worship - many churches views that were hits or watches based upon viewing time (the length of time considered a watch may vary by conference)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205170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318437" y="1026895"/>
            <a:ext cx="8368363" cy="3830855"/>
          </a:xfrm>
        </p:spPr>
        <p:txBody>
          <a:bodyPr/>
          <a:lstStyle/>
          <a:p>
            <a:pPr marL="285750" indent="-285750">
              <a:buFont typeface="Arial" panose="020B0604020202020204" pitchFamily="34" charset="0"/>
              <a:buChar char="•"/>
            </a:pPr>
            <a:r>
              <a:rPr lang="en-US" sz="1800" dirty="0"/>
              <a:t>Run year-to-year comparisons.</a:t>
            </a:r>
          </a:p>
          <a:p>
            <a:pPr marL="285750" indent="-285750">
              <a:buFont typeface="Arial" panose="020B0604020202020204" pitchFamily="34" charset="0"/>
              <a:buChar char="•"/>
            </a:pPr>
            <a:r>
              <a:rPr lang="en-US" sz="1800" dirty="0"/>
              <a:t>Check for extra </a:t>
            </a:r>
            <a:r>
              <a:rPr lang="en-US" sz="1800" dirty="0" err="1"/>
              <a:t>0s</a:t>
            </a:r>
            <a:r>
              <a:rPr lang="en-US" sz="1800" dirty="0"/>
              <a:t>.</a:t>
            </a:r>
          </a:p>
          <a:p>
            <a:pPr marL="285750" indent="-285750">
              <a:buFont typeface="Arial" panose="020B0604020202020204" pitchFamily="34" charset="0"/>
              <a:buChar char="•"/>
            </a:pPr>
            <a:r>
              <a:rPr lang="en-US" sz="1800" dirty="0"/>
              <a:t>Are totaling lines totaling?</a:t>
            </a:r>
          </a:p>
          <a:p>
            <a:pPr marL="285750" indent="-285750">
              <a:buFont typeface="Arial" panose="020B0604020202020204" pitchFamily="34" charset="0"/>
              <a:buChar char="•"/>
            </a:pPr>
            <a:r>
              <a:rPr lang="en-US" sz="1800" dirty="0"/>
              <a:t>Is there any double-counting?</a:t>
            </a:r>
          </a:p>
          <a:p>
            <a:pPr marL="285750" indent="-285750">
              <a:buFont typeface="Arial" panose="020B0604020202020204" pitchFamily="34" charset="0"/>
              <a:buChar char="•"/>
            </a:pPr>
            <a:r>
              <a:rPr lang="en-US" sz="1800" dirty="0"/>
              <a:t>Is all data requested included?</a:t>
            </a:r>
          </a:p>
          <a:p>
            <a:pPr marL="285750" indent="-285750">
              <a:buFont typeface="Arial" panose="020B0604020202020204" pitchFamily="34" charset="0"/>
              <a:buChar char="•"/>
            </a:pPr>
            <a:r>
              <a:rPr lang="en-US" sz="1800" dirty="0"/>
              <a:t>Check net expense totals!</a:t>
            </a:r>
          </a:p>
          <a:p>
            <a:pPr marL="285750" indent="-285750">
              <a:buFont typeface="Arial" panose="020B0604020202020204" pitchFamily="34" charset="0"/>
              <a:buChar char="•"/>
            </a:pPr>
            <a:r>
              <a:rPr lang="en-US" sz="1800" dirty="0"/>
              <a:t>Is there any lingering membership?</a:t>
            </a:r>
          </a:p>
          <a:p>
            <a:pPr marL="285750" indent="-285750">
              <a:buFont typeface="Arial" panose="020B0604020202020204" pitchFamily="34" charset="0"/>
              <a:buChar char="•"/>
            </a:pPr>
            <a:r>
              <a:rPr lang="en-US" sz="1800" dirty="0"/>
              <a:t>How’s the Membership/Attendance ratio?</a:t>
            </a:r>
          </a:p>
          <a:p>
            <a:pPr marL="285750" indent="-285750">
              <a:buFont typeface="Arial" panose="020B0604020202020204" pitchFamily="34" charset="0"/>
              <a:buChar char="•"/>
            </a:pPr>
            <a:r>
              <a:rPr lang="en-US" sz="1800" dirty="0"/>
              <a:t>Are property values reasonable?</a:t>
            </a:r>
          </a:p>
          <a:p>
            <a:pPr marL="285750" indent="-285750">
              <a:buFont typeface="Arial" panose="020B0604020202020204" pitchFamily="34" charset="0"/>
              <a:buChar char="•"/>
            </a:pPr>
            <a:r>
              <a:rPr lang="en-US" sz="1800" dirty="0"/>
              <a:t>Are debt figures reasonable?</a:t>
            </a:r>
          </a:p>
          <a:p>
            <a:endParaRPr lang="en-US" dirty="0"/>
          </a:p>
        </p:txBody>
      </p:sp>
      <p:sp>
        <p:nvSpPr>
          <p:cNvPr id="3" name="Title 2"/>
          <p:cNvSpPr>
            <a:spLocks noGrp="1"/>
          </p:cNvSpPr>
          <p:nvPr>
            <p:ph type="title"/>
          </p:nvPr>
        </p:nvSpPr>
        <p:spPr/>
        <p:txBody>
          <a:bodyPr/>
          <a:lstStyle/>
          <a:p>
            <a:r>
              <a:rPr lang="en-US" dirty="0"/>
              <a:t>Checking for Accuracy</a:t>
            </a:r>
          </a:p>
        </p:txBody>
      </p:sp>
    </p:spTree>
    <p:extLst>
      <p:ext uri="{BB962C8B-B14F-4D97-AF65-F5344CB8AC3E}">
        <p14:creationId xmlns:p14="http://schemas.microsoft.com/office/powerpoint/2010/main" val="3073655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Things to Remember </a:t>
            </a:r>
          </a:p>
        </p:txBody>
      </p:sp>
      <p:sp>
        <p:nvSpPr>
          <p:cNvPr id="4" name="Text Placeholder 3"/>
          <p:cNvSpPr>
            <a:spLocks noGrp="1"/>
          </p:cNvSpPr>
          <p:nvPr>
            <p:ph type="body" sz="quarter" idx="12"/>
          </p:nvPr>
        </p:nvSpPr>
        <p:spPr>
          <a:xfrm>
            <a:off x="303414" y="895350"/>
            <a:ext cx="8459586" cy="3962400"/>
          </a:xfrm>
        </p:spPr>
        <p:txBody>
          <a:bodyPr/>
          <a:lstStyle/>
          <a:p>
            <a:r>
              <a:rPr lang="en-US" sz="1500" dirty="0"/>
              <a:t>Lines </a:t>
            </a:r>
            <a:r>
              <a:rPr lang="en-US" sz="1500" dirty="0" err="1"/>
              <a:t>28a</a:t>
            </a:r>
            <a:r>
              <a:rPr lang="en-US" sz="1500" dirty="0"/>
              <a:t>-36 (apportionments and benevolent giving) should come directly from the conference treasurer and not self-reported.</a:t>
            </a:r>
          </a:p>
          <a:p>
            <a:r>
              <a:rPr lang="en-US" sz="1500" dirty="0"/>
              <a:t>Self-reported giving in lines 37-38 (giving to non-UMC and directly to UMC causes).</a:t>
            </a:r>
          </a:p>
          <a:p>
            <a:r>
              <a:rPr lang="en-US" sz="1500" dirty="0"/>
              <a:t>If Conference Apportionments are tithed, please include the amount expected based on your rules.</a:t>
            </a:r>
          </a:p>
          <a:p>
            <a:endParaRPr lang="en-US" sz="1600" dirty="0"/>
          </a:p>
          <a:p>
            <a:endParaRPr lang="en-US" sz="1600" dirty="0"/>
          </a:p>
          <a:p>
            <a:pPr marL="0" indent="0">
              <a:buNone/>
            </a:pPr>
            <a:endParaRPr lang="en-US" sz="1600" dirty="0"/>
          </a:p>
        </p:txBody>
      </p:sp>
    </p:spTree>
    <p:extLst>
      <p:ext uri="{BB962C8B-B14F-4D97-AF65-F5344CB8AC3E}">
        <p14:creationId xmlns:p14="http://schemas.microsoft.com/office/powerpoint/2010/main" val="3843044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Best Practices</a:t>
            </a:r>
          </a:p>
        </p:txBody>
      </p:sp>
      <p:sp>
        <p:nvSpPr>
          <p:cNvPr id="4" name="Text Placeholder 3"/>
          <p:cNvSpPr>
            <a:spLocks noGrp="1"/>
          </p:cNvSpPr>
          <p:nvPr>
            <p:ph type="body" sz="quarter" idx="12"/>
          </p:nvPr>
        </p:nvSpPr>
        <p:spPr>
          <a:xfrm>
            <a:off x="228600" y="862445"/>
            <a:ext cx="7924800" cy="3670415"/>
          </a:xfrm>
        </p:spPr>
        <p:txBody>
          <a:bodyPr/>
          <a:lstStyle/>
          <a:p>
            <a:r>
              <a:rPr lang="en-US" sz="1800" dirty="0"/>
              <a:t>Have churches verify apportionments (Special Report) based on Tables</a:t>
            </a:r>
          </a:p>
          <a:p>
            <a:r>
              <a:rPr lang="en-US" sz="1800" dirty="0"/>
              <a:t>Have meetings between churches and the DS</a:t>
            </a:r>
          </a:p>
          <a:p>
            <a:r>
              <a:rPr lang="en-US" sz="1800" dirty="0"/>
              <a:t>Give early deadline for churches and statisticians</a:t>
            </a:r>
          </a:p>
          <a:p>
            <a:r>
              <a:rPr lang="en-US" sz="1800" dirty="0"/>
              <a:t>Validate – Perform your own checks and balances to ensure the numbers you are submitting are correct. (Is it complete? Is it accurate?)</a:t>
            </a:r>
          </a:p>
          <a:p>
            <a:r>
              <a:rPr lang="en-US" sz="1800" dirty="0"/>
              <a:t>Pay close attention to the warnings/errors.  Ask questions. Verify. Correct them.  Pay attention to your data.  </a:t>
            </a:r>
          </a:p>
          <a:p>
            <a:pPr>
              <a:lnSpc>
                <a:spcPct val="100000"/>
              </a:lnSpc>
              <a:spcBef>
                <a:spcPts val="0"/>
              </a:spcBef>
            </a:pPr>
            <a:endParaRPr lang="en-US" sz="1400" dirty="0"/>
          </a:p>
        </p:txBody>
      </p:sp>
    </p:spTree>
    <p:extLst>
      <p:ext uri="{BB962C8B-B14F-4D97-AF65-F5344CB8AC3E}">
        <p14:creationId xmlns:p14="http://schemas.microsoft.com/office/powerpoint/2010/main" val="3469005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380999" y="1123950"/>
            <a:ext cx="8368363" cy="3733800"/>
          </a:xfrm>
        </p:spPr>
        <p:txBody>
          <a:bodyPr anchor="t"/>
          <a:lstStyle/>
          <a:p>
            <a:pPr marL="285750" indent="-285750">
              <a:lnSpc>
                <a:spcPct val="150000"/>
              </a:lnSpc>
              <a:buFont typeface="Arial" panose="020B0604020202020204" pitchFamily="34" charset="0"/>
              <a:buChar char="•"/>
            </a:pPr>
            <a:r>
              <a:rPr lang="en-US" sz="1800" dirty="0"/>
              <a:t>Transferring membership out of closed/merged churches</a:t>
            </a:r>
          </a:p>
          <a:p>
            <a:pPr marL="285750" indent="-285750">
              <a:lnSpc>
                <a:spcPct val="150000"/>
              </a:lnSpc>
              <a:buFont typeface="Arial" panose="020B0604020202020204" pitchFamily="34" charset="0"/>
              <a:buChar char="•"/>
            </a:pPr>
            <a:r>
              <a:rPr lang="en-US" sz="1800" dirty="0"/>
              <a:t>A total line is off</a:t>
            </a:r>
          </a:p>
          <a:p>
            <a:pPr marL="742939" lvl="1" indent="-285750">
              <a:lnSpc>
                <a:spcPct val="150000"/>
              </a:lnSpc>
              <a:buFont typeface="Arial" panose="020B0604020202020204" pitchFamily="34" charset="0"/>
              <a:buChar char="•"/>
            </a:pPr>
            <a:r>
              <a:rPr lang="en-US" sz="1600" dirty="0"/>
              <a:t>Ex: line 4, 5, 6, 50, 55</a:t>
            </a:r>
          </a:p>
          <a:p>
            <a:pPr marL="285750" indent="-285750">
              <a:lnSpc>
                <a:spcPct val="150000"/>
              </a:lnSpc>
              <a:buFont typeface="Arial" panose="020B0604020202020204" pitchFamily="34" charset="0"/>
              <a:buChar char="•"/>
            </a:pPr>
            <a:r>
              <a:rPr lang="en-US" sz="1800" dirty="0"/>
              <a:t>Lines 24 and 25</a:t>
            </a:r>
          </a:p>
          <a:p>
            <a:pPr marL="742939" lvl="1" indent="-285750">
              <a:lnSpc>
                <a:spcPct val="150000"/>
              </a:lnSpc>
              <a:buFont typeface="Arial" panose="020B0604020202020204" pitchFamily="34" charset="0"/>
              <a:buChar char="•"/>
            </a:pPr>
            <a:r>
              <a:rPr lang="en-US" sz="1600" dirty="0"/>
              <a:t>Line 24 being insurance value and not market value</a:t>
            </a:r>
          </a:p>
          <a:p>
            <a:pPr marL="742939" lvl="1" indent="-285750">
              <a:lnSpc>
                <a:spcPct val="150000"/>
              </a:lnSpc>
              <a:buFont typeface="Arial" panose="020B0604020202020204" pitchFamily="34" charset="0"/>
              <a:buChar char="•"/>
            </a:pPr>
            <a:r>
              <a:rPr lang="en-US" sz="1600" dirty="0"/>
              <a:t>Don’t understand what it’s asking so just guesses</a:t>
            </a:r>
          </a:p>
          <a:p>
            <a:pPr marL="285750" indent="-285750">
              <a:lnSpc>
                <a:spcPct val="150000"/>
              </a:lnSpc>
              <a:buFont typeface="Arial" panose="020B0604020202020204" pitchFamily="34" charset="0"/>
              <a:buChar char="•"/>
            </a:pPr>
            <a:r>
              <a:rPr lang="en-US" sz="1800" dirty="0"/>
              <a:t>Leaving an important line blank</a:t>
            </a:r>
          </a:p>
          <a:p>
            <a:pPr marL="742939" lvl="1" indent="-285750">
              <a:lnSpc>
                <a:spcPct val="150000"/>
              </a:lnSpc>
              <a:buFont typeface="Arial" panose="020B0604020202020204" pitchFamily="34" charset="0"/>
              <a:buChar char="•"/>
            </a:pPr>
            <a:r>
              <a:rPr lang="en-US" sz="1600" dirty="0"/>
              <a:t>Line 1-7 (membership), 24, 28a-29b, 47, 52</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a:t>Most Common Mistakes</a:t>
            </a:r>
          </a:p>
        </p:txBody>
      </p:sp>
    </p:spTree>
    <p:extLst>
      <p:ext uri="{BB962C8B-B14F-4D97-AF65-F5344CB8AC3E}">
        <p14:creationId xmlns:p14="http://schemas.microsoft.com/office/powerpoint/2010/main" val="3988431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62CACD6-3B33-D44D-AF18-7015C3FAED06}"/>
              </a:ext>
            </a:extLst>
          </p:cNvPr>
          <p:cNvSpPr>
            <a:spLocks noGrp="1"/>
          </p:cNvSpPr>
          <p:nvPr>
            <p:ph type="title"/>
          </p:nvPr>
        </p:nvSpPr>
        <p:spPr>
          <a:xfrm>
            <a:off x="405699" y="271155"/>
            <a:ext cx="8368363" cy="495383"/>
          </a:xfrm>
        </p:spPr>
        <p:txBody>
          <a:bodyPr/>
          <a:lstStyle/>
          <a:p>
            <a:r>
              <a:rPr lang="en-US" dirty="0"/>
              <a:t>Data Services Timeline </a:t>
            </a:r>
          </a:p>
        </p:txBody>
      </p:sp>
      <p:graphicFrame>
        <p:nvGraphicFramePr>
          <p:cNvPr id="10" name="Picture Placeholder 9"/>
          <p:cNvGraphicFramePr>
            <a:graphicFrameLocks noGrp="1"/>
          </p:cNvGraphicFramePr>
          <p:nvPr>
            <p:ph type="pic" sz="quarter" idx="11"/>
          </p:nvPr>
        </p:nvGraphicFramePr>
        <p:xfrm>
          <a:off x="412531" y="1276351"/>
          <a:ext cx="4191000" cy="33977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Down Arrow Callout 10"/>
          <p:cNvSpPr/>
          <p:nvPr/>
        </p:nvSpPr>
        <p:spPr>
          <a:xfrm rot="19297183">
            <a:off x="378402" y="1214425"/>
            <a:ext cx="1590317" cy="968243"/>
          </a:xfrm>
          <a:prstGeom prst="down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Apportionments Calculated</a:t>
            </a:r>
          </a:p>
        </p:txBody>
      </p:sp>
      <p:sp>
        <p:nvSpPr>
          <p:cNvPr id="12" name="Down Arrow Callout 11"/>
          <p:cNvSpPr/>
          <p:nvPr/>
        </p:nvSpPr>
        <p:spPr>
          <a:xfrm rot="2963897">
            <a:off x="3290991" y="1393106"/>
            <a:ext cx="1527707" cy="740548"/>
          </a:xfrm>
          <a:prstGeom prst="down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January 1</a:t>
            </a:r>
          </a:p>
        </p:txBody>
      </p:sp>
      <p:sp>
        <p:nvSpPr>
          <p:cNvPr id="13" name="Text Placeholder 12"/>
          <p:cNvSpPr>
            <a:spLocks noGrp="1"/>
          </p:cNvSpPr>
          <p:nvPr>
            <p:ph type="body" sz="quarter" idx="12"/>
          </p:nvPr>
        </p:nvSpPr>
        <p:spPr>
          <a:xfrm>
            <a:off x="1638874" y="4331158"/>
            <a:ext cx="1942526" cy="694722"/>
          </a:xfrm>
          <a:prstGeom prst="up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t>AC Sessions: </a:t>
            </a:r>
          </a:p>
          <a:p>
            <a:pPr algn="ctr"/>
            <a:r>
              <a:rPr lang="en-US" sz="1050" b="1" dirty="0"/>
              <a:t>Set next year’s budget</a:t>
            </a:r>
          </a:p>
        </p:txBody>
      </p:sp>
      <p:sp>
        <p:nvSpPr>
          <p:cNvPr id="14" name="Text Placeholder 8">
            <a:extLst>
              <a:ext uri="{FF2B5EF4-FFF2-40B4-BE49-F238E27FC236}">
                <a16:creationId xmlns:a16="http://schemas.microsoft.com/office/drawing/2014/main" id="{1BABA510-FEA5-7644-84FF-EAE23F33FDEF}"/>
              </a:ext>
            </a:extLst>
          </p:cNvPr>
          <p:cNvSpPr>
            <a:spLocks noGrp="1"/>
          </p:cNvSpPr>
          <p:nvPr>
            <p:ph type="body" sz="quarter" idx="12"/>
          </p:nvPr>
        </p:nvSpPr>
        <p:spPr>
          <a:xfrm>
            <a:off x="4835861" y="969522"/>
            <a:ext cx="4106261" cy="3581400"/>
          </a:xfrm>
        </p:spPr>
        <p:txBody>
          <a:bodyPr/>
          <a:lstStyle/>
          <a:p>
            <a:r>
              <a:rPr lang="en-US" sz="1400" dirty="0"/>
              <a:t>First Submission :  April 28 (or earlier)</a:t>
            </a:r>
          </a:p>
          <a:p>
            <a:r>
              <a:rPr lang="en-US" sz="1400" dirty="0"/>
              <a:t>Corrections Due: June 30  </a:t>
            </a:r>
          </a:p>
          <a:p>
            <a:r>
              <a:rPr lang="en-US" sz="1400" dirty="0"/>
              <a:t>Training will begin October 2023 – ACStats</a:t>
            </a:r>
          </a:p>
          <a:p>
            <a:r>
              <a:rPr lang="en-US" sz="1400" dirty="0"/>
              <a:t>If the reason you are holding off on submitting is because you are waiting on churches, GO AHEAD AND SUBMIT.</a:t>
            </a:r>
          </a:p>
          <a:p>
            <a:r>
              <a:rPr lang="en-US" sz="1400" dirty="0"/>
              <a:t>That way, we can process the bulk of your report, and when you submit your corrections you can then submit the outstanding churches.</a:t>
            </a:r>
          </a:p>
          <a:p>
            <a:r>
              <a:rPr lang="en-US" sz="1400" dirty="0"/>
              <a:t>This will minimize scrambling at the last minute!!!</a:t>
            </a:r>
          </a:p>
        </p:txBody>
      </p:sp>
    </p:spTree>
    <p:extLst>
      <p:ext uri="{BB962C8B-B14F-4D97-AF65-F5344CB8AC3E}">
        <p14:creationId xmlns:p14="http://schemas.microsoft.com/office/powerpoint/2010/main" val="298213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C8D7B7-29E7-8F4A-A5DE-6FD6C7E3E8A7}"/>
              </a:ext>
            </a:extLst>
          </p:cNvPr>
          <p:cNvSpPr>
            <a:spLocks noGrp="1"/>
          </p:cNvSpPr>
          <p:nvPr>
            <p:ph type="body" sz="quarter" idx="10"/>
          </p:nvPr>
        </p:nvSpPr>
        <p:spPr>
          <a:xfrm>
            <a:off x="2019300" y="1948821"/>
            <a:ext cx="4991100" cy="1537330"/>
          </a:xfrm>
        </p:spPr>
        <p:txBody>
          <a:bodyPr/>
          <a:lstStyle/>
          <a:p>
            <a:r>
              <a:rPr lang="en-US" dirty="0"/>
              <a:t>Records Forms Update</a:t>
            </a:r>
          </a:p>
        </p:txBody>
      </p:sp>
    </p:spTree>
    <p:extLst>
      <p:ext uri="{BB962C8B-B14F-4D97-AF65-F5344CB8AC3E}">
        <p14:creationId xmlns:p14="http://schemas.microsoft.com/office/powerpoint/2010/main" val="2105202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D258795-7D26-4F20-93E9-7370BE0699B3}"/>
              </a:ext>
            </a:extLst>
          </p:cNvPr>
          <p:cNvSpPr>
            <a:spLocks noGrp="1"/>
          </p:cNvSpPr>
          <p:nvPr>
            <p:ph type="body" sz="quarter" idx="10"/>
          </p:nvPr>
        </p:nvSpPr>
        <p:spPr/>
        <p:txBody>
          <a:bodyPr/>
          <a:lstStyle/>
          <a:p>
            <a:r>
              <a:rPr lang="en-US" dirty="0"/>
              <a:t>2021-2022 Record Reporting Year</a:t>
            </a:r>
          </a:p>
        </p:txBody>
      </p:sp>
      <p:sp>
        <p:nvSpPr>
          <p:cNvPr id="9" name="Text Placeholder 8">
            <a:extLst>
              <a:ext uri="{FF2B5EF4-FFF2-40B4-BE49-F238E27FC236}">
                <a16:creationId xmlns:a16="http://schemas.microsoft.com/office/drawing/2014/main" id="{74902971-FD59-4CDB-9A3B-EAFECB3571A9}"/>
              </a:ext>
            </a:extLst>
          </p:cNvPr>
          <p:cNvSpPr>
            <a:spLocks noGrp="1"/>
          </p:cNvSpPr>
          <p:nvPr>
            <p:ph type="body" sz="quarter" idx="12"/>
          </p:nvPr>
        </p:nvSpPr>
        <p:spPr>
          <a:xfrm>
            <a:off x="279862" y="971550"/>
            <a:ext cx="8367713" cy="3429000"/>
          </a:xfrm>
        </p:spPr>
        <p:txBody>
          <a:bodyPr/>
          <a:lstStyle/>
          <a:p>
            <a:r>
              <a:rPr lang="en-US" sz="1800" dirty="0"/>
              <a:t>Due to the Covid-19 Pandemic and the delay of Annual Conference Sessions being held,  Conferences were late reporting Appointment Changes and BAC information.</a:t>
            </a:r>
          </a:p>
          <a:p>
            <a:r>
              <a:rPr lang="en-US" sz="1800" dirty="0"/>
              <a:t>GCFA has worked diligently to get those updates into our new BRT system.  Updates to all appointment booklet changes have been completed and currently working on interim change form from conferences.   </a:t>
            </a:r>
          </a:p>
          <a:p>
            <a:r>
              <a:rPr lang="en-US" sz="1800" dirty="0"/>
              <a:t>Currently working on improving our process for obtaining and updating Appointments in a timely manner.  (this will be a great help for those conferences using GCFA Stats)</a:t>
            </a:r>
          </a:p>
          <a:p>
            <a:endParaRPr lang="en-US" dirty="0"/>
          </a:p>
          <a:p>
            <a:endParaRPr lang="en-US" dirty="0"/>
          </a:p>
        </p:txBody>
      </p:sp>
    </p:spTree>
    <p:extLst>
      <p:ext uri="{BB962C8B-B14F-4D97-AF65-F5344CB8AC3E}">
        <p14:creationId xmlns:p14="http://schemas.microsoft.com/office/powerpoint/2010/main" val="3132085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D258795-7D26-4F20-93E9-7370BE0699B3}"/>
              </a:ext>
            </a:extLst>
          </p:cNvPr>
          <p:cNvSpPr>
            <a:spLocks noGrp="1"/>
          </p:cNvSpPr>
          <p:nvPr>
            <p:ph type="body" sz="quarter" idx="10"/>
          </p:nvPr>
        </p:nvSpPr>
        <p:spPr/>
        <p:txBody>
          <a:bodyPr/>
          <a:lstStyle/>
          <a:p>
            <a:r>
              <a:rPr lang="en-US" dirty="0"/>
              <a:t>Forms </a:t>
            </a:r>
          </a:p>
        </p:txBody>
      </p:sp>
      <p:sp>
        <p:nvSpPr>
          <p:cNvPr id="9" name="Text Placeholder 8">
            <a:extLst>
              <a:ext uri="{FF2B5EF4-FFF2-40B4-BE49-F238E27FC236}">
                <a16:creationId xmlns:a16="http://schemas.microsoft.com/office/drawing/2014/main" id="{74902971-FD59-4CDB-9A3B-EAFECB3571A9}"/>
              </a:ext>
            </a:extLst>
          </p:cNvPr>
          <p:cNvSpPr>
            <a:spLocks noGrp="1"/>
          </p:cNvSpPr>
          <p:nvPr>
            <p:ph type="body" sz="quarter" idx="12"/>
          </p:nvPr>
        </p:nvSpPr>
        <p:spPr>
          <a:xfrm>
            <a:off x="304800" y="857250"/>
            <a:ext cx="8367713" cy="3429000"/>
          </a:xfrm>
        </p:spPr>
        <p:txBody>
          <a:bodyPr/>
          <a:lstStyle/>
          <a:p>
            <a:r>
              <a:rPr lang="en-US" sz="1800" dirty="0"/>
              <a:t>GCFA will be revamping all forms following the General Conference:  </a:t>
            </a:r>
          </a:p>
          <a:p>
            <a:pPr marL="742950" lvl="1" indent="-285750">
              <a:buFont typeface="Arial" panose="020B0604020202020204" pitchFamily="34" charset="0"/>
              <a:buChar char="•"/>
            </a:pPr>
            <a:r>
              <a:rPr lang="en-US" sz="1800" dirty="0">
                <a:solidFill>
                  <a:schemeClr val="tx1"/>
                </a:solidFill>
              </a:rPr>
              <a:t>BAC (GCFA, WesPath and </a:t>
            </a:r>
            <a:r>
              <a:rPr lang="en-US" sz="1800" dirty="0" err="1">
                <a:solidFill>
                  <a:schemeClr val="tx1"/>
                </a:solidFill>
              </a:rPr>
              <a:t>HigherED</a:t>
            </a:r>
            <a:r>
              <a:rPr lang="en-US" sz="1800" dirty="0">
                <a:solidFill>
                  <a:schemeClr val="tx1"/>
                </a:solidFill>
              </a:rPr>
              <a:t>)</a:t>
            </a:r>
          </a:p>
          <a:p>
            <a:pPr marL="742950" lvl="1" indent="-285750">
              <a:buFont typeface="Arial" panose="020B0604020202020204" pitchFamily="34" charset="0"/>
              <a:buChar char="•"/>
            </a:pPr>
            <a:r>
              <a:rPr lang="en-US" sz="1800" dirty="0">
                <a:solidFill>
                  <a:schemeClr val="tx1"/>
                </a:solidFill>
              </a:rPr>
              <a:t>Stats </a:t>
            </a:r>
          </a:p>
          <a:p>
            <a:pPr marL="742950" lvl="1" indent="-285750">
              <a:buFont typeface="Arial" panose="020B0604020202020204" pitchFamily="34" charset="0"/>
              <a:buChar char="•"/>
            </a:pPr>
            <a:r>
              <a:rPr lang="en-US" sz="1800" dirty="0">
                <a:solidFill>
                  <a:schemeClr val="tx1"/>
                </a:solidFill>
              </a:rPr>
              <a:t>Interims</a:t>
            </a:r>
          </a:p>
          <a:p>
            <a:pPr marL="742950" lvl="1" indent="-285750">
              <a:buFont typeface="Arial" panose="020B0604020202020204" pitchFamily="34" charset="0"/>
              <a:buChar char="•"/>
            </a:pPr>
            <a:r>
              <a:rPr lang="en-US" sz="1800" dirty="0">
                <a:solidFill>
                  <a:schemeClr val="tx1"/>
                </a:solidFill>
              </a:rPr>
              <a:t>Charge Conference Forms (with help from conferences)</a:t>
            </a:r>
          </a:p>
          <a:p>
            <a:pPr marL="742950" lvl="1" indent="-285750">
              <a:buFont typeface="Arial" panose="020B0604020202020204" pitchFamily="34" charset="0"/>
              <a:buChar char="•"/>
            </a:pPr>
            <a:r>
              <a:rPr lang="en-US" sz="1800" dirty="0">
                <a:solidFill>
                  <a:schemeClr val="tx1"/>
                </a:solidFill>
              </a:rPr>
              <a:t>Changes in Alignment</a:t>
            </a:r>
          </a:p>
          <a:p>
            <a:pPr marL="742950" lvl="1" indent="-285750">
              <a:buFont typeface="Arial" panose="020B0604020202020204" pitchFamily="34" charset="0"/>
              <a:buChar char="•"/>
            </a:pPr>
            <a:r>
              <a:rPr lang="en-US" sz="1800" dirty="0">
                <a:solidFill>
                  <a:schemeClr val="tx1"/>
                </a:solidFill>
              </a:rPr>
              <a:t>Request for New Church/People Numbers</a:t>
            </a:r>
          </a:p>
          <a:p>
            <a:pPr marL="742950" lvl="1" indent="-285750">
              <a:buFont typeface="Arial" panose="020B0604020202020204" pitchFamily="34" charset="0"/>
              <a:buChar char="•"/>
            </a:pPr>
            <a:r>
              <a:rPr lang="en-US" sz="1800" dirty="0">
                <a:solidFill>
                  <a:schemeClr val="tx1"/>
                </a:solidFill>
              </a:rPr>
              <a:t>Certifications</a:t>
            </a:r>
          </a:p>
          <a:p>
            <a:r>
              <a:rPr lang="en-US" sz="1800" dirty="0"/>
              <a:t>Looking at ways to improve so conferences are not required to submit so many forms to GCFA or becoming a more automated process. </a:t>
            </a:r>
          </a:p>
          <a:p>
            <a:pPr lvl="1"/>
            <a:endParaRPr lang="en-US" dirty="0"/>
          </a:p>
        </p:txBody>
      </p:sp>
      <p:sp>
        <p:nvSpPr>
          <p:cNvPr id="3" name="Title 2">
            <a:extLst>
              <a:ext uri="{FF2B5EF4-FFF2-40B4-BE49-F238E27FC236}">
                <a16:creationId xmlns:a16="http://schemas.microsoft.com/office/drawing/2014/main" id="{95CA117D-F8D3-4CCE-A9F2-FF14452ECC62}"/>
              </a:ext>
            </a:extLst>
          </p:cNvPr>
          <p:cNvSpPr>
            <a:spLocks noGrp="1"/>
          </p:cNvSpPr>
          <p:nvPr>
            <p:ph type="title" idx="4294967295"/>
          </p:nvPr>
        </p:nvSpPr>
        <p:spPr>
          <a:xfrm>
            <a:off x="0" y="285750"/>
            <a:ext cx="8367713" cy="495300"/>
          </a:xfrm>
          <a:prstGeom prst="rect">
            <a:avLst/>
          </a:prstGeom>
        </p:spPr>
        <p:txBody>
          <a:bodyPr/>
          <a:lstStyle/>
          <a:p>
            <a:r>
              <a:rPr lang="en-US" dirty="0"/>
              <a:t>	</a:t>
            </a:r>
          </a:p>
        </p:txBody>
      </p:sp>
    </p:spTree>
    <p:extLst>
      <p:ext uri="{BB962C8B-B14F-4D97-AF65-F5344CB8AC3E}">
        <p14:creationId xmlns:p14="http://schemas.microsoft.com/office/powerpoint/2010/main" val="1622315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How GCFA Uses Your Collected Data</a:t>
            </a:r>
          </a:p>
        </p:txBody>
      </p:sp>
      <p:sp>
        <p:nvSpPr>
          <p:cNvPr id="4" name="Text Placeholder 3"/>
          <p:cNvSpPr>
            <a:spLocks noGrp="1"/>
          </p:cNvSpPr>
          <p:nvPr>
            <p:ph type="body" sz="quarter" idx="12"/>
          </p:nvPr>
        </p:nvSpPr>
        <p:spPr>
          <a:xfrm>
            <a:off x="304800" y="1047750"/>
            <a:ext cx="8366760" cy="3429000"/>
          </a:xfrm>
        </p:spPr>
        <p:txBody>
          <a:bodyPr/>
          <a:lstStyle/>
          <a:p>
            <a:pPr>
              <a:spcBef>
                <a:spcPts val="0"/>
              </a:spcBef>
            </a:pPr>
            <a:r>
              <a:rPr lang="en-US" sz="1800" dirty="0"/>
              <a:t>To update records in Ezra, the official UMC database</a:t>
            </a:r>
          </a:p>
          <a:p>
            <a:pPr>
              <a:spcBef>
                <a:spcPts val="0"/>
              </a:spcBef>
            </a:pPr>
            <a:r>
              <a:rPr lang="en-US" sz="1800" dirty="0"/>
              <a:t>Share data with general agencies to reduce duplication of reporting</a:t>
            </a:r>
          </a:p>
          <a:p>
            <a:pPr>
              <a:spcBef>
                <a:spcPts val="0"/>
              </a:spcBef>
            </a:pPr>
            <a:r>
              <a:rPr lang="en-US" sz="1800" dirty="0"/>
              <a:t>Denominational research</a:t>
            </a:r>
          </a:p>
          <a:p>
            <a:pPr>
              <a:spcBef>
                <a:spcPts val="0"/>
              </a:spcBef>
            </a:pPr>
            <a:r>
              <a:rPr lang="en-US" sz="1800" dirty="0"/>
              <a:t>Websites such as UMData.org, GCFA.org and www.umc.org’s Find-A-Church</a:t>
            </a:r>
          </a:p>
          <a:p>
            <a:pPr>
              <a:spcBef>
                <a:spcPts val="0"/>
              </a:spcBef>
            </a:pPr>
            <a:r>
              <a:rPr lang="en-US" sz="1800" dirty="0"/>
              <a:t>UMC Membership Reporting</a:t>
            </a:r>
          </a:p>
          <a:p>
            <a:pPr>
              <a:spcBef>
                <a:spcPts val="0"/>
              </a:spcBef>
            </a:pPr>
            <a:r>
              <a:rPr lang="en-US" sz="1800" dirty="0"/>
              <a:t>General Conference Delegate calculations (based on what printed in your Journals)</a:t>
            </a:r>
          </a:p>
          <a:p>
            <a:pPr>
              <a:spcBef>
                <a:spcPts val="0"/>
              </a:spcBef>
            </a:pPr>
            <a:r>
              <a:rPr lang="en-US" sz="1800" dirty="0"/>
              <a:t>Number of Bishops per jurisdiction (membership)</a:t>
            </a:r>
          </a:p>
          <a:p>
            <a:pPr>
              <a:spcBef>
                <a:spcPts val="0"/>
              </a:spcBef>
            </a:pPr>
            <a:endParaRPr lang="en-US" dirty="0"/>
          </a:p>
        </p:txBody>
      </p:sp>
    </p:spTree>
    <p:extLst>
      <p:ext uri="{BB962C8B-B14F-4D97-AF65-F5344CB8AC3E}">
        <p14:creationId xmlns:p14="http://schemas.microsoft.com/office/powerpoint/2010/main" val="278933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Introductions</a:t>
            </a:r>
          </a:p>
        </p:txBody>
      </p:sp>
      <p:sp>
        <p:nvSpPr>
          <p:cNvPr id="4" name="Text Placeholder 3"/>
          <p:cNvSpPr>
            <a:spLocks noGrp="1"/>
          </p:cNvSpPr>
          <p:nvPr>
            <p:ph type="body" sz="quarter" idx="12"/>
          </p:nvPr>
        </p:nvSpPr>
        <p:spPr>
          <a:xfrm>
            <a:off x="304800" y="845820"/>
            <a:ext cx="8366760" cy="3429000"/>
          </a:xfrm>
        </p:spPr>
        <p:txBody>
          <a:bodyPr/>
          <a:lstStyle/>
          <a:p>
            <a:pPr marL="0" indent="0">
              <a:spcBef>
                <a:spcPts val="0"/>
              </a:spcBef>
              <a:buNone/>
            </a:pPr>
            <a:r>
              <a:rPr lang="en-US" sz="2400" dirty="0"/>
              <a:t>Data Services Team</a:t>
            </a:r>
          </a:p>
          <a:p>
            <a:pPr marL="742950" lvl="1" indent="-285750">
              <a:spcBef>
                <a:spcPts val="0"/>
              </a:spcBef>
              <a:buFont typeface="Arial" panose="020B0604020202020204" pitchFamily="34" charset="0"/>
              <a:buChar char="•"/>
            </a:pPr>
            <a:r>
              <a:rPr lang="en-US" sz="1800" dirty="0"/>
              <a:t>Leslie Ohrin, Manager, Data Services and IT Projects</a:t>
            </a:r>
          </a:p>
          <a:p>
            <a:pPr marL="742950" lvl="1" indent="-285750">
              <a:buFont typeface="Arial" panose="020B0604020202020204" pitchFamily="34" charset="0"/>
              <a:buChar char="•"/>
            </a:pPr>
            <a:r>
              <a:rPr lang="en-US" sz="1800" dirty="0"/>
              <a:t>LaTarsha Sanchez, Data System Analyst</a:t>
            </a:r>
          </a:p>
          <a:p>
            <a:pPr marL="742950" lvl="1" indent="-285750">
              <a:buFont typeface="Arial" panose="020B0604020202020204" pitchFamily="34" charset="0"/>
              <a:buChar char="•"/>
            </a:pPr>
            <a:r>
              <a:rPr lang="en-US" sz="1800" dirty="0"/>
              <a:t>Adam Shelton, Data Management Specialist</a:t>
            </a:r>
          </a:p>
          <a:p>
            <a:pPr marL="742950" lvl="1" indent="-285750">
              <a:buFont typeface="Arial" panose="020B0604020202020204" pitchFamily="34" charset="0"/>
              <a:buChar char="•"/>
            </a:pPr>
            <a:endParaRPr lang="en-US" sz="1800" dirty="0"/>
          </a:p>
          <a:p>
            <a:pPr marL="742950" lvl="1" indent="-285750">
              <a:buFont typeface="Arial" panose="020B0604020202020204" pitchFamily="34" charset="0"/>
              <a:buChar char="•"/>
            </a:pPr>
            <a:endParaRPr lang="en-US" sz="1800" dirty="0"/>
          </a:p>
          <a:p>
            <a:pPr lvl="1"/>
            <a:r>
              <a:rPr lang="en-US" sz="1800" dirty="0">
                <a:hlinkClick r:id="rId2"/>
              </a:rPr>
              <a:t>DataServices@gcfa.org</a:t>
            </a:r>
            <a:endParaRPr lang="en-US" sz="1800" dirty="0"/>
          </a:p>
          <a:p>
            <a:pPr lvl="1"/>
            <a:endParaRPr lang="en-US" sz="1800" dirty="0"/>
          </a:p>
        </p:txBody>
      </p:sp>
    </p:spTree>
    <p:extLst>
      <p:ext uri="{BB962C8B-B14F-4D97-AF65-F5344CB8AC3E}">
        <p14:creationId xmlns:p14="http://schemas.microsoft.com/office/powerpoint/2010/main" val="172255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91440" tIns="45720" rIns="91440" bIns="4572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b="1" dirty="0">
                <a:solidFill>
                  <a:schemeClr val="bg1"/>
                </a:solidFill>
              </a:rPr>
              <a:t>Brick River Update</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a:xfrm>
            <a:off x="400396" y="2724150"/>
            <a:ext cx="7391400" cy="609600"/>
          </a:xfrm>
        </p:spPr>
        <p:txBody>
          <a:bodyPr lIns="91440" tIns="45720" rIns="91440" bIns="4572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b="1" dirty="0">
                <a:solidFill>
                  <a:schemeClr val="bg1"/>
                </a:solidFill>
              </a:rPr>
              <a:t>Leslie Ohrin, Manager of Data Services and IT Projects</a:t>
            </a:r>
          </a:p>
        </p:txBody>
      </p:sp>
    </p:spTree>
    <p:extLst>
      <p:ext uri="{BB962C8B-B14F-4D97-AF65-F5344CB8AC3E}">
        <p14:creationId xmlns:p14="http://schemas.microsoft.com/office/powerpoint/2010/main" val="1205379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Brick River Update</a:t>
            </a:r>
          </a:p>
        </p:txBody>
      </p:sp>
      <p:sp>
        <p:nvSpPr>
          <p:cNvPr id="4" name="Text Placeholder 3"/>
          <p:cNvSpPr>
            <a:spLocks noGrp="1"/>
          </p:cNvSpPr>
          <p:nvPr>
            <p:ph type="body" sz="quarter" idx="12"/>
          </p:nvPr>
        </p:nvSpPr>
        <p:spPr>
          <a:xfrm>
            <a:off x="304800" y="845820"/>
            <a:ext cx="8366760" cy="3429000"/>
          </a:xfrm>
        </p:spPr>
        <p:txBody>
          <a:bodyPr/>
          <a:lstStyle/>
          <a:p>
            <a:pPr>
              <a:spcBef>
                <a:spcPts val="0"/>
              </a:spcBef>
            </a:pPr>
            <a:r>
              <a:rPr lang="en-US" sz="1600" dirty="0"/>
              <a:t>Chronicles is the master database for Records and Statistics</a:t>
            </a:r>
          </a:p>
          <a:p>
            <a:pPr>
              <a:spcBef>
                <a:spcPts val="0"/>
              </a:spcBef>
            </a:pPr>
            <a:r>
              <a:rPr lang="en-US" sz="1600" dirty="0"/>
              <a:t>Records are updated in the Brick River system by GCFA Data Services Team:</a:t>
            </a:r>
          </a:p>
          <a:p>
            <a:pPr marL="742950" lvl="1" indent="-285750">
              <a:spcBef>
                <a:spcPts val="0"/>
              </a:spcBef>
              <a:buFont typeface="Arial" panose="020B0604020202020204" pitchFamily="34" charset="0"/>
              <a:buChar char="•"/>
            </a:pPr>
            <a:r>
              <a:rPr lang="en-US" sz="1600" dirty="0">
                <a:solidFill>
                  <a:schemeClr val="tx2"/>
                </a:solidFill>
              </a:rPr>
              <a:t>Churches</a:t>
            </a:r>
          </a:p>
          <a:p>
            <a:pPr marL="742950" lvl="1" indent="-285750">
              <a:spcBef>
                <a:spcPts val="0"/>
              </a:spcBef>
              <a:buFont typeface="Arial" panose="020B0604020202020204" pitchFamily="34" charset="0"/>
              <a:buChar char="•"/>
            </a:pPr>
            <a:r>
              <a:rPr lang="en-US" sz="1600" dirty="0">
                <a:solidFill>
                  <a:schemeClr val="tx2"/>
                </a:solidFill>
              </a:rPr>
              <a:t>People</a:t>
            </a:r>
          </a:p>
          <a:p>
            <a:pPr marL="742950" lvl="1" indent="-285750">
              <a:spcBef>
                <a:spcPts val="0"/>
              </a:spcBef>
              <a:buFont typeface="Arial" panose="020B0604020202020204" pitchFamily="34" charset="0"/>
              <a:buChar char="•"/>
            </a:pPr>
            <a:r>
              <a:rPr lang="en-US" sz="1600" dirty="0">
                <a:solidFill>
                  <a:schemeClr val="tx2"/>
                </a:solidFill>
              </a:rPr>
              <a:t>Leadership</a:t>
            </a:r>
          </a:p>
          <a:p>
            <a:pPr>
              <a:spcBef>
                <a:spcPts val="0"/>
              </a:spcBef>
            </a:pPr>
            <a:r>
              <a:rPr lang="en-US" sz="1600" dirty="0"/>
              <a:t>All conferences began using Brick River Statistics, ACStats, for 2022 collection</a:t>
            </a:r>
          </a:p>
          <a:p>
            <a:pPr>
              <a:spcBef>
                <a:spcPts val="0"/>
              </a:spcBef>
            </a:pPr>
            <a:r>
              <a:rPr lang="en-US" sz="1600" dirty="0"/>
              <a:t>Training will begin in fall 2023 to the ACStats system in preparation for 2023 collection</a:t>
            </a:r>
          </a:p>
          <a:p>
            <a:pPr>
              <a:spcBef>
                <a:spcPts val="0"/>
              </a:spcBef>
            </a:pPr>
            <a:r>
              <a:rPr lang="en-US" sz="1600" dirty="0"/>
              <a:t>Training for Chronicles for conferences will be also be in the Fall 2023 – help to be ready for stats season 2023</a:t>
            </a:r>
          </a:p>
          <a:p>
            <a:pPr>
              <a:spcBef>
                <a:spcPts val="0"/>
              </a:spcBef>
            </a:pPr>
            <a:r>
              <a:rPr lang="en-US" sz="1600" dirty="0"/>
              <a:t>Currently in the testing phase for importing data from the conferences that are on Brick River</a:t>
            </a:r>
          </a:p>
        </p:txBody>
      </p:sp>
    </p:spTree>
    <p:extLst>
      <p:ext uri="{BB962C8B-B14F-4D97-AF65-F5344CB8AC3E}">
        <p14:creationId xmlns:p14="http://schemas.microsoft.com/office/powerpoint/2010/main" val="483388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Questions</a:t>
            </a:r>
          </a:p>
        </p:txBody>
      </p:sp>
      <p:pic>
        <p:nvPicPr>
          <p:cNvPr id="5" name="Picture 4">
            <a:extLst>
              <a:ext uri="{FF2B5EF4-FFF2-40B4-BE49-F238E27FC236}">
                <a16:creationId xmlns:a16="http://schemas.microsoft.com/office/drawing/2014/main" id="{44D1C9AD-4236-4890-96B6-FD67447AD91B}"/>
              </a:ext>
            </a:extLst>
          </p:cNvPr>
          <p:cNvPicPr>
            <a:picLocks noChangeAspect="1"/>
          </p:cNvPicPr>
          <p:nvPr/>
        </p:nvPicPr>
        <p:blipFill>
          <a:blip r:embed="rId2"/>
          <a:stretch>
            <a:fillRect/>
          </a:stretch>
        </p:blipFill>
        <p:spPr>
          <a:xfrm>
            <a:off x="3685309" y="1550568"/>
            <a:ext cx="1378527" cy="3350587"/>
          </a:xfrm>
          <a:prstGeom prst="rect">
            <a:avLst/>
          </a:prstGeom>
        </p:spPr>
      </p:pic>
    </p:spTree>
    <p:extLst>
      <p:ext uri="{BB962C8B-B14F-4D97-AF65-F5344CB8AC3E}">
        <p14:creationId xmlns:p14="http://schemas.microsoft.com/office/powerpoint/2010/main" val="27421208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006BA38-DA05-2444-A6EE-30ACE7A5EB09}"/>
              </a:ext>
            </a:extLst>
          </p:cNvPr>
          <p:cNvSpPr>
            <a:spLocks noGrp="1"/>
          </p:cNvSpPr>
          <p:nvPr>
            <p:ph type="body" sz="quarter" idx="11"/>
          </p:nvPr>
        </p:nvSpPr>
        <p:spPr>
          <a:xfrm>
            <a:off x="5474971" y="2135194"/>
            <a:ext cx="3602832" cy="606155"/>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1908 Grand Ave</a:t>
            </a:r>
          </a:p>
          <a:p>
            <a:r>
              <a:rPr lang="en-US" dirty="0">
                <a:solidFill>
                  <a:schemeClr val="bg1"/>
                </a:solidFill>
              </a:rPr>
              <a:t>Nashville, TN 37212</a:t>
            </a:r>
          </a:p>
        </p:txBody>
      </p:sp>
      <p:sp>
        <p:nvSpPr>
          <p:cNvPr id="4" name="Text Placeholder 3">
            <a:extLst>
              <a:ext uri="{FF2B5EF4-FFF2-40B4-BE49-F238E27FC236}">
                <a16:creationId xmlns:a16="http://schemas.microsoft.com/office/drawing/2014/main" id="{AC3F1072-4C6D-6748-96C6-CF7331BE4FA6}"/>
              </a:ext>
            </a:extLst>
          </p:cNvPr>
          <p:cNvSpPr>
            <a:spLocks noGrp="1"/>
          </p:cNvSpPr>
          <p:nvPr>
            <p:ph type="body" sz="quarter" idx="12"/>
          </p:nvPr>
        </p:nvSpPr>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615-329-2393</a:t>
            </a:r>
          </a:p>
        </p:txBody>
      </p:sp>
      <p:sp>
        <p:nvSpPr>
          <p:cNvPr id="5" name="Text Placeholder 4">
            <a:extLst>
              <a:ext uri="{FF2B5EF4-FFF2-40B4-BE49-F238E27FC236}">
                <a16:creationId xmlns:a16="http://schemas.microsoft.com/office/drawing/2014/main" id="{7188FB26-173D-A442-8859-A00FAF4F1627}"/>
              </a:ext>
            </a:extLst>
          </p:cNvPr>
          <p:cNvSpPr>
            <a:spLocks noGrp="1"/>
          </p:cNvSpPr>
          <p:nvPr>
            <p:ph type="body" sz="quarter" idx="13"/>
          </p:nvPr>
        </p:nvSpPr>
        <p:spPr>
          <a:xfrm>
            <a:off x="5474971" y="3539972"/>
            <a:ext cx="3456378" cy="379413"/>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DataServices@gcfa.org</a:t>
            </a:r>
          </a:p>
        </p:txBody>
      </p:sp>
      <p:sp>
        <p:nvSpPr>
          <p:cNvPr id="6" name="Text Placeholder 5">
            <a:extLst>
              <a:ext uri="{FF2B5EF4-FFF2-40B4-BE49-F238E27FC236}">
                <a16:creationId xmlns:a16="http://schemas.microsoft.com/office/drawing/2014/main" id="{59273E36-CEE4-DA44-915F-DE310077B501}"/>
              </a:ext>
            </a:extLst>
          </p:cNvPr>
          <p:cNvSpPr>
            <a:spLocks noGrp="1"/>
          </p:cNvSpPr>
          <p:nvPr>
            <p:ph type="body" sz="quarter" idx="14"/>
          </p:nvPr>
        </p:nvSpPr>
        <p:spPr>
          <a:xfrm>
            <a:off x="5474971" y="4056970"/>
            <a:ext cx="2794502" cy="536295"/>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2700" dirty="0">
                <a:solidFill>
                  <a:schemeClr val="bg1"/>
                </a:solidFill>
              </a:rPr>
              <a:t>www.gcfa.org</a:t>
            </a:r>
          </a:p>
        </p:txBody>
      </p:sp>
      <p:pic>
        <p:nvPicPr>
          <p:cNvPr id="1030" name="Picture 6" descr="Thank you PNG">
            <a:extLst>
              <a:ext uri="{FF2B5EF4-FFF2-40B4-BE49-F238E27FC236}">
                <a16:creationId xmlns:a16="http://schemas.microsoft.com/office/drawing/2014/main" id="{7081900C-EB0F-41C6-9322-3B54E0116FC4}"/>
              </a:ext>
            </a:extLst>
          </p:cNvPr>
          <p:cNvPicPr>
            <a:picLocks noChangeAspect="1" noChangeArrowheads="1"/>
          </p:cNvPicPr>
          <p:nvPr/>
        </p:nvPicPr>
        <p:blipFill>
          <a:blip r:embed="rId2">
            <a:biLevel thresh="25000"/>
            <a:extLst>
              <a:ext uri="{28A0092B-C50C-407E-A947-70E740481C1C}">
                <a14:useLocalDpi xmlns:a14="http://schemas.microsoft.com/office/drawing/2010/main" val="0"/>
              </a:ext>
            </a:extLst>
          </a:blip>
          <a:srcRect/>
          <a:stretch>
            <a:fillRect/>
          </a:stretch>
        </p:blipFill>
        <p:spPr bwMode="auto">
          <a:xfrm>
            <a:off x="5901070" y="59917"/>
            <a:ext cx="2309924" cy="2309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723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a:lstStyle/>
          <a:p>
            <a:r>
              <a:rPr lang="en-US" dirty="0"/>
              <a:t>Data Services </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a:lstStyle/>
          <a:p>
            <a:r>
              <a:rPr lang="en-US" dirty="0"/>
              <a:t>LaTarsha Sanchez, Data System Analyst, GCFA </a:t>
            </a:r>
          </a:p>
        </p:txBody>
      </p:sp>
    </p:spTree>
    <p:extLst>
      <p:ext uri="{BB962C8B-B14F-4D97-AF65-F5344CB8AC3E}">
        <p14:creationId xmlns:p14="http://schemas.microsoft.com/office/powerpoint/2010/main" val="1783513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6A14C1-D44E-F840-B8AC-380836727F3A}"/>
              </a:ext>
            </a:extLst>
          </p:cNvPr>
          <p:cNvSpPr>
            <a:spLocks noGrp="1"/>
          </p:cNvSpPr>
          <p:nvPr>
            <p:ph type="title"/>
          </p:nvPr>
        </p:nvSpPr>
        <p:spPr/>
        <p:txBody>
          <a:bodyPr/>
          <a:lstStyle/>
          <a:p>
            <a:r>
              <a:rPr lang="en-US" dirty="0"/>
              <a:t>Data Services  - Areas of Focus </a:t>
            </a:r>
          </a:p>
        </p:txBody>
      </p:sp>
      <p:sp>
        <p:nvSpPr>
          <p:cNvPr id="4" name="TextBox 3"/>
          <p:cNvSpPr txBox="1"/>
          <p:nvPr/>
        </p:nvSpPr>
        <p:spPr>
          <a:xfrm>
            <a:off x="381000" y="1047750"/>
            <a:ext cx="8077200" cy="3416320"/>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Official Data Forms</a:t>
            </a:r>
          </a:p>
          <a:p>
            <a:pPr marL="742950" lvl="1"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Business of Annual Conference (BAC)</a:t>
            </a:r>
          </a:p>
          <a:p>
            <a:pPr marL="742950" lvl="1"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Local Church &amp; Annual Conference Statistical Forms (Tables 1, 2 and 3)</a:t>
            </a:r>
          </a:p>
          <a:p>
            <a:pPr marL="742950" lvl="1"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Charge Conference Forms </a:t>
            </a:r>
          </a:p>
          <a:p>
            <a:pPr marL="285750" indent="-285750">
              <a:buFont typeface="Arial" panose="020B0604020202020204" pitchFamily="34" charset="0"/>
              <a:buChar char="•"/>
            </a:pPr>
            <a:endParaRPr lang="en-US" dirty="0">
              <a:latin typeface="Franklin Gothic Book" panose="020B0503020102020204" pitchFamily="34" charset="0"/>
              <a:cs typeface="Calibri" panose="020F0502020204030204" pitchFamily="34" charset="0"/>
            </a:endParaRPr>
          </a:p>
          <a:p>
            <a:pPr marL="285750"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Collection of official church records</a:t>
            </a:r>
          </a:p>
          <a:p>
            <a:pPr marL="742950" lvl="1"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Church, clergy, appointments and leadership assignments </a:t>
            </a:r>
          </a:p>
          <a:p>
            <a:pPr marL="742950" lvl="1"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US local church and central conferences statistics. </a:t>
            </a:r>
          </a:p>
          <a:p>
            <a:pPr marL="285750" indent="-285750">
              <a:buFont typeface="Arial" panose="020B0604020202020204" pitchFamily="34" charset="0"/>
              <a:buChar char="•"/>
            </a:pPr>
            <a:endParaRPr lang="en-US" dirty="0">
              <a:latin typeface="Franklin Gothic Book" panose="020B0503020102020204" pitchFamily="34" charset="0"/>
              <a:cs typeface="Calibri" panose="020F0502020204030204" pitchFamily="34" charset="0"/>
            </a:endParaRPr>
          </a:p>
          <a:p>
            <a:pPr marL="285750"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Research </a:t>
            </a:r>
          </a:p>
          <a:p>
            <a:pPr marL="742950" lvl="1"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Research projects </a:t>
            </a:r>
          </a:p>
          <a:p>
            <a:pPr marL="742950" lvl="1"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Provide data for other agencies, committees and UMC groups</a:t>
            </a:r>
          </a:p>
        </p:txBody>
      </p:sp>
    </p:spTree>
    <p:extLst>
      <p:ext uri="{BB962C8B-B14F-4D97-AF65-F5344CB8AC3E}">
        <p14:creationId xmlns:p14="http://schemas.microsoft.com/office/powerpoint/2010/main" val="4251692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C8D7B7-29E7-8F4A-A5DE-6FD6C7E3E8A7}"/>
              </a:ext>
            </a:extLst>
          </p:cNvPr>
          <p:cNvSpPr>
            <a:spLocks noGrp="1"/>
          </p:cNvSpPr>
          <p:nvPr>
            <p:ph type="body" sz="quarter" idx="10"/>
          </p:nvPr>
        </p:nvSpPr>
        <p:spPr>
          <a:xfrm>
            <a:off x="533400" y="1200150"/>
            <a:ext cx="8001000" cy="2590800"/>
          </a:xfrm>
        </p:spPr>
        <p:txBody>
          <a:bodyPr/>
          <a:lstStyle/>
          <a:p>
            <a:r>
              <a:rPr lang="en-US" dirty="0"/>
              <a:t>Business of Annual Conference (BAC)</a:t>
            </a:r>
          </a:p>
          <a:p>
            <a:r>
              <a:rPr lang="en-US" dirty="0"/>
              <a:t>What does it mean to me? </a:t>
            </a:r>
          </a:p>
        </p:txBody>
      </p:sp>
    </p:spTree>
    <p:extLst>
      <p:ext uri="{BB962C8B-B14F-4D97-AF65-F5344CB8AC3E}">
        <p14:creationId xmlns:p14="http://schemas.microsoft.com/office/powerpoint/2010/main" val="1092450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6A14C1-D44E-F840-B8AC-380836727F3A}"/>
              </a:ext>
            </a:extLst>
          </p:cNvPr>
          <p:cNvSpPr>
            <a:spLocks noGrp="1"/>
          </p:cNvSpPr>
          <p:nvPr>
            <p:ph type="title"/>
          </p:nvPr>
        </p:nvSpPr>
        <p:spPr/>
        <p:txBody>
          <a:bodyPr/>
          <a:lstStyle/>
          <a:p>
            <a:r>
              <a:rPr lang="en-US" dirty="0"/>
              <a:t>Business of Annual Conference</a:t>
            </a:r>
          </a:p>
        </p:txBody>
      </p:sp>
      <p:sp>
        <p:nvSpPr>
          <p:cNvPr id="4" name="TextBox 3"/>
          <p:cNvSpPr txBox="1"/>
          <p:nvPr/>
        </p:nvSpPr>
        <p:spPr>
          <a:xfrm>
            <a:off x="381000" y="1047750"/>
            <a:ext cx="82296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The BAC is a form that lists important questions about conference leadership, church, and clergy changes that happened during your Annual Conference Session.</a:t>
            </a:r>
          </a:p>
          <a:p>
            <a:endParaRPr lang="en-US" dirty="0"/>
          </a:p>
          <a:p>
            <a:pPr marL="285750" indent="-285750">
              <a:buFont typeface="Arial" panose="020B0604020202020204" pitchFamily="34" charset="0"/>
              <a:buChar char="•"/>
            </a:pPr>
            <a:r>
              <a:rPr lang="en-US" dirty="0"/>
              <a:t>The questions listed on the BAC are a collaboration between GCFA and other UMC agencies for important information that is needed to update official UMC records for churches, clergy and conference leadership. </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3980527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6A14C1-D44E-F840-B8AC-380836727F3A}"/>
              </a:ext>
            </a:extLst>
          </p:cNvPr>
          <p:cNvSpPr>
            <a:spLocks noGrp="1"/>
          </p:cNvSpPr>
          <p:nvPr>
            <p:ph type="title"/>
          </p:nvPr>
        </p:nvSpPr>
        <p:spPr/>
        <p:txBody>
          <a:bodyPr/>
          <a:lstStyle/>
          <a:p>
            <a:r>
              <a:rPr lang="en-US" dirty="0"/>
              <a:t>BAC and </a:t>
            </a:r>
            <a:r>
              <a:rPr lang="en-US" i="1" dirty="0"/>
              <a:t>Book of Discipline </a:t>
            </a:r>
            <a:r>
              <a:rPr lang="en-US" dirty="0"/>
              <a:t>(BOD)</a:t>
            </a:r>
          </a:p>
        </p:txBody>
      </p:sp>
      <p:sp>
        <p:nvSpPr>
          <p:cNvPr id="4" name="TextBox 3"/>
          <p:cNvSpPr txBox="1"/>
          <p:nvPr/>
        </p:nvSpPr>
        <p:spPr>
          <a:xfrm>
            <a:off x="344978" y="1047750"/>
            <a:ext cx="8229600" cy="3693319"/>
          </a:xfrm>
          <a:prstGeom prst="rect">
            <a:avLst/>
          </a:prstGeom>
          <a:noFill/>
        </p:spPr>
        <p:txBody>
          <a:bodyPr wrap="square" rtlCol="0">
            <a:spAutoFit/>
          </a:bodyPr>
          <a:lstStyle/>
          <a:p>
            <a:pPr marL="285750" indent="-285750">
              <a:buFont typeface="Arial" panose="020B0604020202020204" pitchFamily="34" charset="0"/>
              <a:buChar char="•"/>
            </a:pPr>
            <a:r>
              <a:rPr lang="en-US" dirty="0"/>
              <a:t>The </a:t>
            </a:r>
            <a:r>
              <a:rPr lang="en-US" i="1" dirty="0"/>
              <a:t>BOD</a:t>
            </a:r>
            <a:r>
              <a:rPr lang="en-US" dirty="0"/>
              <a:t> mandates that Official Records of secretaries, statisticians, and treasurers shall be kept according to the forms prepared by the General Council on Finance and Administration (GCFA) so that official statistical and financial items shall be handled alike in all annual conferences.</a:t>
            </a:r>
          </a:p>
          <a:p>
            <a:endParaRPr lang="en-US" dirty="0"/>
          </a:p>
          <a:p>
            <a:pPr marL="285750" indent="-285750">
              <a:buFont typeface="Arial" panose="020B0604020202020204" pitchFamily="34" charset="0"/>
              <a:buChar char="•"/>
            </a:pPr>
            <a:r>
              <a:rPr lang="en-US" dirty="0"/>
              <a:t>The </a:t>
            </a:r>
            <a:r>
              <a:rPr lang="en-US" i="1" dirty="0"/>
              <a:t>BOD</a:t>
            </a:r>
            <a:r>
              <a:rPr lang="en-US" dirty="0"/>
              <a:t> also mandates that all records of candidates, ordained and diaconal ministry personnel maintained by the conference secretary, treasurer or other administrative officer(s) named by the annual conference …..are kept on behalf of the annual conference in conformity with guidelines provided by GCFA in consultation with GBHEM and GBPHB (Wespath).  </a:t>
            </a:r>
          </a:p>
          <a:p>
            <a:pPr marL="285750" indent="-285750">
              <a:buFont typeface="Arial" panose="020B0604020202020204" pitchFamily="34" charset="0"/>
              <a:buChar char="•"/>
            </a:pPr>
            <a:endParaRPr lang="en-US" dirty="0"/>
          </a:p>
          <a:p>
            <a:pPr lvl="4"/>
            <a:r>
              <a:rPr lang="en-US" dirty="0"/>
              <a:t>		 ¶ 606.8-9</a:t>
            </a:r>
          </a:p>
          <a:p>
            <a:pPr marL="285750" indent="-285750">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3189431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BAC Form  </a:t>
            </a:r>
          </a:p>
        </p:txBody>
      </p:sp>
      <p:sp>
        <p:nvSpPr>
          <p:cNvPr id="4" name="TextBox 3"/>
          <p:cNvSpPr txBox="1"/>
          <p:nvPr/>
        </p:nvSpPr>
        <p:spPr>
          <a:xfrm>
            <a:off x="259881" y="971550"/>
            <a:ext cx="8610600" cy="3754874"/>
          </a:xfrm>
          <a:prstGeom prst="rect">
            <a:avLst/>
          </a:prstGeom>
          <a:noFill/>
        </p:spPr>
        <p:txBody>
          <a:bodyPr wrap="square" rtlCol="0">
            <a:spAutoFit/>
          </a:bodyPr>
          <a:lstStyle/>
          <a:p>
            <a:pPr marL="285750" indent="-285750">
              <a:buFont typeface="Arial" panose="020B0604020202020204" pitchFamily="34" charset="0"/>
              <a:buChar char="•"/>
            </a:pPr>
            <a:r>
              <a:rPr lang="en-US" sz="1600" dirty="0"/>
              <a:t>Questions 1-9 deal with leadership positions in your Conference along with bonding, auditing and apportionment information.</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Leadership rosters are shared between the general agencies to communicate to annual conferences about programs and resources available to leaders within the connection.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Questions 10-12 highlight changes that were made to your church's missions, new church starts, satellite, chartered and ecumenical shared ministries. (organized, continued, merged, discontinued/abandoned, closed, address changes, names, conference moves and alignment/charges).  </a:t>
            </a:r>
          </a:p>
          <a:p>
            <a:endParaRPr lang="en-US" sz="1600" dirty="0"/>
          </a:p>
          <a:p>
            <a:pPr marL="285750" indent="-285750">
              <a:buFont typeface="Arial" panose="020B0604020202020204" pitchFamily="34" charset="0"/>
              <a:buChar char="•"/>
            </a:pPr>
            <a:r>
              <a:rPr lang="en-US" sz="1600" dirty="0"/>
              <a:t>Do you need a GCNO?  It is needed for the BAC and Stats.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Questions 13-75 deal with clergy/lay members of your annual conference.    </a:t>
            </a:r>
          </a:p>
          <a:p>
            <a:endParaRPr lang="en-US" sz="1400" dirty="0"/>
          </a:p>
        </p:txBody>
      </p:sp>
    </p:spTree>
    <p:extLst>
      <p:ext uri="{BB962C8B-B14F-4D97-AF65-F5344CB8AC3E}">
        <p14:creationId xmlns:p14="http://schemas.microsoft.com/office/powerpoint/2010/main" val="2838861928"/>
      </p:ext>
    </p:extLst>
  </p:cSld>
  <p:clrMapOvr>
    <a:masterClrMapping/>
  </p:clrMapOvr>
</p:sld>
</file>

<file path=ppt/theme/theme1.xml><?xml version="1.0" encoding="utf-8"?>
<a:theme xmlns:a="http://schemas.openxmlformats.org/drawingml/2006/main" name="Default Theme">
  <a:themeElements>
    <a:clrScheme name="Custom 1">
      <a:dk1>
        <a:srgbClr val="173456"/>
      </a:dk1>
      <a:lt1>
        <a:srgbClr val="FFFFFF"/>
      </a:lt1>
      <a:dk2>
        <a:srgbClr val="173456"/>
      </a:dk2>
      <a:lt2>
        <a:srgbClr val="FFFFFF"/>
      </a:lt2>
      <a:accent1>
        <a:srgbClr val="00688B"/>
      </a:accent1>
      <a:accent2>
        <a:srgbClr val="027FA0"/>
      </a:accent2>
      <a:accent3>
        <a:srgbClr val="029BC3"/>
      </a:accent3>
      <a:accent4>
        <a:srgbClr val="A3D3D8"/>
      </a:accent4>
      <a:accent5>
        <a:srgbClr val="C3E8EA"/>
      </a:accent5>
      <a:accent6>
        <a:srgbClr val="B7B7B7"/>
      </a:accent6>
      <a:hlink>
        <a:srgbClr val="08986D"/>
      </a:hlink>
      <a:folHlink>
        <a:srgbClr val="2DC7F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9525">
          <a:noFill/>
          <a:round/>
          <a:headEnd/>
          <a:tailEnd/>
        </a:ln>
      </a:spPr>
      <a:bodyPr vert="horz" wrap="square" lIns="91440" tIns="45720" rIns="91440" bIns="45720" numCol="1" anchor="t" anchorCtr="0" compatLnSpc="1">
        <a:prstTxWarp prst="textNoShape">
          <a:avLst/>
        </a:prstTxWarp>
      </a:bodyPr>
      <a:lstStyle>
        <a:defPPr>
          <a:defRPr/>
        </a:defPPr>
      </a:lstStyle>
    </a:spDef>
  </a:objectDefaults>
  <a:extraClrSchemeLst/>
</a:theme>
</file>

<file path=ppt/theme/theme2.xml><?xml version="1.0" encoding="utf-8"?>
<a:theme xmlns:a="http://schemas.openxmlformats.org/drawingml/2006/main" name="1_Default Theme">
  <a:themeElements>
    <a:clrScheme name="Custom 1">
      <a:dk1>
        <a:srgbClr val="173456"/>
      </a:dk1>
      <a:lt1>
        <a:srgbClr val="FFFFFF"/>
      </a:lt1>
      <a:dk2>
        <a:srgbClr val="173456"/>
      </a:dk2>
      <a:lt2>
        <a:srgbClr val="FFFFFF"/>
      </a:lt2>
      <a:accent1>
        <a:srgbClr val="00688B"/>
      </a:accent1>
      <a:accent2>
        <a:srgbClr val="027FA0"/>
      </a:accent2>
      <a:accent3>
        <a:srgbClr val="029BC3"/>
      </a:accent3>
      <a:accent4>
        <a:srgbClr val="A3D3D8"/>
      </a:accent4>
      <a:accent5>
        <a:srgbClr val="C3E8EA"/>
      </a:accent5>
      <a:accent6>
        <a:srgbClr val="B7B7B7"/>
      </a:accent6>
      <a:hlink>
        <a:srgbClr val="08986D"/>
      </a:hlink>
      <a:folHlink>
        <a:srgbClr val="2DC7F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9525">
          <a:noFill/>
          <a:round/>
          <a:headEnd/>
          <a:tailEnd/>
        </a:ln>
      </a:spPr>
      <a:bodyPr vert="horz" wrap="square" lIns="91440" tIns="45720" rIns="91440" bIns="45720" numCol="1" anchor="t" anchorCtr="0" compatLnSpc="1">
        <a:prstTxWarp prst="textNoShape">
          <a:avLst/>
        </a:prstTxWarp>
      </a:bodyPr>
      <a:lstStyle>
        <a:defPPr>
          <a:defRPr/>
        </a:defPPr>
      </a:lstStyle>
    </a:spDef>
  </a:objectDefaults>
  <a:extraClrSchemeLst/>
</a:theme>
</file>

<file path=ppt/theme/theme3.xml><?xml version="1.0" encoding="utf-8"?>
<a:theme xmlns:a="http://schemas.openxmlformats.org/drawingml/2006/main" name="2_Default Theme">
  <a:themeElements>
    <a:clrScheme name="Custom 1">
      <a:dk1>
        <a:srgbClr val="173456"/>
      </a:dk1>
      <a:lt1>
        <a:srgbClr val="FFFFFF"/>
      </a:lt1>
      <a:dk2>
        <a:srgbClr val="173456"/>
      </a:dk2>
      <a:lt2>
        <a:srgbClr val="FFFFFF"/>
      </a:lt2>
      <a:accent1>
        <a:srgbClr val="00688B"/>
      </a:accent1>
      <a:accent2>
        <a:srgbClr val="027FA0"/>
      </a:accent2>
      <a:accent3>
        <a:srgbClr val="029BC3"/>
      </a:accent3>
      <a:accent4>
        <a:srgbClr val="A3D3D8"/>
      </a:accent4>
      <a:accent5>
        <a:srgbClr val="C3E8EA"/>
      </a:accent5>
      <a:accent6>
        <a:srgbClr val="B7B7B7"/>
      </a:accent6>
      <a:hlink>
        <a:srgbClr val="08986D"/>
      </a:hlink>
      <a:folHlink>
        <a:srgbClr val="2DC7F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9525">
          <a:noFill/>
          <a:round/>
          <a:headEnd/>
          <a:tailEnd/>
        </a:ln>
      </a:spPr>
      <a:bodyPr vert="horz" wrap="square" lIns="91440" tIns="45720" rIns="91440" bIns="45720" numCol="1" anchor="t" anchorCtr="0" compatLnSpc="1">
        <a:prstTxWarp prst="textNoShape">
          <a:avLst/>
        </a:prstTxWarp>
      </a:bodyPr>
      <a:lstStyle>
        <a:defPPr>
          <a:defRPr/>
        </a:defPPr>
      </a:lst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22268</TotalTime>
  <Words>2296</Words>
  <Application>Microsoft Office PowerPoint</Application>
  <PresentationFormat>On-screen Show (16:9)</PresentationFormat>
  <Paragraphs>244</Paragraphs>
  <Slides>33</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33</vt:i4>
      </vt:variant>
    </vt:vector>
  </HeadingPairs>
  <TitlesOfParts>
    <vt:vector size="41" baseType="lpstr">
      <vt:lpstr>Arial</vt:lpstr>
      <vt:lpstr>Calibri</vt:lpstr>
      <vt:lpstr>Franklin Gothic Book</vt:lpstr>
      <vt:lpstr>Franklin Gothic Medium</vt:lpstr>
      <vt:lpstr>Times New Roman</vt:lpstr>
      <vt:lpstr>Default Theme</vt:lpstr>
      <vt:lpstr>1_Default Theme</vt:lpstr>
      <vt:lpstr>2_Default Theme</vt:lpstr>
      <vt:lpstr>PowerPoint Presentation</vt:lpstr>
      <vt:lpstr>PowerPoint Presentation</vt:lpstr>
      <vt:lpstr>PowerPoint Presentation</vt:lpstr>
      <vt:lpstr>PowerPoint Presentation</vt:lpstr>
      <vt:lpstr>Data Services  - Areas of Focus </vt:lpstr>
      <vt:lpstr>PowerPoint Presentation</vt:lpstr>
      <vt:lpstr>Business of Annual Conference</vt:lpstr>
      <vt:lpstr>BAC and Book of Discipline (BOD)</vt:lpstr>
      <vt:lpstr>BAC Form  </vt:lpstr>
      <vt:lpstr>Things to Remember</vt:lpstr>
      <vt:lpstr>2023 Records Dates </vt:lpstr>
      <vt:lpstr>PowerPoint Presentation</vt:lpstr>
      <vt:lpstr>PowerPoint Presentation</vt:lpstr>
      <vt:lpstr>The Basics:</vt:lpstr>
      <vt:lpstr>The Basics:</vt:lpstr>
      <vt:lpstr>The Basics: Stats Overview</vt:lpstr>
      <vt:lpstr>The Basics: Stats Overview</vt:lpstr>
      <vt:lpstr>The Basics: Stats Overview</vt:lpstr>
      <vt:lpstr>Membership Reporting </vt:lpstr>
      <vt:lpstr>Online Worship </vt:lpstr>
      <vt:lpstr>Checking for Accuracy</vt:lpstr>
      <vt:lpstr>PowerPoint Presentation</vt:lpstr>
      <vt:lpstr>PowerPoint Presentation</vt:lpstr>
      <vt:lpstr>Most Common Mistakes</vt:lpstr>
      <vt:lpstr>Data Services Timeline </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High Tech</dc:creator>
  <cp:lastModifiedBy>Kellie Schmeal</cp:lastModifiedBy>
  <cp:revision>1783</cp:revision>
  <cp:lastPrinted>2018-10-19T14:28:00Z</cp:lastPrinted>
  <dcterms:created xsi:type="dcterms:W3CDTF">2015-09-08T18:46:55Z</dcterms:created>
  <dcterms:modified xsi:type="dcterms:W3CDTF">2023-04-10T19:56:59Z</dcterms:modified>
</cp:coreProperties>
</file>