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05" r:id="rId4"/>
    <p:sldMasterId id="2147483648" r:id="rId5"/>
  </p:sldMasterIdLst>
  <p:notesMasterIdLst>
    <p:notesMasterId r:id="rId32"/>
  </p:notesMasterIdLst>
  <p:sldIdLst>
    <p:sldId id="284" r:id="rId6"/>
    <p:sldId id="283" r:id="rId7"/>
    <p:sldId id="259" r:id="rId8"/>
    <p:sldId id="257" r:id="rId9"/>
    <p:sldId id="262" r:id="rId10"/>
    <p:sldId id="260" r:id="rId11"/>
    <p:sldId id="263" r:id="rId12"/>
    <p:sldId id="266" r:id="rId13"/>
    <p:sldId id="276" r:id="rId14"/>
    <p:sldId id="277" r:id="rId15"/>
    <p:sldId id="278" r:id="rId16"/>
    <p:sldId id="268" r:id="rId17"/>
    <p:sldId id="285" r:id="rId18"/>
    <p:sldId id="286" r:id="rId19"/>
    <p:sldId id="287" r:id="rId20"/>
    <p:sldId id="265" r:id="rId21"/>
    <p:sldId id="289" r:id="rId22"/>
    <p:sldId id="290" r:id="rId23"/>
    <p:sldId id="288" r:id="rId24"/>
    <p:sldId id="273" r:id="rId25"/>
    <p:sldId id="274" r:id="rId26"/>
    <p:sldId id="275" r:id="rId27"/>
    <p:sldId id="281" r:id="rId28"/>
    <p:sldId id="271" r:id="rId29"/>
    <p:sldId id="282" r:id="rId30"/>
    <p:sldId id="258"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AC9B9E0-85A9-407F-A0F6-48DF3952855C}" v="16" dt="2023-03-27T20:35:11.44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21" Type="http://schemas.openxmlformats.org/officeDocument/2006/relationships/slide" Target="slides/slide16.xml"/><Relationship Id="rId34"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theme" Target="theme/theme1.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D584C25-F01D-42BB-9BFE-C6FEC49E635C}" type="datetimeFigureOut">
              <a:rPr lang="en-US" smtClean="0"/>
              <a:t>4/10/2023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6EA1A7-5C69-4332-951C-4CD328A43D33}" type="slidenum">
              <a:rPr lang="en-US" smtClean="0"/>
              <a:t>‹#›</a:t>
            </a:fld>
            <a:endParaRPr lang="en-US"/>
          </a:p>
        </p:txBody>
      </p:sp>
    </p:spTree>
    <p:extLst>
      <p:ext uri="{BB962C8B-B14F-4D97-AF65-F5344CB8AC3E}">
        <p14:creationId xmlns:p14="http://schemas.microsoft.com/office/powerpoint/2010/main" val="17982998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0" name="Picture Placeholder 3">
            <a:extLst>
              <a:ext uri="{FF2B5EF4-FFF2-40B4-BE49-F238E27FC236}">
                <a16:creationId xmlns:a16="http://schemas.microsoft.com/office/drawing/2014/main" id="{8F9170C5-8BB6-4C69-99CA-3D254A66309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0"/>
            <a:ext cx="12192000" cy="5296951"/>
          </a:xfrm>
          <a:prstGeom prst="rect">
            <a:avLst/>
          </a:prstGeom>
        </p:spPr>
      </p:pic>
      <p:sp>
        <p:nvSpPr>
          <p:cNvPr id="11" name="Rectangle 10">
            <a:extLst>
              <a:ext uri="{FF2B5EF4-FFF2-40B4-BE49-F238E27FC236}">
                <a16:creationId xmlns:a16="http://schemas.microsoft.com/office/drawing/2014/main" id="{AB1B08F0-0032-4257-BF3E-CCA90FDF1E24}"/>
              </a:ext>
            </a:extLst>
          </p:cNvPr>
          <p:cNvSpPr/>
          <p:nvPr userDrawn="1"/>
        </p:nvSpPr>
        <p:spPr bwMode="auto">
          <a:xfrm>
            <a:off x="-5013" y="-39152"/>
            <a:ext cx="12191999" cy="5336104"/>
          </a:xfrm>
          <a:prstGeom prst="rect">
            <a:avLst/>
          </a:prstGeom>
          <a:gradFill flip="none" rotWithShape="1">
            <a:gsLst>
              <a:gs pos="0">
                <a:srgbClr val="00688B">
                  <a:alpha val="80000"/>
                </a:srgbClr>
              </a:gs>
              <a:gs pos="100000">
                <a:srgbClr val="027FA0">
                  <a:alpha val="80000"/>
                </a:srgbClr>
              </a:gs>
            </a:gsLst>
            <a:lin ang="5400000" scaled="0"/>
            <a:tileRect/>
          </a:gra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2" name="Title 1">
            <a:extLst>
              <a:ext uri="{FF2B5EF4-FFF2-40B4-BE49-F238E27FC236}">
                <a16:creationId xmlns:a16="http://schemas.microsoft.com/office/drawing/2014/main" id="{2E49A21C-C0F8-4122-83BA-D73A042817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25F097-BF3F-4796-86A4-49D026C28F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C5215172-DCB9-442B-AD40-EAF6B52356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72BDDD0-4182-4B12-856F-EAFBCB5EA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5037279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E8A6B-BFC1-4A86-89B4-E73E374E0F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B75EA9-7F74-4C94-877F-54FDD6676F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7ADF22-8430-413A-8292-D8C1ABCB6699}"/>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4/10/2023</a:t>
            </a:fld>
            <a:endParaRPr lang="en-US" dirty="0"/>
          </a:p>
        </p:txBody>
      </p:sp>
      <p:sp>
        <p:nvSpPr>
          <p:cNvPr id="5" name="Footer Placeholder 4">
            <a:extLst>
              <a:ext uri="{FF2B5EF4-FFF2-40B4-BE49-F238E27FC236}">
                <a16:creationId xmlns:a16="http://schemas.microsoft.com/office/drawing/2014/main" id="{98DE2552-9C6B-4938-999A-86EA0A6BFDE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9E117EA-5C7D-4A08-ADB3-373F087E435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1083809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7F3BDA1-5C72-4EFD-AC74-1D12579485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287D30-3B78-4FE6-BDB0-F55AF880C0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79DEBD-07B2-4E8C-A220-E8748EA85EFF}"/>
              </a:ext>
            </a:extLst>
          </p:cNvPr>
          <p:cNvSpPr>
            <a:spLocks noGrp="1"/>
          </p:cNvSpPr>
          <p:nvPr>
            <p:ph type="dt" sz="half" idx="10"/>
          </p:nvPr>
        </p:nvSpPr>
        <p:spPr>
          <a:xfrm>
            <a:off x="838200" y="6356350"/>
            <a:ext cx="2743200" cy="365125"/>
          </a:xfrm>
          <a:prstGeom prst="rect">
            <a:avLst/>
          </a:prstGeom>
        </p:spPr>
        <p:txBody>
          <a:bodyPr/>
          <a:lstStyle/>
          <a:p>
            <a:fld id="{74AADE78-9488-4BB2-B9D1-EBC572565BF5}" type="datetimeFigureOut">
              <a:rPr lang="en-US" smtClean="0"/>
              <a:t>4/10/2023</a:t>
            </a:fld>
            <a:endParaRPr lang="en-US" dirty="0"/>
          </a:p>
        </p:txBody>
      </p:sp>
      <p:sp>
        <p:nvSpPr>
          <p:cNvPr id="5" name="Footer Placeholder 4">
            <a:extLst>
              <a:ext uri="{FF2B5EF4-FFF2-40B4-BE49-F238E27FC236}">
                <a16:creationId xmlns:a16="http://schemas.microsoft.com/office/drawing/2014/main" id="{12F0C4D0-FA9A-494F-AB95-EDD8A866E7A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7E609E-7262-4AC6-892F-8C822C98CD9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13417954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pic>
        <p:nvPicPr>
          <p:cNvPr id="2" name="Picture Placeholder 3">
            <a:extLst>
              <a:ext uri="{FF2B5EF4-FFF2-40B4-BE49-F238E27FC236}">
                <a16:creationId xmlns:a16="http://schemas.microsoft.com/office/drawing/2014/main" id="{BAA7D4D0-7B10-8843-8732-AF00173D277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0800000">
            <a:off x="0" y="8467"/>
            <a:ext cx="12192000" cy="6841067"/>
          </a:xfrm>
          <a:prstGeom prst="rect">
            <a:avLst/>
          </a:prstGeom>
        </p:spPr>
      </p:pic>
      <p:sp>
        <p:nvSpPr>
          <p:cNvPr id="3" name="Rectangle 2">
            <a:extLst>
              <a:ext uri="{FF2B5EF4-FFF2-40B4-BE49-F238E27FC236}">
                <a16:creationId xmlns:a16="http://schemas.microsoft.com/office/drawing/2014/main" id="{9C970559-1A96-5D49-8718-D97871DDAD98}"/>
              </a:ext>
            </a:extLst>
          </p:cNvPr>
          <p:cNvSpPr/>
          <p:nvPr userDrawn="1"/>
        </p:nvSpPr>
        <p:spPr bwMode="auto">
          <a:xfrm>
            <a:off x="0" y="5562600"/>
            <a:ext cx="12192000" cy="1295400"/>
          </a:xfrm>
          <a:prstGeom prst="rect">
            <a:avLst/>
          </a:prstGeom>
          <a:solidFill>
            <a:schemeClr val="bg1">
              <a:lumMod val="95000"/>
            </a:schemeClr>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sp>
        <p:nvSpPr>
          <p:cNvPr id="4" name="Rectangle 3">
            <a:extLst>
              <a:ext uri="{FF2B5EF4-FFF2-40B4-BE49-F238E27FC236}">
                <a16:creationId xmlns:a16="http://schemas.microsoft.com/office/drawing/2014/main" id="{E25D3B39-465B-A947-BBD0-72C2884FDD48}"/>
              </a:ext>
            </a:extLst>
          </p:cNvPr>
          <p:cNvSpPr/>
          <p:nvPr userDrawn="1"/>
        </p:nvSpPr>
        <p:spPr bwMode="auto">
          <a:xfrm>
            <a:off x="0" y="8465"/>
            <a:ext cx="12192000" cy="5562600"/>
          </a:xfrm>
          <a:prstGeom prst="rect">
            <a:avLst/>
          </a:prstGeom>
          <a:gradFill flip="none" rotWithShape="1">
            <a:gsLst>
              <a:gs pos="0">
                <a:schemeClr val="accent1">
                  <a:alpha val="80000"/>
                </a:schemeClr>
              </a:gs>
              <a:gs pos="100000">
                <a:schemeClr val="accent2">
                  <a:alpha val="80000"/>
                </a:schemeClr>
              </a:gs>
            </a:gsLst>
            <a:lin ang="5400000" scaled="0"/>
            <a:tileRect/>
          </a:gra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7" name="Picture 6">
            <a:extLst>
              <a:ext uri="{FF2B5EF4-FFF2-40B4-BE49-F238E27FC236}">
                <a16:creationId xmlns:a16="http://schemas.microsoft.com/office/drawing/2014/main" id="{C9C5C4EB-CE8A-2147-8F03-01E1E2827132}"/>
              </a:ext>
            </a:extLst>
          </p:cNvPr>
          <p:cNvPicPr>
            <a:picLocks noChangeAspect="1"/>
          </p:cNvPicPr>
          <p:nvPr userDrawn="1"/>
        </p:nvPicPr>
        <p:blipFill>
          <a:blip r:embed="rId3" cstate="hqprint">
            <a:extLst>
              <a:ext uri="{28A0092B-C50C-407E-A947-70E740481C1C}">
                <a14:useLocalDpi xmlns:a14="http://schemas.microsoft.com/office/drawing/2010/main" val="0"/>
              </a:ext>
            </a:extLst>
          </a:blip>
          <a:stretch>
            <a:fillRect/>
          </a:stretch>
        </p:blipFill>
        <p:spPr>
          <a:xfrm>
            <a:off x="508000" y="5782683"/>
            <a:ext cx="2547088" cy="907400"/>
          </a:xfrm>
          <a:prstGeom prst="rect">
            <a:avLst/>
          </a:prstGeom>
        </p:spPr>
      </p:pic>
      <p:sp>
        <p:nvSpPr>
          <p:cNvPr id="23" name="Text Placeholder 22">
            <a:extLst>
              <a:ext uri="{FF2B5EF4-FFF2-40B4-BE49-F238E27FC236}">
                <a16:creationId xmlns:a16="http://schemas.microsoft.com/office/drawing/2014/main" id="{C917F034-34D2-9C42-B81D-14870336D0F7}"/>
              </a:ext>
            </a:extLst>
          </p:cNvPr>
          <p:cNvSpPr>
            <a:spLocks noGrp="1"/>
          </p:cNvSpPr>
          <p:nvPr>
            <p:ph type="body" sz="quarter" idx="10"/>
          </p:nvPr>
        </p:nvSpPr>
        <p:spPr>
          <a:xfrm>
            <a:off x="508000" y="2108200"/>
            <a:ext cx="10363200" cy="1422400"/>
          </a:xfrm>
          <a:prstGeom prst="rect">
            <a:avLst/>
          </a:prstGeom>
        </p:spPr>
        <p:txBody>
          <a:bodyPr/>
          <a:lstStyle>
            <a:lvl1pPr marL="0" indent="0">
              <a:buFontTx/>
              <a:buNone/>
              <a:defRPr sz="5867">
                <a:solidFill>
                  <a:schemeClr val="bg1"/>
                </a:solidFill>
                <a:latin typeface="+mj-lt"/>
              </a:defRPr>
            </a:lvl1pPr>
          </a:lstStyle>
          <a:p>
            <a:pPr lvl="0"/>
            <a:endParaRPr lang="en-US" dirty="0"/>
          </a:p>
        </p:txBody>
      </p:sp>
      <p:sp>
        <p:nvSpPr>
          <p:cNvPr id="27" name="Text Placeholder 26">
            <a:extLst>
              <a:ext uri="{FF2B5EF4-FFF2-40B4-BE49-F238E27FC236}">
                <a16:creationId xmlns:a16="http://schemas.microsoft.com/office/drawing/2014/main" id="{44828F55-088E-4A44-A1D1-64D6CF6148E7}"/>
              </a:ext>
            </a:extLst>
          </p:cNvPr>
          <p:cNvSpPr>
            <a:spLocks noGrp="1"/>
          </p:cNvSpPr>
          <p:nvPr>
            <p:ph type="body" sz="quarter" idx="11" hasCustomPrompt="1"/>
          </p:nvPr>
        </p:nvSpPr>
        <p:spPr>
          <a:xfrm>
            <a:off x="508000" y="3733800"/>
            <a:ext cx="9855200" cy="1016000"/>
          </a:xfrm>
          <a:prstGeom prst="rect">
            <a:avLst/>
          </a:prstGeom>
        </p:spPr>
        <p:txBody>
          <a:bodyPr/>
          <a:lstStyle>
            <a:lvl1pPr marL="0" indent="0">
              <a:buFontTx/>
              <a:buNone/>
              <a:defRPr sz="2933">
                <a:solidFill>
                  <a:schemeClr val="bg1"/>
                </a:solidFill>
              </a:defRPr>
            </a:lvl1pPr>
          </a:lstStyle>
          <a:p>
            <a:pPr lvl="0"/>
            <a:r>
              <a:rPr lang="en-US"/>
              <a:t>Sub Title/Author/Presenter</a:t>
            </a:r>
          </a:p>
        </p:txBody>
      </p:sp>
    </p:spTree>
    <p:extLst>
      <p:ext uri="{BB962C8B-B14F-4D97-AF65-F5344CB8AC3E}">
        <p14:creationId xmlns:p14="http://schemas.microsoft.com/office/powerpoint/2010/main" val="15825611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losing Thank You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69D6739-B881-524F-B8CD-A187881B4CEA}"/>
              </a:ext>
            </a:extLst>
          </p:cNvPr>
          <p:cNvSpPr/>
          <p:nvPr userDrawn="1"/>
        </p:nvSpPr>
        <p:spPr bwMode="auto">
          <a:xfrm>
            <a:off x="6086909" y="0"/>
            <a:ext cx="6105091" cy="6858000"/>
          </a:xfrm>
          <a:prstGeom prst="rect">
            <a:avLst/>
          </a:prstGeom>
          <a:solidFill>
            <a:schemeClr val="accent1"/>
          </a:solidFill>
          <a:ln w="9525">
            <a:noFill/>
            <a:round/>
            <a:headEnd/>
            <a:tailEnd/>
          </a:ln>
        </p:spPr>
        <p:txBody>
          <a:bodyPr vert="horz" wrap="square" lIns="121920" tIns="60960" rIns="121920" bIns="60960" numCol="1" rtlCol="0" anchor="t" anchorCtr="0" compatLnSpc="1">
            <a:prstTxWarp prst="textNoShape">
              <a:avLst/>
            </a:prstTxWarp>
          </a:bodyPr>
          <a:lstStyle/>
          <a:p>
            <a:pPr algn="ctr"/>
            <a:endParaRPr lang="en-US" sz="2400" dirty="0"/>
          </a:p>
        </p:txBody>
      </p:sp>
      <p:pic>
        <p:nvPicPr>
          <p:cNvPr id="6" name="Picture 5">
            <a:extLst>
              <a:ext uri="{FF2B5EF4-FFF2-40B4-BE49-F238E27FC236}">
                <a16:creationId xmlns:a16="http://schemas.microsoft.com/office/drawing/2014/main" id="{B865A69A-BFC0-BC43-A865-52F55BC05FD7}"/>
              </a:ext>
            </a:extLst>
          </p:cNvPr>
          <p:cNvPicPr>
            <a:picLocks noChangeAspect="1"/>
          </p:cNvPicPr>
          <p:nvPr userDrawn="1"/>
        </p:nvPicPr>
        <p:blipFill>
          <a:blip r:embed="rId2" cstate="hqprint">
            <a:extLst>
              <a:ext uri="{28A0092B-C50C-407E-A947-70E740481C1C}">
                <a14:useLocalDpi xmlns:a14="http://schemas.microsoft.com/office/drawing/2010/main" val="0"/>
              </a:ext>
            </a:extLst>
          </a:blip>
          <a:stretch>
            <a:fillRect/>
          </a:stretch>
        </p:blipFill>
        <p:spPr>
          <a:xfrm>
            <a:off x="306591" y="2006944"/>
            <a:ext cx="5413909" cy="1928705"/>
          </a:xfrm>
          <a:prstGeom prst="rect">
            <a:avLst/>
          </a:prstGeom>
        </p:spPr>
      </p:pic>
      <p:pic>
        <p:nvPicPr>
          <p:cNvPr id="7" name="Picture 6">
            <a:extLst>
              <a:ext uri="{FF2B5EF4-FFF2-40B4-BE49-F238E27FC236}">
                <a16:creationId xmlns:a16="http://schemas.microsoft.com/office/drawing/2014/main" id="{3EE2E649-EAEB-9045-8915-BDB7CC66BDF0}"/>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87945" y="5591851"/>
            <a:ext cx="3251200" cy="762000"/>
          </a:xfrm>
          <a:prstGeom prst="rect">
            <a:avLst/>
          </a:prstGeom>
        </p:spPr>
      </p:pic>
      <p:sp>
        <p:nvSpPr>
          <p:cNvPr id="9" name="Freeform 8">
            <a:extLst>
              <a:ext uri="{FF2B5EF4-FFF2-40B4-BE49-F238E27FC236}">
                <a16:creationId xmlns:a16="http://schemas.microsoft.com/office/drawing/2014/main" id="{8E12B962-C6CB-464C-AF3B-80D6F7AB4DE8}"/>
              </a:ext>
            </a:extLst>
          </p:cNvPr>
          <p:cNvSpPr>
            <a:spLocks noEditPoints="1"/>
          </p:cNvSpPr>
          <p:nvPr userDrawn="1"/>
        </p:nvSpPr>
        <p:spPr bwMode="auto">
          <a:xfrm>
            <a:off x="6610335" y="3256596"/>
            <a:ext cx="323217" cy="487765"/>
          </a:xfrm>
          <a:custGeom>
            <a:avLst/>
            <a:gdLst/>
            <a:ahLst/>
            <a:cxnLst>
              <a:cxn ang="0">
                <a:pos x="89" y="0"/>
              </a:cxn>
              <a:cxn ang="0">
                <a:pos x="0" y="89"/>
              </a:cxn>
              <a:cxn ang="0">
                <a:pos x="38" y="188"/>
              </a:cxn>
              <a:cxn ang="0">
                <a:pos x="76" y="249"/>
              </a:cxn>
              <a:cxn ang="0">
                <a:pos x="89" y="269"/>
              </a:cxn>
              <a:cxn ang="0">
                <a:pos x="102" y="249"/>
              </a:cxn>
              <a:cxn ang="0">
                <a:pos x="139" y="188"/>
              </a:cxn>
              <a:cxn ang="0">
                <a:pos x="178" y="89"/>
              </a:cxn>
              <a:cxn ang="0">
                <a:pos x="89" y="0"/>
              </a:cxn>
              <a:cxn ang="0">
                <a:pos x="89" y="135"/>
              </a:cxn>
              <a:cxn ang="0">
                <a:pos x="43" y="89"/>
              </a:cxn>
              <a:cxn ang="0">
                <a:pos x="89" y="43"/>
              </a:cxn>
              <a:cxn ang="0">
                <a:pos x="135" y="89"/>
              </a:cxn>
              <a:cxn ang="0">
                <a:pos x="89" y="135"/>
              </a:cxn>
              <a:cxn ang="0">
                <a:pos x="89" y="135"/>
              </a:cxn>
              <a:cxn ang="0">
                <a:pos x="89" y="135"/>
              </a:cxn>
            </a:cxnLst>
            <a:rect l="0" t="0" r="r" b="b"/>
            <a:pathLst>
              <a:path w="178" h="269">
                <a:moveTo>
                  <a:pt x="89" y="0"/>
                </a:moveTo>
                <a:cubicBezTo>
                  <a:pt x="40" y="0"/>
                  <a:pt x="0" y="40"/>
                  <a:pt x="0" y="89"/>
                </a:cubicBezTo>
                <a:cubicBezTo>
                  <a:pt x="0" y="109"/>
                  <a:pt x="13" y="141"/>
                  <a:pt x="38" y="188"/>
                </a:cubicBezTo>
                <a:cubicBezTo>
                  <a:pt x="57" y="220"/>
                  <a:pt x="75" y="248"/>
                  <a:pt x="76" y="249"/>
                </a:cubicBezTo>
                <a:cubicBezTo>
                  <a:pt x="89" y="269"/>
                  <a:pt x="89" y="269"/>
                  <a:pt x="89" y="269"/>
                </a:cubicBezTo>
                <a:cubicBezTo>
                  <a:pt x="102" y="249"/>
                  <a:pt x="102" y="249"/>
                  <a:pt x="102" y="249"/>
                </a:cubicBezTo>
                <a:cubicBezTo>
                  <a:pt x="103" y="248"/>
                  <a:pt x="121" y="220"/>
                  <a:pt x="139" y="188"/>
                </a:cubicBezTo>
                <a:cubicBezTo>
                  <a:pt x="165" y="141"/>
                  <a:pt x="178" y="109"/>
                  <a:pt x="178" y="89"/>
                </a:cubicBezTo>
                <a:cubicBezTo>
                  <a:pt x="178" y="40"/>
                  <a:pt x="138" y="0"/>
                  <a:pt x="89" y="0"/>
                </a:cubicBezTo>
                <a:close/>
                <a:moveTo>
                  <a:pt x="89" y="135"/>
                </a:moveTo>
                <a:cubicBezTo>
                  <a:pt x="63" y="135"/>
                  <a:pt x="43" y="114"/>
                  <a:pt x="43" y="89"/>
                </a:cubicBezTo>
                <a:cubicBezTo>
                  <a:pt x="43" y="63"/>
                  <a:pt x="63" y="43"/>
                  <a:pt x="89" y="43"/>
                </a:cubicBezTo>
                <a:cubicBezTo>
                  <a:pt x="114" y="43"/>
                  <a:pt x="135" y="63"/>
                  <a:pt x="135" y="89"/>
                </a:cubicBezTo>
                <a:cubicBezTo>
                  <a:pt x="135" y="114"/>
                  <a:pt x="114" y="135"/>
                  <a:pt x="89" y="135"/>
                </a:cubicBezTo>
                <a:close/>
                <a:moveTo>
                  <a:pt x="89" y="135"/>
                </a:moveTo>
                <a:cubicBezTo>
                  <a:pt x="89" y="135"/>
                  <a:pt x="89" y="135"/>
                  <a:pt x="89" y="135"/>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0" name="Freeform 143">
            <a:extLst>
              <a:ext uri="{FF2B5EF4-FFF2-40B4-BE49-F238E27FC236}">
                <a16:creationId xmlns:a16="http://schemas.microsoft.com/office/drawing/2014/main" id="{5A49E9B1-70FA-C14D-B12B-566DB48E243B}"/>
              </a:ext>
            </a:extLst>
          </p:cNvPr>
          <p:cNvSpPr>
            <a:spLocks noEditPoints="1"/>
          </p:cNvSpPr>
          <p:nvPr userDrawn="1"/>
        </p:nvSpPr>
        <p:spPr bwMode="auto">
          <a:xfrm>
            <a:off x="6545231" y="4866117"/>
            <a:ext cx="453424" cy="298940"/>
          </a:xfrm>
          <a:custGeom>
            <a:avLst/>
            <a:gdLst/>
            <a:ahLst/>
            <a:cxnLst>
              <a:cxn ang="0">
                <a:pos x="107" y="0"/>
              </a:cxn>
              <a:cxn ang="0">
                <a:pos x="15" y="0"/>
              </a:cxn>
              <a:cxn ang="0">
                <a:pos x="0" y="16"/>
              </a:cxn>
              <a:cxn ang="0">
                <a:pos x="0" y="65"/>
              </a:cxn>
              <a:cxn ang="0">
                <a:pos x="15" y="81"/>
              </a:cxn>
              <a:cxn ang="0">
                <a:pos x="107" y="81"/>
              </a:cxn>
              <a:cxn ang="0">
                <a:pos x="123" y="65"/>
              </a:cxn>
              <a:cxn ang="0">
                <a:pos x="123" y="16"/>
              </a:cxn>
              <a:cxn ang="0">
                <a:pos x="107" y="0"/>
              </a:cxn>
              <a:cxn ang="0">
                <a:pos x="8" y="20"/>
              </a:cxn>
              <a:cxn ang="0">
                <a:pos x="34" y="41"/>
              </a:cxn>
              <a:cxn ang="0">
                <a:pos x="8" y="61"/>
              </a:cxn>
              <a:cxn ang="0">
                <a:pos x="8" y="20"/>
              </a:cxn>
              <a:cxn ang="0">
                <a:pos x="115" y="65"/>
              </a:cxn>
              <a:cxn ang="0">
                <a:pos x="107" y="73"/>
              </a:cxn>
              <a:cxn ang="0">
                <a:pos x="15" y="73"/>
              </a:cxn>
              <a:cxn ang="0">
                <a:pos x="8" y="65"/>
              </a:cxn>
              <a:cxn ang="0">
                <a:pos x="38" y="43"/>
              </a:cxn>
              <a:cxn ang="0">
                <a:pos x="54" y="56"/>
              </a:cxn>
              <a:cxn ang="0">
                <a:pos x="61" y="58"/>
              </a:cxn>
              <a:cxn ang="0">
                <a:pos x="68" y="56"/>
              </a:cxn>
              <a:cxn ang="0">
                <a:pos x="85" y="43"/>
              </a:cxn>
              <a:cxn ang="0">
                <a:pos x="115" y="65"/>
              </a:cxn>
              <a:cxn ang="0">
                <a:pos x="115" y="61"/>
              </a:cxn>
              <a:cxn ang="0">
                <a:pos x="88" y="41"/>
              </a:cxn>
              <a:cxn ang="0">
                <a:pos x="115" y="20"/>
              </a:cxn>
              <a:cxn ang="0">
                <a:pos x="115" y="61"/>
              </a:cxn>
              <a:cxn ang="0">
                <a:pos x="66" y="52"/>
              </a:cxn>
              <a:cxn ang="0">
                <a:pos x="61" y="54"/>
              </a:cxn>
              <a:cxn ang="0">
                <a:pos x="57" y="52"/>
              </a:cxn>
              <a:cxn ang="0">
                <a:pos x="41" y="41"/>
              </a:cxn>
              <a:cxn ang="0">
                <a:pos x="38" y="38"/>
              </a:cxn>
              <a:cxn ang="0">
                <a:pos x="8" y="16"/>
              </a:cxn>
              <a:cxn ang="0">
                <a:pos x="15" y="8"/>
              </a:cxn>
              <a:cxn ang="0">
                <a:pos x="107" y="8"/>
              </a:cxn>
              <a:cxn ang="0">
                <a:pos x="115" y="16"/>
              </a:cxn>
              <a:cxn ang="0">
                <a:pos x="66" y="52"/>
              </a:cxn>
              <a:cxn ang="0">
                <a:pos x="66" y="52"/>
              </a:cxn>
              <a:cxn ang="0">
                <a:pos x="66" y="52"/>
              </a:cxn>
            </a:cxnLst>
            <a:rect l="0" t="0" r="r" b="b"/>
            <a:pathLst>
              <a:path w="123" h="81">
                <a:moveTo>
                  <a:pt x="107" y="0"/>
                </a:moveTo>
                <a:cubicBezTo>
                  <a:pt x="15" y="0"/>
                  <a:pt x="15" y="0"/>
                  <a:pt x="15" y="0"/>
                </a:cubicBezTo>
                <a:cubicBezTo>
                  <a:pt x="7" y="0"/>
                  <a:pt x="0" y="7"/>
                  <a:pt x="0" y="16"/>
                </a:cubicBezTo>
                <a:cubicBezTo>
                  <a:pt x="0" y="65"/>
                  <a:pt x="0" y="65"/>
                  <a:pt x="0" y="65"/>
                </a:cubicBezTo>
                <a:cubicBezTo>
                  <a:pt x="0" y="74"/>
                  <a:pt x="7" y="81"/>
                  <a:pt x="15" y="81"/>
                </a:cubicBezTo>
                <a:cubicBezTo>
                  <a:pt x="107" y="81"/>
                  <a:pt x="107" y="81"/>
                  <a:pt x="107" y="81"/>
                </a:cubicBezTo>
                <a:cubicBezTo>
                  <a:pt x="116" y="81"/>
                  <a:pt x="123" y="74"/>
                  <a:pt x="123" y="65"/>
                </a:cubicBezTo>
                <a:cubicBezTo>
                  <a:pt x="123" y="16"/>
                  <a:pt x="123" y="16"/>
                  <a:pt x="123" y="16"/>
                </a:cubicBezTo>
                <a:cubicBezTo>
                  <a:pt x="123" y="7"/>
                  <a:pt x="116" y="0"/>
                  <a:pt x="107" y="0"/>
                </a:cubicBezTo>
                <a:close/>
                <a:moveTo>
                  <a:pt x="8" y="20"/>
                </a:moveTo>
                <a:cubicBezTo>
                  <a:pt x="34" y="41"/>
                  <a:pt x="34" y="41"/>
                  <a:pt x="34" y="41"/>
                </a:cubicBezTo>
                <a:cubicBezTo>
                  <a:pt x="8" y="61"/>
                  <a:pt x="8" y="61"/>
                  <a:pt x="8" y="61"/>
                </a:cubicBezTo>
                <a:lnTo>
                  <a:pt x="8" y="20"/>
                </a:lnTo>
                <a:close/>
                <a:moveTo>
                  <a:pt x="115" y="65"/>
                </a:moveTo>
                <a:cubicBezTo>
                  <a:pt x="115" y="70"/>
                  <a:pt x="112" y="73"/>
                  <a:pt x="107" y="73"/>
                </a:cubicBezTo>
                <a:cubicBezTo>
                  <a:pt x="15" y="73"/>
                  <a:pt x="15" y="73"/>
                  <a:pt x="15" y="73"/>
                </a:cubicBezTo>
                <a:cubicBezTo>
                  <a:pt x="11" y="73"/>
                  <a:pt x="8" y="70"/>
                  <a:pt x="8" y="65"/>
                </a:cubicBezTo>
                <a:cubicBezTo>
                  <a:pt x="38" y="43"/>
                  <a:pt x="38" y="43"/>
                  <a:pt x="38" y="43"/>
                </a:cubicBezTo>
                <a:cubicBezTo>
                  <a:pt x="54" y="56"/>
                  <a:pt x="54" y="56"/>
                  <a:pt x="54" y="56"/>
                </a:cubicBezTo>
                <a:cubicBezTo>
                  <a:pt x="56" y="57"/>
                  <a:pt x="59" y="58"/>
                  <a:pt x="61" y="58"/>
                </a:cubicBezTo>
                <a:cubicBezTo>
                  <a:pt x="64" y="58"/>
                  <a:pt x="66" y="57"/>
                  <a:pt x="68" y="56"/>
                </a:cubicBezTo>
                <a:cubicBezTo>
                  <a:pt x="85" y="43"/>
                  <a:pt x="85" y="43"/>
                  <a:pt x="85" y="43"/>
                </a:cubicBezTo>
                <a:lnTo>
                  <a:pt x="115" y="65"/>
                </a:lnTo>
                <a:close/>
                <a:moveTo>
                  <a:pt x="115" y="61"/>
                </a:moveTo>
                <a:cubicBezTo>
                  <a:pt x="88" y="41"/>
                  <a:pt x="88" y="41"/>
                  <a:pt x="88" y="41"/>
                </a:cubicBezTo>
                <a:cubicBezTo>
                  <a:pt x="115" y="20"/>
                  <a:pt x="115" y="20"/>
                  <a:pt x="115" y="20"/>
                </a:cubicBezTo>
                <a:lnTo>
                  <a:pt x="115" y="61"/>
                </a:lnTo>
                <a:close/>
                <a:moveTo>
                  <a:pt x="66" y="52"/>
                </a:moveTo>
                <a:cubicBezTo>
                  <a:pt x="65" y="53"/>
                  <a:pt x="63" y="54"/>
                  <a:pt x="61" y="54"/>
                </a:cubicBezTo>
                <a:cubicBezTo>
                  <a:pt x="60" y="54"/>
                  <a:pt x="58" y="53"/>
                  <a:pt x="57" y="52"/>
                </a:cubicBezTo>
                <a:cubicBezTo>
                  <a:pt x="41" y="41"/>
                  <a:pt x="41" y="41"/>
                  <a:pt x="41" y="41"/>
                </a:cubicBezTo>
                <a:cubicBezTo>
                  <a:pt x="38" y="38"/>
                  <a:pt x="38" y="38"/>
                  <a:pt x="38" y="38"/>
                </a:cubicBezTo>
                <a:cubicBezTo>
                  <a:pt x="8" y="16"/>
                  <a:pt x="8" y="16"/>
                  <a:pt x="8" y="16"/>
                </a:cubicBezTo>
                <a:cubicBezTo>
                  <a:pt x="8" y="11"/>
                  <a:pt x="11" y="8"/>
                  <a:pt x="15" y="8"/>
                </a:cubicBezTo>
                <a:cubicBezTo>
                  <a:pt x="107" y="8"/>
                  <a:pt x="107" y="8"/>
                  <a:pt x="107" y="8"/>
                </a:cubicBezTo>
                <a:cubicBezTo>
                  <a:pt x="112" y="8"/>
                  <a:pt x="115" y="11"/>
                  <a:pt x="115" y="16"/>
                </a:cubicBezTo>
                <a:lnTo>
                  <a:pt x="66" y="52"/>
                </a:lnTo>
                <a:close/>
                <a:moveTo>
                  <a:pt x="66" y="52"/>
                </a:moveTo>
                <a:cubicBezTo>
                  <a:pt x="66" y="52"/>
                  <a:pt x="66" y="52"/>
                  <a:pt x="66" y="52"/>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dirty="0"/>
          </a:p>
        </p:txBody>
      </p:sp>
      <p:grpSp>
        <p:nvGrpSpPr>
          <p:cNvPr id="11" name="Group 10">
            <a:extLst>
              <a:ext uri="{FF2B5EF4-FFF2-40B4-BE49-F238E27FC236}">
                <a16:creationId xmlns:a16="http://schemas.microsoft.com/office/drawing/2014/main" id="{225098DC-28A5-A746-88BF-E574C14ED03E}"/>
              </a:ext>
            </a:extLst>
          </p:cNvPr>
          <p:cNvGrpSpPr/>
          <p:nvPr userDrawn="1"/>
        </p:nvGrpSpPr>
        <p:grpSpPr>
          <a:xfrm>
            <a:off x="6559398" y="5442309"/>
            <a:ext cx="425092" cy="425092"/>
            <a:chOff x="3721100" y="6330951"/>
            <a:chExt cx="530225" cy="530225"/>
          </a:xfrm>
          <a:solidFill>
            <a:schemeClr val="bg1"/>
          </a:solidFill>
        </p:grpSpPr>
        <p:sp>
          <p:nvSpPr>
            <p:cNvPr id="12" name="Freeform 11">
              <a:extLst>
                <a:ext uri="{FF2B5EF4-FFF2-40B4-BE49-F238E27FC236}">
                  <a16:creationId xmlns:a16="http://schemas.microsoft.com/office/drawing/2014/main" id="{CF6DC2B1-44FC-0444-87BA-033C027D4E42}"/>
                </a:ext>
              </a:extLst>
            </p:cNvPr>
            <p:cNvSpPr>
              <a:spLocks noEditPoints="1"/>
            </p:cNvSpPr>
            <p:nvPr/>
          </p:nvSpPr>
          <p:spPr bwMode="auto">
            <a:xfrm>
              <a:off x="3959225" y="6383338"/>
              <a:ext cx="292100" cy="469900"/>
            </a:xfrm>
            <a:custGeom>
              <a:avLst/>
              <a:gdLst/>
              <a:ahLst/>
              <a:cxnLst>
                <a:cxn ang="0">
                  <a:pos x="126" y="33"/>
                </a:cxn>
                <a:cxn ang="0">
                  <a:pos x="122" y="34"/>
                </a:cxn>
                <a:cxn ang="0">
                  <a:pos x="101" y="36"/>
                </a:cxn>
                <a:cxn ang="0">
                  <a:pos x="95" y="46"/>
                </a:cxn>
                <a:cxn ang="0">
                  <a:pos x="90" y="44"/>
                </a:cxn>
                <a:cxn ang="0">
                  <a:pos x="73" y="29"/>
                </a:cxn>
                <a:cxn ang="0">
                  <a:pos x="70" y="21"/>
                </a:cxn>
                <a:cxn ang="0">
                  <a:pos x="67" y="12"/>
                </a:cxn>
                <a:cxn ang="0">
                  <a:pos x="56" y="2"/>
                </a:cxn>
                <a:cxn ang="0">
                  <a:pos x="43" y="0"/>
                </a:cxn>
                <a:cxn ang="0">
                  <a:pos x="43" y="6"/>
                </a:cxn>
                <a:cxn ang="0">
                  <a:pos x="56" y="18"/>
                </a:cxn>
                <a:cxn ang="0">
                  <a:pos x="62" y="25"/>
                </a:cxn>
                <a:cxn ang="0">
                  <a:pos x="55" y="29"/>
                </a:cxn>
                <a:cxn ang="0">
                  <a:pos x="49" y="27"/>
                </a:cxn>
                <a:cxn ang="0">
                  <a:pos x="41" y="24"/>
                </a:cxn>
                <a:cxn ang="0">
                  <a:pos x="41" y="17"/>
                </a:cxn>
                <a:cxn ang="0">
                  <a:pos x="30" y="12"/>
                </a:cxn>
                <a:cxn ang="0">
                  <a:pos x="27" y="28"/>
                </a:cxn>
                <a:cxn ang="0">
                  <a:pos x="15" y="31"/>
                </a:cxn>
                <a:cxn ang="0">
                  <a:pos x="17" y="40"/>
                </a:cxn>
                <a:cxn ang="0">
                  <a:pos x="31" y="42"/>
                </a:cxn>
                <a:cxn ang="0">
                  <a:pos x="34" y="28"/>
                </a:cxn>
                <a:cxn ang="0">
                  <a:pos x="45" y="30"/>
                </a:cxn>
                <a:cxn ang="0">
                  <a:pos x="51" y="33"/>
                </a:cxn>
                <a:cxn ang="0">
                  <a:pos x="60" y="33"/>
                </a:cxn>
                <a:cxn ang="0">
                  <a:pos x="66" y="45"/>
                </a:cxn>
                <a:cxn ang="0">
                  <a:pos x="82" y="62"/>
                </a:cxn>
                <a:cxn ang="0">
                  <a:pos x="81" y="68"/>
                </a:cxn>
                <a:cxn ang="0">
                  <a:pos x="68" y="66"/>
                </a:cxn>
                <a:cxn ang="0">
                  <a:pos x="45" y="78"/>
                </a:cxn>
                <a:cxn ang="0">
                  <a:pos x="29" y="97"/>
                </a:cxn>
                <a:cxn ang="0">
                  <a:pos x="27" y="106"/>
                </a:cxn>
                <a:cxn ang="0">
                  <a:pos x="21" y="106"/>
                </a:cxn>
                <a:cxn ang="0">
                  <a:pos x="11" y="101"/>
                </a:cxn>
                <a:cxn ang="0">
                  <a:pos x="0" y="106"/>
                </a:cxn>
                <a:cxn ang="0">
                  <a:pos x="3" y="117"/>
                </a:cxn>
                <a:cxn ang="0">
                  <a:pos x="7" y="112"/>
                </a:cxn>
                <a:cxn ang="0">
                  <a:pos x="15" y="111"/>
                </a:cxn>
                <a:cxn ang="0">
                  <a:pos x="15" y="121"/>
                </a:cxn>
                <a:cxn ang="0">
                  <a:pos x="21" y="123"/>
                </a:cxn>
                <a:cxn ang="0">
                  <a:pos x="28" y="131"/>
                </a:cxn>
                <a:cxn ang="0">
                  <a:pos x="39" y="128"/>
                </a:cxn>
                <a:cxn ang="0">
                  <a:pos x="51" y="130"/>
                </a:cxn>
                <a:cxn ang="0">
                  <a:pos x="66" y="134"/>
                </a:cxn>
                <a:cxn ang="0">
                  <a:pos x="73" y="134"/>
                </a:cxn>
                <a:cxn ang="0">
                  <a:pos x="85" y="148"/>
                </a:cxn>
                <a:cxn ang="0">
                  <a:pos x="109" y="162"/>
                </a:cxn>
                <a:cxn ang="0">
                  <a:pos x="93" y="191"/>
                </a:cxn>
                <a:cxn ang="0">
                  <a:pos x="77" y="199"/>
                </a:cxn>
                <a:cxn ang="0">
                  <a:pos x="71" y="215"/>
                </a:cxn>
                <a:cxn ang="0">
                  <a:pos x="48" y="231"/>
                </a:cxn>
                <a:cxn ang="0">
                  <a:pos x="45" y="240"/>
                </a:cxn>
                <a:cxn ang="0">
                  <a:pos x="149" y="108"/>
                </a:cxn>
                <a:cxn ang="0">
                  <a:pos x="126" y="33"/>
                </a:cxn>
                <a:cxn ang="0">
                  <a:pos x="126" y="33"/>
                </a:cxn>
                <a:cxn ang="0">
                  <a:pos x="126" y="33"/>
                </a:cxn>
              </a:cxnLst>
              <a:rect l="0" t="0" r="r" b="b"/>
              <a:pathLst>
                <a:path w="149" h="240">
                  <a:moveTo>
                    <a:pt x="126" y="33"/>
                  </a:moveTo>
                  <a:cubicBezTo>
                    <a:pt x="122" y="34"/>
                    <a:pt x="122" y="34"/>
                    <a:pt x="122" y="34"/>
                  </a:cubicBezTo>
                  <a:cubicBezTo>
                    <a:pt x="101" y="36"/>
                    <a:pt x="101" y="36"/>
                    <a:pt x="101" y="36"/>
                  </a:cubicBezTo>
                  <a:cubicBezTo>
                    <a:pt x="95" y="46"/>
                    <a:pt x="95" y="46"/>
                    <a:pt x="95" y="46"/>
                  </a:cubicBezTo>
                  <a:cubicBezTo>
                    <a:pt x="90" y="44"/>
                    <a:pt x="90" y="44"/>
                    <a:pt x="90" y="44"/>
                  </a:cubicBezTo>
                  <a:cubicBezTo>
                    <a:pt x="73" y="29"/>
                    <a:pt x="73" y="29"/>
                    <a:pt x="73" y="29"/>
                  </a:cubicBezTo>
                  <a:cubicBezTo>
                    <a:pt x="70" y="21"/>
                    <a:pt x="70" y="21"/>
                    <a:pt x="70" y="21"/>
                  </a:cubicBezTo>
                  <a:cubicBezTo>
                    <a:pt x="67" y="12"/>
                    <a:pt x="67" y="12"/>
                    <a:pt x="67" y="12"/>
                  </a:cubicBezTo>
                  <a:cubicBezTo>
                    <a:pt x="56" y="2"/>
                    <a:pt x="56" y="2"/>
                    <a:pt x="56" y="2"/>
                  </a:cubicBezTo>
                  <a:cubicBezTo>
                    <a:pt x="43" y="0"/>
                    <a:pt x="43" y="0"/>
                    <a:pt x="43" y="0"/>
                  </a:cubicBezTo>
                  <a:cubicBezTo>
                    <a:pt x="43" y="6"/>
                    <a:pt x="43" y="6"/>
                    <a:pt x="43" y="6"/>
                  </a:cubicBezTo>
                  <a:cubicBezTo>
                    <a:pt x="56" y="18"/>
                    <a:pt x="56" y="18"/>
                    <a:pt x="56" y="18"/>
                  </a:cubicBezTo>
                  <a:cubicBezTo>
                    <a:pt x="62" y="25"/>
                    <a:pt x="62" y="25"/>
                    <a:pt x="62" y="25"/>
                  </a:cubicBezTo>
                  <a:cubicBezTo>
                    <a:pt x="55" y="29"/>
                    <a:pt x="55" y="29"/>
                    <a:pt x="55" y="29"/>
                  </a:cubicBezTo>
                  <a:cubicBezTo>
                    <a:pt x="49" y="27"/>
                    <a:pt x="49" y="27"/>
                    <a:pt x="49" y="27"/>
                  </a:cubicBezTo>
                  <a:cubicBezTo>
                    <a:pt x="41" y="24"/>
                    <a:pt x="41" y="24"/>
                    <a:pt x="41" y="24"/>
                  </a:cubicBezTo>
                  <a:cubicBezTo>
                    <a:pt x="41" y="17"/>
                    <a:pt x="41" y="17"/>
                    <a:pt x="41" y="17"/>
                  </a:cubicBezTo>
                  <a:cubicBezTo>
                    <a:pt x="30" y="12"/>
                    <a:pt x="30" y="12"/>
                    <a:pt x="30" y="12"/>
                  </a:cubicBezTo>
                  <a:cubicBezTo>
                    <a:pt x="27" y="28"/>
                    <a:pt x="27" y="28"/>
                    <a:pt x="27" y="28"/>
                  </a:cubicBezTo>
                  <a:cubicBezTo>
                    <a:pt x="15" y="31"/>
                    <a:pt x="15" y="31"/>
                    <a:pt x="15" y="31"/>
                  </a:cubicBezTo>
                  <a:cubicBezTo>
                    <a:pt x="17" y="40"/>
                    <a:pt x="17" y="40"/>
                    <a:pt x="17" y="40"/>
                  </a:cubicBezTo>
                  <a:cubicBezTo>
                    <a:pt x="31" y="42"/>
                    <a:pt x="31" y="42"/>
                    <a:pt x="31" y="42"/>
                  </a:cubicBezTo>
                  <a:cubicBezTo>
                    <a:pt x="34" y="28"/>
                    <a:pt x="34" y="28"/>
                    <a:pt x="34" y="28"/>
                  </a:cubicBezTo>
                  <a:cubicBezTo>
                    <a:pt x="45" y="30"/>
                    <a:pt x="45" y="30"/>
                    <a:pt x="45" y="30"/>
                  </a:cubicBezTo>
                  <a:cubicBezTo>
                    <a:pt x="51" y="33"/>
                    <a:pt x="51" y="33"/>
                    <a:pt x="51" y="33"/>
                  </a:cubicBezTo>
                  <a:cubicBezTo>
                    <a:pt x="60" y="33"/>
                    <a:pt x="60" y="33"/>
                    <a:pt x="60" y="33"/>
                  </a:cubicBezTo>
                  <a:cubicBezTo>
                    <a:pt x="66" y="45"/>
                    <a:pt x="66" y="45"/>
                    <a:pt x="66" y="45"/>
                  </a:cubicBezTo>
                  <a:cubicBezTo>
                    <a:pt x="82" y="62"/>
                    <a:pt x="82" y="62"/>
                    <a:pt x="82" y="62"/>
                  </a:cubicBezTo>
                  <a:cubicBezTo>
                    <a:pt x="81" y="68"/>
                    <a:pt x="81" y="68"/>
                    <a:pt x="81" y="68"/>
                  </a:cubicBezTo>
                  <a:cubicBezTo>
                    <a:pt x="68" y="66"/>
                    <a:pt x="68" y="66"/>
                    <a:pt x="68" y="66"/>
                  </a:cubicBezTo>
                  <a:cubicBezTo>
                    <a:pt x="45" y="78"/>
                    <a:pt x="45" y="78"/>
                    <a:pt x="45" y="78"/>
                  </a:cubicBezTo>
                  <a:cubicBezTo>
                    <a:pt x="29" y="97"/>
                    <a:pt x="29" y="97"/>
                    <a:pt x="29" y="97"/>
                  </a:cubicBezTo>
                  <a:cubicBezTo>
                    <a:pt x="27" y="106"/>
                    <a:pt x="27" y="106"/>
                    <a:pt x="27" y="106"/>
                  </a:cubicBezTo>
                  <a:cubicBezTo>
                    <a:pt x="21" y="106"/>
                    <a:pt x="21" y="106"/>
                    <a:pt x="21" y="106"/>
                  </a:cubicBezTo>
                  <a:cubicBezTo>
                    <a:pt x="11" y="101"/>
                    <a:pt x="11" y="101"/>
                    <a:pt x="11" y="101"/>
                  </a:cubicBezTo>
                  <a:cubicBezTo>
                    <a:pt x="0" y="106"/>
                    <a:pt x="0" y="106"/>
                    <a:pt x="0" y="106"/>
                  </a:cubicBezTo>
                  <a:cubicBezTo>
                    <a:pt x="3" y="117"/>
                    <a:pt x="3" y="117"/>
                    <a:pt x="3" y="117"/>
                  </a:cubicBezTo>
                  <a:cubicBezTo>
                    <a:pt x="7" y="112"/>
                    <a:pt x="7" y="112"/>
                    <a:pt x="7" y="112"/>
                  </a:cubicBezTo>
                  <a:cubicBezTo>
                    <a:pt x="15" y="111"/>
                    <a:pt x="15" y="111"/>
                    <a:pt x="15" y="111"/>
                  </a:cubicBezTo>
                  <a:cubicBezTo>
                    <a:pt x="15" y="121"/>
                    <a:pt x="15" y="121"/>
                    <a:pt x="15" y="121"/>
                  </a:cubicBezTo>
                  <a:cubicBezTo>
                    <a:pt x="21" y="123"/>
                    <a:pt x="21" y="123"/>
                    <a:pt x="21" y="123"/>
                  </a:cubicBezTo>
                  <a:cubicBezTo>
                    <a:pt x="28" y="131"/>
                    <a:pt x="28" y="131"/>
                    <a:pt x="28" y="131"/>
                  </a:cubicBezTo>
                  <a:cubicBezTo>
                    <a:pt x="39" y="128"/>
                    <a:pt x="39" y="128"/>
                    <a:pt x="39" y="128"/>
                  </a:cubicBezTo>
                  <a:cubicBezTo>
                    <a:pt x="51" y="130"/>
                    <a:pt x="51" y="130"/>
                    <a:pt x="51" y="130"/>
                  </a:cubicBezTo>
                  <a:cubicBezTo>
                    <a:pt x="66" y="134"/>
                    <a:pt x="66" y="134"/>
                    <a:pt x="66" y="134"/>
                  </a:cubicBezTo>
                  <a:cubicBezTo>
                    <a:pt x="73" y="134"/>
                    <a:pt x="73" y="134"/>
                    <a:pt x="73" y="134"/>
                  </a:cubicBezTo>
                  <a:cubicBezTo>
                    <a:pt x="85" y="148"/>
                    <a:pt x="85" y="148"/>
                    <a:pt x="85" y="148"/>
                  </a:cubicBezTo>
                  <a:cubicBezTo>
                    <a:pt x="109" y="162"/>
                    <a:pt x="109" y="162"/>
                    <a:pt x="109" y="162"/>
                  </a:cubicBezTo>
                  <a:cubicBezTo>
                    <a:pt x="93" y="191"/>
                    <a:pt x="93" y="191"/>
                    <a:pt x="93" y="191"/>
                  </a:cubicBezTo>
                  <a:cubicBezTo>
                    <a:pt x="77" y="199"/>
                    <a:pt x="77" y="199"/>
                    <a:pt x="77" y="199"/>
                  </a:cubicBezTo>
                  <a:cubicBezTo>
                    <a:pt x="71" y="215"/>
                    <a:pt x="71" y="215"/>
                    <a:pt x="71" y="215"/>
                  </a:cubicBezTo>
                  <a:cubicBezTo>
                    <a:pt x="48" y="231"/>
                    <a:pt x="48" y="231"/>
                    <a:pt x="48" y="231"/>
                  </a:cubicBezTo>
                  <a:cubicBezTo>
                    <a:pt x="45" y="240"/>
                    <a:pt x="45" y="240"/>
                    <a:pt x="45" y="240"/>
                  </a:cubicBezTo>
                  <a:cubicBezTo>
                    <a:pt x="105" y="226"/>
                    <a:pt x="149" y="172"/>
                    <a:pt x="149" y="108"/>
                  </a:cubicBezTo>
                  <a:cubicBezTo>
                    <a:pt x="149" y="80"/>
                    <a:pt x="141" y="54"/>
                    <a:pt x="126" y="33"/>
                  </a:cubicBezTo>
                  <a:close/>
                  <a:moveTo>
                    <a:pt x="126" y="33"/>
                  </a:moveTo>
                  <a:cubicBezTo>
                    <a:pt x="126" y="33"/>
                    <a:pt x="126" y="33"/>
                    <a:pt x="126" y="33"/>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3" name="Freeform 12">
              <a:extLst>
                <a:ext uri="{FF2B5EF4-FFF2-40B4-BE49-F238E27FC236}">
                  <a16:creationId xmlns:a16="http://schemas.microsoft.com/office/drawing/2014/main" id="{82A253D9-9F8C-1842-9202-2EBC3DBD67BC}"/>
                </a:ext>
              </a:extLst>
            </p:cNvPr>
            <p:cNvSpPr>
              <a:spLocks noEditPoints="1"/>
            </p:cNvSpPr>
            <p:nvPr/>
          </p:nvSpPr>
          <p:spPr bwMode="auto">
            <a:xfrm>
              <a:off x="3721100" y="6457951"/>
              <a:ext cx="307975" cy="403225"/>
            </a:xfrm>
            <a:custGeom>
              <a:avLst/>
              <a:gdLst/>
              <a:ahLst/>
              <a:cxnLst>
                <a:cxn ang="0">
                  <a:pos x="151" y="141"/>
                </a:cxn>
                <a:cxn ang="0">
                  <a:pos x="141" y="123"/>
                </a:cxn>
                <a:cxn ang="0">
                  <a:pos x="150" y="104"/>
                </a:cxn>
                <a:cxn ang="0">
                  <a:pos x="141" y="101"/>
                </a:cxn>
                <a:cxn ang="0">
                  <a:pos x="131" y="91"/>
                </a:cxn>
                <a:cxn ang="0">
                  <a:pos x="109" y="86"/>
                </a:cxn>
                <a:cxn ang="0">
                  <a:pos x="101" y="70"/>
                </a:cxn>
                <a:cxn ang="0">
                  <a:pos x="101" y="80"/>
                </a:cxn>
                <a:cxn ang="0">
                  <a:pos x="98" y="80"/>
                </a:cxn>
                <a:cxn ang="0">
                  <a:pos x="78" y="53"/>
                </a:cxn>
                <a:cxn ang="0">
                  <a:pos x="78" y="31"/>
                </a:cxn>
                <a:cxn ang="0">
                  <a:pos x="64" y="8"/>
                </a:cxn>
                <a:cxn ang="0">
                  <a:pos x="42" y="12"/>
                </a:cxn>
                <a:cxn ang="0">
                  <a:pos x="26" y="12"/>
                </a:cxn>
                <a:cxn ang="0">
                  <a:pos x="19" y="7"/>
                </a:cxn>
                <a:cxn ang="0">
                  <a:pos x="28" y="0"/>
                </a:cxn>
                <a:cxn ang="0">
                  <a:pos x="19" y="2"/>
                </a:cxn>
                <a:cxn ang="0">
                  <a:pos x="0" y="70"/>
                </a:cxn>
                <a:cxn ang="0">
                  <a:pos x="136" y="206"/>
                </a:cxn>
                <a:cxn ang="0">
                  <a:pos x="153" y="205"/>
                </a:cxn>
                <a:cxn ang="0">
                  <a:pos x="151" y="188"/>
                </a:cxn>
                <a:cxn ang="0">
                  <a:pos x="157" y="163"/>
                </a:cxn>
                <a:cxn ang="0">
                  <a:pos x="151" y="141"/>
                </a:cxn>
                <a:cxn ang="0">
                  <a:pos x="151" y="141"/>
                </a:cxn>
                <a:cxn ang="0">
                  <a:pos x="151" y="141"/>
                </a:cxn>
              </a:cxnLst>
              <a:rect l="0" t="0" r="r" b="b"/>
              <a:pathLst>
                <a:path w="157" h="206">
                  <a:moveTo>
                    <a:pt x="151" y="141"/>
                  </a:moveTo>
                  <a:cubicBezTo>
                    <a:pt x="141" y="123"/>
                    <a:pt x="141" y="123"/>
                    <a:pt x="141" y="123"/>
                  </a:cubicBezTo>
                  <a:cubicBezTo>
                    <a:pt x="150" y="104"/>
                    <a:pt x="150" y="104"/>
                    <a:pt x="150" y="104"/>
                  </a:cubicBezTo>
                  <a:cubicBezTo>
                    <a:pt x="141" y="101"/>
                    <a:pt x="141" y="101"/>
                    <a:pt x="141" y="101"/>
                  </a:cubicBezTo>
                  <a:cubicBezTo>
                    <a:pt x="131" y="91"/>
                    <a:pt x="131" y="91"/>
                    <a:pt x="131" y="91"/>
                  </a:cubicBezTo>
                  <a:cubicBezTo>
                    <a:pt x="109" y="86"/>
                    <a:pt x="109" y="86"/>
                    <a:pt x="109" y="86"/>
                  </a:cubicBezTo>
                  <a:cubicBezTo>
                    <a:pt x="101" y="70"/>
                    <a:pt x="101" y="70"/>
                    <a:pt x="101" y="70"/>
                  </a:cubicBezTo>
                  <a:cubicBezTo>
                    <a:pt x="101" y="80"/>
                    <a:pt x="101" y="80"/>
                    <a:pt x="101" y="80"/>
                  </a:cubicBezTo>
                  <a:cubicBezTo>
                    <a:pt x="98" y="80"/>
                    <a:pt x="98" y="80"/>
                    <a:pt x="98" y="80"/>
                  </a:cubicBezTo>
                  <a:cubicBezTo>
                    <a:pt x="78" y="53"/>
                    <a:pt x="78" y="53"/>
                    <a:pt x="78" y="53"/>
                  </a:cubicBezTo>
                  <a:cubicBezTo>
                    <a:pt x="78" y="31"/>
                    <a:pt x="78" y="31"/>
                    <a:pt x="78" y="31"/>
                  </a:cubicBezTo>
                  <a:cubicBezTo>
                    <a:pt x="64" y="8"/>
                    <a:pt x="64" y="8"/>
                    <a:pt x="64" y="8"/>
                  </a:cubicBezTo>
                  <a:cubicBezTo>
                    <a:pt x="42" y="12"/>
                    <a:pt x="42" y="12"/>
                    <a:pt x="42" y="12"/>
                  </a:cubicBezTo>
                  <a:cubicBezTo>
                    <a:pt x="26" y="12"/>
                    <a:pt x="26" y="12"/>
                    <a:pt x="26" y="12"/>
                  </a:cubicBezTo>
                  <a:cubicBezTo>
                    <a:pt x="19" y="7"/>
                    <a:pt x="19" y="7"/>
                    <a:pt x="19" y="7"/>
                  </a:cubicBezTo>
                  <a:cubicBezTo>
                    <a:pt x="28" y="0"/>
                    <a:pt x="28" y="0"/>
                    <a:pt x="28" y="0"/>
                  </a:cubicBezTo>
                  <a:cubicBezTo>
                    <a:pt x="19" y="2"/>
                    <a:pt x="19" y="2"/>
                    <a:pt x="19" y="2"/>
                  </a:cubicBezTo>
                  <a:cubicBezTo>
                    <a:pt x="7" y="22"/>
                    <a:pt x="0" y="45"/>
                    <a:pt x="0" y="70"/>
                  </a:cubicBezTo>
                  <a:cubicBezTo>
                    <a:pt x="0" y="145"/>
                    <a:pt x="61" y="206"/>
                    <a:pt x="136" y="206"/>
                  </a:cubicBezTo>
                  <a:cubicBezTo>
                    <a:pt x="141" y="206"/>
                    <a:pt x="147" y="205"/>
                    <a:pt x="153" y="205"/>
                  </a:cubicBezTo>
                  <a:cubicBezTo>
                    <a:pt x="151" y="188"/>
                    <a:pt x="151" y="188"/>
                    <a:pt x="151" y="188"/>
                  </a:cubicBezTo>
                  <a:cubicBezTo>
                    <a:pt x="151" y="188"/>
                    <a:pt x="157" y="164"/>
                    <a:pt x="157" y="163"/>
                  </a:cubicBezTo>
                  <a:cubicBezTo>
                    <a:pt x="157" y="162"/>
                    <a:pt x="151" y="141"/>
                    <a:pt x="151" y="141"/>
                  </a:cubicBezTo>
                  <a:close/>
                  <a:moveTo>
                    <a:pt x="151" y="141"/>
                  </a:moveTo>
                  <a:cubicBezTo>
                    <a:pt x="151" y="141"/>
                    <a:pt x="151" y="141"/>
                    <a:pt x="151" y="141"/>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4" name="Freeform 13">
              <a:extLst>
                <a:ext uri="{FF2B5EF4-FFF2-40B4-BE49-F238E27FC236}">
                  <a16:creationId xmlns:a16="http://schemas.microsoft.com/office/drawing/2014/main" id="{38DE89CB-18B3-2247-B754-E18D09C96214}"/>
                </a:ext>
              </a:extLst>
            </p:cNvPr>
            <p:cNvSpPr>
              <a:spLocks noEditPoints="1"/>
            </p:cNvSpPr>
            <p:nvPr/>
          </p:nvSpPr>
          <p:spPr bwMode="auto">
            <a:xfrm>
              <a:off x="3781425" y="6330951"/>
              <a:ext cx="317500" cy="95250"/>
            </a:xfrm>
            <a:custGeom>
              <a:avLst/>
              <a:gdLst/>
              <a:ahLst/>
              <a:cxnLst>
                <a:cxn ang="0">
                  <a:pos x="19" y="43"/>
                </a:cxn>
                <a:cxn ang="0">
                  <a:pos x="44" y="40"/>
                </a:cxn>
                <a:cxn ang="0">
                  <a:pos x="55" y="34"/>
                </a:cxn>
                <a:cxn ang="0">
                  <a:pos x="67" y="37"/>
                </a:cxn>
                <a:cxn ang="0">
                  <a:pos x="87" y="36"/>
                </a:cxn>
                <a:cxn ang="0">
                  <a:pos x="94" y="26"/>
                </a:cxn>
                <a:cxn ang="0">
                  <a:pos x="104" y="27"/>
                </a:cxn>
                <a:cxn ang="0">
                  <a:pos x="128" y="25"/>
                </a:cxn>
                <a:cxn ang="0">
                  <a:pos x="135" y="18"/>
                </a:cxn>
                <a:cxn ang="0">
                  <a:pos x="144" y="11"/>
                </a:cxn>
                <a:cxn ang="0">
                  <a:pos x="157" y="13"/>
                </a:cxn>
                <a:cxn ang="0">
                  <a:pos x="162" y="13"/>
                </a:cxn>
                <a:cxn ang="0">
                  <a:pos x="105" y="0"/>
                </a:cxn>
                <a:cxn ang="0">
                  <a:pos x="0" y="49"/>
                </a:cxn>
                <a:cxn ang="0">
                  <a:pos x="0" y="49"/>
                </a:cxn>
                <a:cxn ang="0">
                  <a:pos x="19" y="43"/>
                </a:cxn>
                <a:cxn ang="0">
                  <a:pos x="110" y="13"/>
                </a:cxn>
                <a:cxn ang="0">
                  <a:pos x="124" y="5"/>
                </a:cxn>
                <a:cxn ang="0">
                  <a:pos x="133" y="11"/>
                </a:cxn>
                <a:cxn ang="0">
                  <a:pos x="120" y="20"/>
                </a:cxn>
                <a:cxn ang="0">
                  <a:pos x="108" y="22"/>
                </a:cxn>
                <a:cxn ang="0">
                  <a:pos x="102" y="18"/>
                </a:cxn>
                <a:cxn ang="0">
                  <a:pos x="110" y="13"/>
                </a:cxn>
                <a:cxn ang="0">
                  <a:pos x="69" y="14"/>
                </a:cxn>
                <a:cxn ang="0">
                  <a:pos x="75" y="17"/>
                </a:cxn>
                <a:cxn ang="0">
                  <a:pos x="83" y="14"/>
                </a:cxn>
                <a:cxn ang="0">
                  <a:pos x="88" y="22"/>
                </a:cxn>
                <a:cxn ang="0">
                  <a:pos x="69" y="27"/>
                </a:cxn>
                <a:cxn ang="0">
                  <a:pos x="60" y="21"/>
                </a:cxn>
                <a:cxn ang="0">
                  <a:pos x="69" y="14"/>
                </a:cxn>
                <a:cxn ang="0">
                  <a:pos x="69" y="14"/>
                </a:cxn>
                <a:cxn ang="0">
                  <a:pos x="69" y="14"/>
                </a:cxn>
              </a:cxnLst>
              <a:rect l="0" t="0" r="r" b="b"/>
              <a:pathLst>
                <a:path w="162" h="49">
                  <a:moveTo>
                    <a:pt x="19" y="43"/>
                  </a:moveTo>
                  <a:cubicBezTo>
                    <a:pt x="44" y="40"/>
                    <a:pt x="44" y="40"/>
                    <a:pt x="44" y="40"/>
                  </a:cubicBezTo>
                  <a:cubicBezTo>
                    <a:pt x="55" y="34"/>
                    <a:pt x="55" y="34"/>
                    <a:pt x="55" y="34"/>
                  </a:cubicBezTo>
                  <a:cubicBezTo>
                    <a:pt x="67" y="37"/>
                    <a:pt x="67" y="37"/>
                    <a:pt x="67" y="37"/>
                  </a:cubicBezTo>
                  <a:cubicBezTo>
                    <a:pt x="87" y="36"/>
                    <a:pt x="87" y="36"/>
                    <a:pt x="87" y="36"/>
                  </a:cubicBezTo>
                  <a:cubicBezTo>
                    <a:pt x="94" y="26"/>
                    <a:pt x="94" y="26"/>
                    <a:pt x="94" y="26"/>
                  </a:cubicBezTo>
                  <a:cubicBezTo>
                    <a:pt x="104" y="27"/>
                    <a:pt x="104" y="27"/>
                    <a:pt x="104" y="27"/>
                  </a:cubicBezTo>
                  <a:cubicBezTo>
                    <a:pt x="128" y="25"/>
                    <a:pt x="128" y="25"/>
                    <a:pt x="128" y="25"/>
                  </a:cubicBezTo>
                  <a:cubicBezTo>
                    <a:pt x="135" y="18"/>
                    <a:pt x="135" y="18"/>
                    <a:pt x="135" y="18"/>
                  </a:cubicBezTo>
                  <a:cubicBezTo>
                    <a:pt x="144" y="11"/>
                    <a:pt x="144" y="11"/>
                    <a:pt x="144" y="11"/>
                  </a:cubicBezTo>
                  <a:cubicBezTo>
                    <a:pt x="157" y="13"/>
                    <a:pt x="157" y="13"/>
                    <a:pt x="157" y="13"/>
                  </a:cubicBezTo>
                  <a:cubicBezTo>
                    <a:pt x="162" y="13"/>
                    <a:pt x="162" y="13"/>
                    <a:pt x="162" y="13"/>
                  </a:cubicBezTo>
                  <a:cubicBezTo>
                    <a:pt x="145" y="4"/>
                    <a:pt x="125" y="0"/>
                    <a:pt x="105" y="0"/>
                  </a:cubicBezTo>
                  <a:cubicBezTo>
                    <a:pt x="63" y="0"/>
                    <a:pt x="25" y="19"/>
                    <a:pt x="0" y="49"/>
                  </a:cubicBezTo>
                  <a:cubicBezTo>
                    <a:pt x="0" y="49"/>
                    <a:pt x="0" y="49"/>
                    <a:pt x="0" y="49"/>
                  </a:cubicBezTo>
                  <a:lnTo>
                    <a:pt x="19" y="43"/>
                  </a:lnTo>
                  <a:close/>
                  <a:moveTo>
                    <a:pt x="110" y="13"/>
                  </a:moveTo>
                  <a:cubicBezTo>
                    <a:pt x="124" y="5"/>
                    <a:pt x="124" y="5"/>
                    <a:pt x="124" y="5"/>
                  </a:cubicBezTo>
                  <a:cubicBezTo>
                    <a:pt x="133" y="11"/>
                    <a:pt x="133" y="11"/>
                    <a:pt x="133" y="11"/>
                  </a:cubicBezTo>
                  <a:cubicBezTo>
                    <a:pt x="120" y="20"/>
                    <a:pt x="120" y="20"/>
                    <a:pt x="120" y="20"/>
                  </a:cubicBezTo>
                  <a:cubicBezTo>
                    <a:pt x="108" y="22"/>
                    <a:pt x="108" y="22"/>
                    <a:pt x="108" y="22"/>
                  </a:cubicBezTo>
                  <a:cubicBezTo>
                    <a:pt x="102" y="18"/>
                    <a:pt x="102" y="18"/>
                    <a:pt x="102" y="18"/>
                  </a:cubicBezTo>
                  <a:lnTo>
                    <a:pt x="110" y="13"/>
                  </a:lnTo>
                  <a:close/>
                  <a:moveTo>
                    <a:pt x="69" y="14"/>
                  </a:moveTo>
                  <a:cubicBezTo>
                    <a:pt x="75" y="17"/>
                    <a:pt x="75" y="17"/>
                    <a:pt x="75" y="17"/>
                  </a:cubicBezTo>
                  <a:cubicBezTo>
                    <a:pt x="83" y="14"/>
                    <a:pt x="83" y="14"/>
                    <a:pt x="83" y="14"/>
                  </a:cubicBezTo>
                  <a:cubicBezTo>
                    <a:pt x="88" y="22"/>
                    <a:pt x="88" y="22"/>
                    <a:pt x="88" y="22"/>
                  </a:cubicBezTo>
                  <a:cubicBezTo>
                    <a:pt x="69" y="27"/>
                    <a:pt x="69" y="27"/>
                    <a:pt x="69" y="27"/>
                  </a:cubicBezTo>
                  <a:cubicBezTo>
                    <a:pt x="60" y="21"/>
                    <a:pt x="60" y="21"/>
                    <a:pt x="60" y="21"/>
                  </a:cubicBezTo>
                  <a:cubicBezTo>
                    <a:pt x="60" y="21"/>
                    <a:pt x="69" y="16"/>
                    <a:pt x="69" y="14"/>
                  </a:cubicBezTo>
                  <a:close/>
                  <a:moveTo>
                    <a:pt x="69" y="14"/>
                  </a:moveTo>
                  <a:cubicBezTo>
                    <a:pt x="69" y="14"/>
                    <a:pt x="69" y="14"/>
                    <a:pt x="69" y="14"/>
                  </a:cubicBezTo>
                </a:path>
              </a:pathLst>
            </a:custGeom>
            <a:grpFill/>
            <a:ln w="9525">
              <a:noFill/>
              <a:round/>
              <a:headEnd/>
              <a:tailEnd/>
            </a:ln>
          </p:spPr>
          <p:txBody>
            <a:bodyPr vert="horz" wrap="square" lIns="91440" tIns="45720" rIns="91440" bIns="4572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grpSp>
      <p:sp>
        <p:nvSpPr>
          <p:cNvPr id="15" name="Freeform 14">
            <a:extLst>
              <a:ext uri="{FF2B5EF4-FFF2-40B4-BE49-F238E27FC236}">
                <a16:creationId xmlns:a16="http://schemas.microsoft.com/office/drawing/2014/main" id="{78BFB831-992F-7A4B-B6E7-7D1C48209EF4}"/>
              </a:ext>
            </a:extLst>
          </p:cNvPr>
          <p:cNvSpPr>
            <a:spLocks noEditPoints="1"/>
          </p:cNvSpPr>
          <p:nvPr userDrawn="1"/>
        </p:nvSpPr>
        <p:spPr bwMode="auto">
          <a:xfrm>
            <a:off x="6558748" y="4053858"/>
            <a:ext cx="426391" cy="481156"/>
          </a:xfrm>
          <a:custGeom>
            <a:avLst/>
            <a:gdLst/>
            <a:ahLst/>
            <a:cxnLst>
              <a:cxn ang="0">
                <a:pos x="256" y="248"/>
              </a:cxn>
              <a:cxn ang="0">
                <a:pos x="247" y="253"/>
              </a:cxn>
              <a:cxn ang="0">
                <a:pos x="242" y="244"/>
              </a:cxn>
              <a:cxn ang="0">
                <a:pos x="236" y="204"/>
              </a:cxn>
              <a:cxn ang="0">
                <a:pos x="214" y="199"/>
              </a:cxn>
              <a:cxn ang="0">
                <a:pos x="171" y="236"/>
              </a:cxn>
              <a:cxn ang="0">
                <a:pos x="127" y="281"/>
              </a:cxn>
              <a:cxn ang="0">
                <a:pos x="68" y="299"/>
              </a:cxn>
              <a:cxn ang="0">
                <a:pos x="62" y="298"/>
              </a:cxn>
              <a:cxn ang="0">
                <a:pos x="12" y="274"/>
              </a:cxn>
              <a:cxn ang="0">
                <a:pos x="16" y="225"/>
              </a:cxn>
              <a:cxn ang="0">
                <a:pos x="9" y="215"/>
              </a:cxn>
              <a:cxn ang="0">
                <a:pos x="12" y="191"/>
              </a:cxn>
              <a:cxn ang="0">
                <a:pos x="60" y="154"/>
              </a:cxn>
              <a:cxn ang="0">
                <a:pos x="71" y="151"/>
              </a:cxn>
              <a:cxn ang="0">
                <a:pos x="84" y="158"/>
              </a:cxn>
              <a:cxn ang="0">
                <a:pos x="102" y="181"/>
              </a:cxn>
              <a:cxn ang="0">
                <a:pos x="150" y="146"/>
              </a:cxn>
              <a:cxn ang="0">
                <a:pos x="184" y="98"/>
              </a:cxn>
              <a:cxn ang="0">
                <a:pos x="161" y="79"/>
              </a:cxn>
              <a:cxn ang="0">
                <a:pos x="158" y="56"/>
              </a:cxn>
              <a:cxn ang="0">
                <a:pos x="194" y="7"/>
              </a:cxn>
              <a:cxn ang="0">
                <a:pos x="208" y="0"/>
              </a:cxn>
              <a:cxn ang="0">
                <a:pos x="218" y="3"/>
              </a:cxn>
              <a:cxn ang="0">
                <a:pos x="246" y="25"/>
              </a:cxn>
              <a:cxn ang="0">
                <a:pos x="246" y="25"/>
              </a:cxn>
              <a:cxn ang="0">
                <a:pos x="247" y="25"/>
              </a:cxn>
              <a:cxn ang="0">
                <a:pos x="247" y="26"/>
              </a:cxn>
              <a:cxn ang="0">
                <a:pos x="247" y="26"/>
              </a:cxn>
              <a:cxn ang="0">
                <a:pos x="248" y="27"/>
              </a:cxn>
              <a:cxn ang="0">
                <a:pos x="248" y="27"/>
              </a:cxn>
              <a:cxn ang="0">
                <a:pos x="249" y="29"/>
              </a:cxn>
              <a:cxn ang="0">
                <a:pos x="249" y="29"/>
              </a:cxn>
              <a:cxn ang="0">
                <a:pos x="181" y="178"/>
              </a:cxn>
              <a:cxn ang="0">
                <a:pos x="49" y="248"/>
              </a:cxn>
              <a:cxn ang="0">
                <a:pos x="49" y="248"/>
              </a:cxn>
              <a:cxn ang="0">
                <a:pos x="34" y="246"/>
              </a:cxn>
              <a:cxn ang="0">
                <a:pos x="34" y="246"/>
              </a:cxn>
              <a:cxn ang="0">
                <a:pos x="33" y="246"/>
              </a:cxn>
              <a:cxn ang="0">
                <a:pos x="32" y="246"/>
              </a:cxn>
              <a:cxn ang="0">
                <a:pos x="32" y="245"/>
              </a:cxn>
              <a:cxn ang="0">
                <a:pos x="31" y="245"/>
              </a:cxn>
              <a:cxn ang="0">
                <a:pos x="31" y="244"/>
              </a:cxn>
              <a:cxn ang="0">
                <a:pos x="30" y="244"/>
              </a:cxn>
              <a:cxn ang="0">
                <a:pos x="30" y="244"/>
              </a:cxn>
              <a:cxn ang="0">
                <a:pos x="26" y="238"/>
              </a:cxn>
              <a:cxn ang="0">
                <a:pos x="24" y="266"/>
              </a:cxn>
              <a:cxn ang="0">
                <a:pos x="120" y="269"/>
              </a:cxn>
              <a:cxn ang="0">
                <a:pos x="159" y="228"/>
              </a:cxn>
              <a:cxn ang="0">
                <a:pos x="212" y="184"/>
              </a:cxn>
              <a:cxn ang="0">
                <a:pos x="247" y="194"/>
              </a:cxn>
              <a:cxn ang="0">
                <a:pos x="256" y="248"/>
              </a:cxn>
              <a:cxn ang="0">
                <a:pos x="256" y="248"/>
              </a:cxn>
              <a:cxn ang="0">
                <a:pos x="256" y="248"/>
              </a:cxn>
            </a:cxnLst>
            <a:rect l="0" t="0" r="r" b="b"/>
            <a:pathLst>
              <a:path w="265" h="299">
                <a:moveTo>
                  <a:pt x="256" y="248"/>
                </a:moveTo>
                <a:cubicBezTo>
                  <a:pt x="255" y="252"/>
                  <a:pt x="251" y="254"/>
                  <a:pt x="247" y="253"/>
                </a:cubicBezTo>
                <a:cubicBezTo>
                  <a:pt x="243" y="252"/>
                  <a:pt x="241" y="248"/>
                  <a:pt x="242" y="244"/>
                </a:cubicBezTo>
                <a:cubicBezTo>
                  <a:pt x="246" y="227"/>
                  <a:pt x="244" y="212"/>
                  <a:pt x="236" y="204"/>
                </a:cubicBezTo>
                <a:cubicBezTo>
                  <a:pt x="231" y="199"/>
                  <a:pt x="224" y="197"/>
                  <a:pt x="214" y="199"/>
                </a:cubicBezTo>
                <a:cubicBezTo>
                  <a:pt x="196" y="202"/>
                  <a:pt x="184" y="218"/>
                  <a:pt x="171" y="236"/>
                </a:cubicBezTo>
                <a:cubicBezTo>
                  <a:pt x="159" y="252"/>
                  <a:pt x="146" y="269"/>
                  <a:pt x="127" y="281"/>
                </a:cubicBezTo>
                <a:cubicBezTo>
                  <a:pt x="109" y="292"/>
                  <a:pt x="88" y="299"/>
                  <a:pt x="68" y="299"/>
                </a:cubicBezTo>
                <a:cubicBezTo>
                  <a:pt x="66" y="299"/>
                  <a:pt x="64" y="299"/>
                  <a:pt x="62" y="298"/>
                </a:cubicBezTo>
                <a:cubicBezTo>
                  <a:pt x="40" y="297"/>
                  <a:pt x="22" y="288"/>
                  <a:pt x="12" y="274"/>
                </a:cubicBezTo>
                <a:cubicBezTo>
                  <a:pt x="0" y="256"/>
                  <a:pt x="7" y="238"/>
                  <a:pt x="16" y="225"/>
                </a:cubicBezTo>
                <a:cubicBezTo>
                  <a:pt x="9" y="215"/>
                  <a:pt x="9" y="215"/>
                  <a:pt x="9" y="215"/>
                </a:cubicBezTo>
                <a:cubicBezTo>
                  <a:pt x="3" y="208"/>
                  <a:pt x="5" y="197"/>
                  <a:pt x="12" y="191"/>
                </a:cubicBezTo>
                <a:cubicBezTo>
                  <a:pt x="60" y="154"/>
                  <a:pt x="60" y="154"/>
                  <a:pt x="60" y="154"/>
                </a:cubicBezTo>
                <a:cubicBezTo>
                  <a:pt x="63" y="152"/>
                  <a:pt x="67" y="151"/>
                  <a:pt x="71" y="151"/>
                </a:cubicBezTo>
                <a:cubicBezTo>
                  <a:pt x="76" y="151"/>
                  <a:pt x="81" y="153"/>
                  <a:pt x="84" y="158"/>
                </a:cubicBezTo>
                <a:cubicBezTo>
                  <a:pt x="102" y="181"/>
                  <a:pt x="102" y="181"/>
                  <a:pt x="102" y="181"/>
                </a:cubicBezTo>
                <a:cubicBezTo>
                  <a:pt x="116" y="175"/>
                  <a:pt x="132" y="164"/>
                  <a:pt x="150" y="146"/>
                </a:cubicBezTo>
                <a:cubicBezTo>
                  <a:pt x="168" y="128"/>
                  <a:pt x="178" y="112"/>
                  <a:pt x="184" y="98"/>
                </a:cubicBezTo>
                <a:cubicBezTo>
                  <a:pt x="161" y="79"/>
                  <a:pt x="161" y="79"/>
                  <a:pt x="161" y="79"/>
                </a:cubicBezTo>
                <a:cubicBezTo>
                  <a:pt x="153" y="74"/>
                  <a:pt x="152" y="63"/>
                  <a:pt x="158" y="56"/>
                </a:cubicBezTo>
                <a:cubicBezTo>
                  <a:pt x="194" y="7"/>
                  <a:pt x="194" y="7"/>
                  <a:pt x="194" y="7"/>
                </a:cubicBezTo>
                <a:cubicBezTo>
                  <a:pt x="197" y="2"/>
                  <a:pt x="202" y="0"/>
                  <a:pt x="208" y="0"/>
                </a:cubicBezTo>
                <a:cubicBezTo>
                  <a:pt x="212" y="0"/>
                  <a:pt x="215" y="1"/>
                  <a:pt x="218" y="3"/>
                </a:cubicBezTo>
                <a:cubicBezTo>
                  <a:pt x="246" y="25"/>
                  <a:pt x="246" y="25"/>
                  <a:pt x="246" y="25"/>
                </a:cubicBezTo>
                <a:cubicBezTo>
                  <a:pt x="246" y="25"/>
                  <a:pt x="246" y="25"/>
                  <a:pt x="246" y="25"/>
                </a:cubicBezTo>
                <a:cubicBezTo>
                  <a:pt x="246" y="25"/>
                  <a:pt x="246" y="25"/>
                  <a:pt x="247" y="25"/>
                </a:cubicBezTo>
                <a:cubicBezTo>
                  <a:pt x="247" y="26"/>
                  <a:pt x="247" y="26"/>
                  <a:pt x="247" y="26"/>
                </a:cubicBezTo>
                <a:cubicBezTo>
                  <a:pt x="247" y="26"/>
                  <a:pt x="247" y="26"/>
                  <a:pt x="247" y="26"/>
                </a:cubicBezTo>
                <a:cubicBezTo>
                  <a:pt x="248" y="27"/>
                  <a:pt x="248" y="27"/>
                  <a:pt x="248" y="27"/>
                </a:cubicBezTo>
                <a:cubicBezTo>
                  <a:pt x="248" y="27"/>
                  <a:pt x="248" y="27"/>
                  <a:pt x="248" y="27"/>
                </a:cubicBezTo>
                <a:cubicBezTo>
                  <a:pt x="248" y="28"/>
                  <a:pt x="248" y="28"/>
                  <a:pt x="249" y="29"/>
                </a:cubicBezTo>
                <a:cubicBezTo>
                  <a:pt x="249" y="29"/>
                  <a:pt x="249" y="29"/>
                  <a:pt x="249" y="29"/>
                </a:cubicBezTo>
                <a:cubicBezTo>
                  <a:pt x="249" y="31"/>
                  <a:pt x="265" y="93"/>
                  <a:pt x="181" y="178"/>
                </a:cubicBezTo>
                <a:cubicBezTo>
                  <a:pt x="121" y="239"/>
                  <a:pt x="72" y="248"/>
                  <a:pt x="49" y="248"/>
                </a:cubicBezTo>
                <a:cubicBezTo>
                  <a:pt x="49" y="248"/>
                  <a:pt x="49" y="248"/>
                  <a:pt x="49" y="248"/>
                </a:cubicBezTo>
                <a:cubicBezTo>
                  <a:pt x="40" y="248"/>
                  <a:pt x="34" y="246"/>
                  <a:pt x="34" y="246"/>
                </a:cubicBezTo>
                <a:cubicBezTo>
                  <a:pt x="34" y="246"/>
                  <a:pt x="34" y="246"/>
                  <a:pt x="34" y="246"/>
                </a:cubicBezTo>
                <a:cubicBezTo>
                  <a:pt x="33" y="246"/>
                  <a:pt x="33" y="246"/>
                  <a:pt x="33" y="246"/>
                </a:cubicBezTo>
                <a:cubicBezTo>
                  <a:pt x="33" y="246"/>
                  <a:pt x="33" y="246"/>
                  <a:pt x="32" y="246"/>
                </a:cubicBezTo>
                <a:cubicBezTo>
                  <a:pt x="32" y="245"/>
                  <a:pt x="32" y="245"/>
                  <a:pt x="32" y="245"/>
                </a:cubicBezTo>
                <a:cubicBezTo>
                  <a:pt x="31" y="245"/>
                  <a:pt x="31" y="245"/>
                  <a:pt x="31" y="245"/>
                </a:cubicBezTo>
                <a:cubicBezTo>
                  <a:pt x="31" y="245"/>
                  <a:pt x="31" y="244"/>
                  <a:pt x="31" y="244"/>
                </a:cubicBezTo>
                <a:cubicBezTo>
                  <a:pt x="30" y="244"/>
                  <a:pt x="30" y="244"/>
                  <a:pt x="30" y="244"/>
                </a:cubicBezTo>
                <a:cubicBezTo>
                  <a:pt x="30" y="244"/>
                  <a:pt x="30" y="244"/>
                  <a:pt x="30" y="244"/>
                </a:cubicBezTo>
                <a:cubicBezTo>
                  <a:pt x="26" y="238"/>
                  <a:pt x="26" y="238"/>
                  <a:pt x="26" y="238"/>
                </a:cubicBezTo>
                <a:cubicBezTo>
                  <a:pt x="21" y="245"/>
                  <a:pt x="17" y="256"/>
                  <a:pt x="24" y="266"/>
                </a:cubicBezTo>
                <a:cubicBezTo>
                  <a:pt x="38" y="286"/>
                  <a:pt x="82" y="292"/>
                  <a:pt x="120" y="269"/>
                </a:cubicBezTo>
                <a:cubicBezTo>
                  <a:pt x="136" y="258"/>
                  <a:pt x="148" y="243"/>
                  <a:pt x="159" y="228"/>
                </a:cubicBezTo>
                <a:cubicBezTo>
                  <a:pt x="174" y="208"/>
                  <a:pt x="188" y="189"/>
                  <a:pt x="212" y="184"/>
                </a:cubicBezTo>
                <a:cubicBezTo>
                  <a:pt x="226" y="182"/>
                  <a:pt x="238" y="185"/>
                  <a:pt x="247" y="194"/>
                </a:cubicBezTo>
                <a:cubicBezTo>
                  <a:pt x="258" y="206"/>
                  <a:pt x="261" y="226"/>
                  <a:pt x="256" y="248"/>
                </a:cubicBezTo>
                <a:close/>
                <a:moveTo>
                  <a:pt x="256" y="248"/>
                </a:moveTo>
                <a:cubicBezTo>
                  <a:pt x="256" y="248"/>
                  <a:pt x="256" y="248"/>
                  <a:pt x="256" y="248"/>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2400" dirty="0"/>
          </a:p>
        </p:txBody>
      </p:sp>
      <p:sp>
        <p:nvSpPr>
          <p:cNvPr id="18" name="Text Placeholder 17">
            <a:extLst>
              <a:ext uri="{FF2B5EF4-FFF2-40B4-BE49-F238E27FC236}">
                <a16:creationId xmlns:a16="http://schemas.microsoft.com/office/drawing/2014/main" id="{3A48045B-B0FB-1F4E-8E68-668995FC4437}"/>
              </a:ext>
            </a:extLst>
          </p:cNvPr>
          <p:cNvSpPr>
            <a:spLocks noGrp="1"/>
          </p:cNvSpPr>
          <p:nvPr>
            <p:ph type="body" sz="quarter" idx="10" hasCustomPrompt="1"/>
          </p:nvPr>
        </p:nvSpPr>
        <p:spPr>
          <a:xfrm>
            <a:off x="6400801" y="584200"/>
            <a:ext cx="5264151" cy="812800"/>
          </a:xfrm>
          <a:prstGeom prst="rect">
            <a:avLst/>
          </a:prstGeom>
        </p:spPr>
        <p:txBody>
          <a:bodyPr/>
          <a:lstStyle>
            <a:lvl1pPr marL="0" indent="0">
              <a:buFontTx/>
              <a:buNone/>
              <a:defRPr>
                <a:solidFill>
                  <a:schemeClr val="bg1"/>
                </a:solidFill>
                <a:latin typeface="+mj-lt"/>
              </a:defRPr>
            </a:lvl1pPr>
            <a:lvl2pPr marL="609585" indent="0">
              <a:buFontTx/>
              <a:buNone/>
              <a:defRPr>
                <a:latin typeface="+mj-lt"/>
              </a:defRPr>
            </a:lvl2pPr>
            <a:lvl3pPr marL="1219170" indent="0">
              <a:buFontTx/>
              <a:buNone/>
              <a:defRPr>
                <a:latin typeface="+mj-lt"/>
              </a:defRPr>
            </a:lvl3pPr>
            <a:lvl4pPr marL="1828754" indent="0">
              <a:buFontTx/>
              <a:buNone/>
              <a:defRPr>
                <a:latin typeface="+mj-lt"/>
              </a:defRPr>
            </a:lvl4pPr>
            <a:lvl5pPr marL="2438339" indent="0">
              <a:buFontTx/>
              <a:buNone/>
              <a:defRPr>
                <a:latin typeface="+mj-lt"/>
              </a:defRPr>
            </a:lvl5pPr>
          </a:lstStyle>
          <a:p>
            <a:pPr lvl="0"/>
            <a:r>
              <a:rPr lang="en-US"/>
              <a:t>THANK YOU</a:t>
            </a:r>
          </a:p>
        </p:txBody>
      </p:sp>
      <p:sp>
        <p:nvSpPr>
          <p:cNvPr id="20" name="Text Placeholder 19">
            <a:extLst>
              <a:ext uri="{FF2B5EF4-FFF2-40B4-BE49-F238E27FC236}">
                <a16:creationId xmlns:a16="http://schemas.microsoft.com/office/drawing/2014/main" id="{CE4ECAAC-8464-0740-BAB8-5BC8E28BEA65}"/>
              </a:ext>
            </a:extLst>
          </p:cNvPr>
          <p:cNvSpPr>
            <a:spLocks noGrp="1"/>
          </p:cNvSpPr>
          <p:nvPr>
            <p:ph type="body" sz="quarter" idx="11" hasCustomPrompt="1"/>
          </p:nvPr>
        </p:nvSpPr>
        <p:spPr>
          <a:xfrm>
            <a:off x="7299961" y="3343234"/>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ADDRESS</a:t>
            </a:r>
          </a:p>
        </p:txBody>
      </p:sp>
      <p:sp>
        <p:nvSpPr>
          <p:cNvPr id="21" name="Text Placeholder 19">
            <a:extLst>
              <a:ext uri="{FF2B5EF4-FFF2-40B4-BE49-F238E27FC236}">
                <a16:creationId xmlns:a16="http://schemas.microsoft.com/office/drawing/2014/main" id="{E94DA6EA-7608-5648-A615-5716518B44BA}"/>
              </a:ext>
            </a:extLst>
          </p:cNvPr>
          <p:cNvSpPr>
            <a:spLocks noGrp="1"/>
          </p:cNvSpPr>
          <p:nvPr>
            <p:ph type="body" sz="quarter" idx="12" hasCustomPrompt="1"/>
          </p:nvPr>
        </p:nvSpPr>
        <p:spPr>
          <a:xfrm>
            <a:off x="7299961" y="4031598"/>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PHONE</a:t>
            </a:r>
          </a:p>
        </p:txBody>
      </p:sp>
      <p:sp>
        <p:nvSpPr>
          <p:cNvPr id="22" name="Text Placeholder 19">
            <a:extLst>
              <a:ext uri="{FF2B5EF4-FFF2-40B4-BE49-F238E27FC236}">
                <a16:creationId xmlns:a16="http://schemas.microsoft.com/office/drawing/2014/main" id="{BBE81641-AD44-C14A-B350-4768997F3485}"/>
              </a:ext>
            </a:extLst>
          </p:cNvPr>
          <p:cNvSpPr>
            <a:spLocks noGrp="1"/>
          </p:cNvSpPr>
          <p:nvPr>
            <p:ph type="body" sz="quarter" idx="13" hasCustomPrompt="1"/>
          </p:nvPr>
        </p:nvSpPr>
        <p:spPr>
          <a:xfrm>
            <a:off x="7299961" y="4719962"/>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EMAIL</a:t>
            </a:r>
          </a:p>
        </p:txBody>
      </p:sp>
      <p:sp>
        <p:nvSpPr>
          <p:cNvPr id="23" name="Text Placeholder 19">
            <a:extLst>
              <a:ext uri="{FF2B5EF4-FFF2-40B4-BE49-F238E27FC236}">
                <a16:creationId xmlns:a16="http://schemas.microsoft.com/office/drawing/2014/main" id="{5086914E-D905-FE43-95DD-64CD39261155}"/>
              </a:ext>
            </a:extLst>
          </p:cNvPr>
          <p:cNvSpPr>
            <a:spLocks noGrp="1"/>
          </p:cNvSpPr>
          <p:nvPr>
            <p:ph type="body" sz="quarter" idx="14" hasCustomPrompt="1"/>
          </p:nvPr>
        </p:nvSpPr>
        <p:spPr>
          <a:xfrm>
            <a:off x="7299961" y="5409293"/>
            <a:ext cx="3454400" cy="505884"/>
          </a:xfrm>
          <a:prstGeom prst="rect">
            <a:avLst/>
          </a:prstGeom>
        </p:spPr>
        <p:txBody>
          <a:bodyPr/>
          <a:lstStyle>
            <a:lvl1pPr marL="0" indent="0">
              <a:buFontTx/>
              <a:buNone/>
              <a:defRPr sz="1867">
                <a:solidFill>
                  <a:schemeClr val="bg1"/>
                </a:solidFill>
              </a:defRPr>
            </a:lvl1pPr>
            <a:lvl2pPr marL="609585" indent="0">
              <a:buFontTx/>
              <a:buNone/>
              <a:defRPr sz="1867">
                <a:solidFill>
                  <a:schemeClr val="bg1"/>
                </a:solidFill>
              </a:defRPr>
            </a:lvl2pPr>
            <a:lvl3pPr marL="1219170" indent="0">
              <a:buFontTx/>
              <a:buNone/>
              <a:defRPr sz="1867">
                <a:solidFill>
                  <a:schemeClr val="bg1"/>
                </a:solidFill>
              </a:defRPr>
            </a:lvl3pPr>
            <a:lvl4pPr marL="1828754" indent="0">
              <a:buFontTx/>
              <a:buNone/>
              <a:defRPr sz="1867">
                <a:solidFill>
                  <a:schemeClr val="bg1"/>
                </a:solidFill>
              </a:defRPr>
            </a:lvl4pPr>
            <a:lvl5pPr marL="2438339" indent="0">
              <a:buFontTx/>
              <a:buNone/>
              <a:defRPr sz="1867">
                <a:solidFill>
                  <a:schemeClr val="bg1"/>
                </a:solidFill>
              </a:defRPr>
            </a:lvl5pPr>
          </a:lstStyle>
          <a:p>
            <a:pPr lvl="0"/>
            <a:r>
              <a:rPr lang="en-US"/>
              <a:t>WEBSITE</a:t>
            </a:r>
          </a:p>
        </p:txBody>
      </p:sp>
    </p:spTree>
    <p:extLst>
      <p:ext uri="{BB962C8B-B14F-4D97-AF65-F5344CB8AC3E}">
        <p14:creationId xmlns:p14="http://schemas.microsoft.com/office/powerpoint/2010/main" val="387368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18000" decel="8200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accel="18000" decel="82000" fill="hold" grpId="0" nodeType="afterEffect">
                                  <p:stCondLst>
                                    <p:cond delay="0"/>
                                  </p:stCondLst>
                                  <p:childTnLst>
                                    <p:set>
                                      <p:cBhvr>
                                        <p:cTn id="11" dur="1" fill="hold">
                                          <p:stCondLst>
                                            <p:cond delay="0"/>
                                          </p:stCondLst>
                                        </p:cTn>
                                        <p:tgtEl>
                                          <p:spTgt spid="15"/>
                                        </p:tgtEl>
                                        <p:attrNameLst>
                                          <p:attrName>style.visibility</p:attrName>
                                        </p:attrNameLst>
                                      </p:cBhvr>
                                      <p:to>
                                        <p:strVal val="visible"/>
                                      </p:to>
                                    </p:set>
                                    <p:anim calcmode="lin" valueType="num">
                                      <p:cBhvr additive="base">
                                        <p:cTn id="12" dur="500" fill="hold"/>
                                        <p:tgtEl>
                                          <p:spTgt spid="15"/>
                                        </p:tgtEl>
                                        <p:attrNameLst>
                                          <p:attrName>ppt_x</p:attrName>
                                        </p:attrNameLst>
                                      </p:cBhvr>
                                      <p:tavLst>
                                        <p:tav tm="0">
                                          <p:val>
                                            <p:strVal val="#ppt_x"/>
                                          </p:val>
                                        </p:tav>
                                        <p:tav tm="100000">
                                          <p:val>
                                            <p:strVal val="#ppt_x"/>
                                          </p:val>
                                        </p:tav>
                                      </p:tavLst>
                                    </p:anim>
                                    <p:anim calcmode="lin" valueType="num">
                                      <p:cBhvr additive="base">
                                        <p:cTn id="13" dur="500" fill="hold"/>
                                        <p:tgtEl>
                                          <p:spTgt spid="15"/>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accel="18000" decel="82000" fill="hold" grpId="0" nodeType="after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ID="2" presetClass="entr" presetSubtype="4" accel="18000" decel="82000" fill="hold" nodeType="afterEffect">
                                  <p:stCondLst>
                                    <p:cond delay="0"/>
                                  </p:stCondLst>
                                  <p:childTnLst>
                                    <p:set>
                                      <p:cBhvr>
                                        <p:cTn id="21" dur="1" fill="hold">
                                          <p:stCondLst>
                                            <p:cond delay="0"/>
                                          </p:stCondLst>
                                        </p:cTn>
                                        <p:tgtEl>
                                          <p:spTgt spid="11"/>
                                        </p:tgtEl>
                                        <p:attrNameLst>
                                          <p:attrName>style.visibility</p:attrName>
                                        </p:attrNameLst>
                                      </p:cBhvr>
                                      <p:to>
                                        <p:strVal val="visible"/>
                                      </p:to>
                                    </p:set>
                                    <p:anim calcmode="lin" valueType="num">
                                      <p:cBhvr additive="base">
                                        <p:cTn id="22" dur="500" fill="hold"/>
                                        <p:tgtEl>
                                          <p:spTgt spid="11"/>
                                        </p:tgtEl>
                                        <p:attrNameLst>
                                          <p:attrName>ppt_x</p:attrName>
                                        </p:attrNameLst>
                                      </p:cBhvr>
                                      <p:tavLst>
                                        <p:tav tm="0">
                                          <p:val>
                                            <p:strVal val="#ppt_x"/>
                                          </p:val>
                                        </p:tav>
                                        <p:tav tm="100000">
                                          <p:val>
                                            <p:strVal val="#ppt_x"/>
                                          </p:val>
                                        </p:tav>
                                      </p:tavLst>
                                    </p:anim>
                                    <p:anim calcmode="lin" valueType="num">
                                      <p:cBhvr additive="base">
                                        <p:cTn id="2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8B6D6-6BCA-43C5-9E30-0CE613349E3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2C2FBF-3E00-410F-929F-626FE410BDE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284D9E7-D164-43FA-9605-6856F5FB09D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B938665-9BD8-43CB-9F66-65EF64C59084}"/>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8234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5181C-C1EE-4C3C-AB77-2CB0185F3D0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3F5782-0E07-4AAB-9A58-CE9BAC76E3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48BF757A-6528-4AA0-8073-1A425A971D9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05410CF-5561-490B-9F1E-A61BFD17C1C7}"/>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8" name="Title 1">
            <a:extLst>
              <a:ext uri="{FF2B5EF4-FFF2-40B4-BE49-F238E27FC236}">
                <a16:creationId xmlns:a16="http://schemas.microsoft.com/office/drawing/2014/main" id="{FCB5CA52-3262-41A4-9F21-6498574641FE}"/>
              </a:ext>
            </a:extLst>
          </p:cNvPr>
          <p:cNvSpPr txBox="1">
            <a:spLocks/>
          </p:cNvSpPr>
          <p:nvPr userDrawn="1"/>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bg1"/>
                </a:solidFill>
                <a:latin typeface="+mj-lt"/>
                <a:ea typeface="+mj-ea"/>
                <a:cs typeface="+mj-cs"/>
              </a:defRPr>
            </a:lvl1pPr>
          </a:lstStyle>
          <a:p>
            <a:r>
              <a:rPr lang="en-US" dirty="0"/>
              <a:t>Click to edit Master title style</a:t>
            </a:r>
          </a:p>
        </p:txBody>
      </p:sp>
    </p:spTree>
    <p:extLst>
      <p:ext uri="{BB962C8B-B14F-4D97-AF65-F5344CB8AC3E}">
        <p14:creationId xmlns:p14="http://schemas.microsoft.com/office/powerpoint/2010/main" val="598126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604D3B-120B-4CD6-8676-7329336989B8}"/>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C8682991-6DF0-496F-BBF8-ED485FF59BE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632E2E-DA97-4421-9219-2033D393BBE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48348D2A-9C56-406A-AF00-01AAB8C153D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6B51240-12D2-47A5-88AD-D5C38C42BDC2}"/>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701041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78CB8-04E6-4E69-99E5-888ADB67E73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23BB6A4-DE00-4C38-9085-6C6639693D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FE4CC9-8880-4403-869D-ADD1C1AD0BB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06AB0D8-CEB9-402C-893C-60E2F05BD56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5EBF50C-8753-4355-91C7-4C99B9CC76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EBD62984-6CD9-46A9-A10C-48AFC55C6A4E}"/>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D830FA4-81B2-435D-8702-63E6837D9A8D}"/>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2208408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5C7D6-4AA7-4E5E-9139-CD1DCDE50CE2}"/>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3A4600E9-0226-4DF2-A055-6D67D693CF3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E31BA434-C628-4DC7-A305-68D113D88CC8}"/>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628618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93B3FE0D-EEC2-464B-B464-C5E559D67800}"/>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65F31959-8CF2-41B5-AE4B-BF57213C0968}"/>
              </a:ext>
            </a:extLst>
          </p:cNvPr>
          <p:cNvSpPr>
            <a:spLocks noGrp="1"/>
          </p:cNvSpPr>
          <p:nvPr>
            <p:ph type="sldNum" sz="quarter" idx="12"/>
          </p:nvPr>
        </p:nvSpPr>
        <p:spPr/>
        <p:txBody>
          <a:bodyPr/>
          <a:lstStyle/>
          <a:p>
            <a:fld id="{0189AC23-F5FC-43F9-ADE8-C6A4338B1B8E}" type="slidenum">
              <a:rPr lang="en-US" smtClean="0"/>
              <a:t>‹#›</a:t>
            </a:fld>
            <a:endParaRPr lang="en-US" dirty="0"/>
          </a:p>
        </p:txBody>
      </p:sp>
      <p:sp>
        <p:nvSpPr>
          <p:cNvPr id="6" name="Title 1">
            <a:extLst>
              <a:ext uri="{FF2B5EF4-FFF2-40B4-BE49-F238E27FC236}">
                <a16:creationId xmlns:a16="http://schemas.microsoft.com/office/drawing/2014/main" id="{30690E0A-B036-4CAF-AAE0-D7FD352B4DF8}"/>
              </a:ext>
            </a:extLst>
          </p:cNvPr>
          <p:cNvSpPr>
            <a:spLocks noGrp="1"/>
          </p:cNvSpPr>
          <p:nvPr>
            <p:ph type="title"/>
          </p:nvPr>
        </p:nvSpPr>
        <p:spPr>
          <a:xfrm>
            <a:off x="838200" y="365125"/>
            <a:ext cx="10515600" cy="1325563"/>
          </a:xfrm>
        </p:spPr>
        <p:txBody>
          <a:bodyPr/>
          <a:lstStyle/>
          <a:p>
            <a:r>
              <a:rPr lang="en-US" dirty="0"/>
              <a:t>Click to edit Master title style</a:t>
            </a:r>
          </a:p>
        </p:txBody>
      </p:sp>
    </p:spTree>
    <p:extLst>
      <p:ext uri="{BB962C8B-B14F-4D97-AF65-F5344CB8AC3E}">
        <p14:creationId xmlns:p14="http://schemas.microsoft.com/office/powerpoint/2010/main" val="772330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194E4-B965-4E48-9D22-AE4C995ED4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5AE55F4-0AEE-45D7-B73C-6B1EE01082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F1865CE-9022-4ED3-866D-E2F98E8509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198ED50-116D-4445-B7B9-926F730438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9D90612-B9D6-47F3-BF76-161D931CBC65}"/>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3635977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3B4971-0691-4226-8A67-65CD56252C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09D60E8-FACB-4A5E-AFFD-87EF4BBEB5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58459E2A-8D68-4E6F-9E03-909CCD54F5D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E4C3EC8-E099-4769-B64A-16D632A491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4B7A1C-67B9-4794-ACFF-20E95B2D28E6}"/>
              </a:ext>
            </a:extLst>
          </p:cNvPr>
          <p:cNvSpPr>
            <a:spLocks noGrp="1"/>
          </p:cNvSpPr>
          <p:nvPr>
            <p:ph type="sldNum" sz="quarter" idx="12"/>
          </p:nvPr>
        </p:nvSpPr>
        <p:spPr/>
        <p:txBody>
          <a:bodyPr/>
          <a:lstStyle/>
          <a:p>
            <a:fld id="{0189AC23-F5FC-43F9-ADE8-C6A4338B1B8E}" type="slidenum">
              <a:rPr lang="en-US" smtClean="0"/>
              <a:t>‹#›</a:t>
            </a:fld>
            <a:endParaRPr lang="en-US" dirty="0"/>
          </a:p>
        </p:txBody>
      </p:sp>
    </p:spTree>
    <p:extLst>
      <p:ext uri="{BB962C8B-B14F-4D97-AF65-F5344CB8AC3E}">
        <p14:creationId xmlns:p14="http://schemas.microsoft.com/office/powerpoint/2010/main" val="922951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C4F8BCD3-AF71-46BC-9201-6909870C5E32}"/>
              </a:ext>
            </a:extLst>
          </p:cNvPr>
          <p:cNvGrpSpPr/>
          <p:nvPr userDrawn="1"/>
        </p:nvGrpSpPr>
        <p:grpSpPr>
          <a:xfrm>
            <a:off x="838200" y="365125"/>
            <a:ext cx="10515600" cy="1332538"/>
            <a:chOff x="262757" y="1329109"/>
            <a:chExt cx="8153400" cy="685800"/>
          </a:xfrm>
        </p:grpSpPr>
        <p:sp>
          <p:nvSpPr>
            <p:cNvPr id="15" name="Rectangle 14">
              <a:extLst>
                <a:ext uri="{FF2B5EF4-FFF2-40B4-BE49-F238E27FC236}">
                  <a16:creationId xmlns:a16="http://schemas.microsoft.com/office/drawing/2014/main" id="{63547563-ECB9-4280-AA48-933B8AABF5A3}"/>
                </a:ext>
              </a:extLst>
            </p:cNvPr>
            <p:cNvSpPr/>
            <p:nvPr userDrawn="1"/>
          </p:nvSpPr>
          <p:spPr bwMode="auto">
            <a:xfrm>
              <a:off x="262757" y="1329109"/>
              <a:ext cx="7696200" cy="685800"/>
            </a:xfrm>
            <a:prstGeom prst="rect">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sp>
          <p:nvSpPr>
            <p:cNvPr id="16" name="Triangle 10">
              <a:extLst>
                <a:ext uri="{FF2B5EF4-FFF2-40B4-BE49-F238E27FC236}">
                  <a16:creationId xmlns:a16="http://schemas.microsoft.com/office/drawing/2014/main" id="{A7261D6D-9F09-4F0D-9432-6D45C2B56099}"/>
                </a:ext>
              </a:extLst>
            </p:cNvPr>
            <p:cNvSpPr/>
            <p:nvPr userDrawn="1"/>
          </p:nvSpPr>
          <p:spPr bwMode="auto">
            <a:xfrm rot="5400000">
              <a:off x="7844657" y="1443409"/>
              <a:ext cx="685800" cy="457200"/>
            </a:xfrm>
            <a:prstGeom prst="triangle">
              <a:avLst/>
            </a:prstGeom>
            <a:solidFill>
              <a:srgbClr val="00688B"/>
            </a:solidFill>
            <a:ln w="9525">
              <a:noFill/>
              <a:round/>
              <a:headEnd/>
              <a:tailEnd/>
            </a:ln>
          </p:spPr>
          <p:txBody>
            <a:bodyPr vert="horz" wrap="square" lIns="91440" tIns="45720" rIns="91440" bIns="45720" numCol="1" rtlCol="0" anchor="t"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srgbClr val="173456"/>
                </a:solidFill>
                <a:effectLst/>
                <a:uLnTx/>
                <a:uFillTx/>
                <a:latin typeface="Franklin Gothic Book" panose="020B0503020102020204"/>
              </a:endParaRPr>
            </a:p>
          </p:txBody>
        </p:sp>
      </p:grpSp>
      <p:sp>
        <p:nvSpPr>
          <p:cNvPr id="2" name="Title Placeholder 1">
            <a:extLst>
              <a:ext uri="{FF2B5EF4-FFF2-40B4-BE49-F238E27FC236}">
                <a16:creationId xmlns:a16="http://schemas.microsoft.com/office/drawing/2014/main" id="{846B80D8-8CEB-4517-AE37-912F17AE9B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567A33E6-39A6-4B45-9817-AA04257CE5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3F565426-0204-403B-8B45-FBA0DC9D9A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8AC6736-FB9C-4BA5-A5C0-DDD9A8F356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89AC23-F5FC-43F9-ADE8-C6A4338B1B8E}" type="slidenum">
              <a:rPr lang="en-US" smtClean="0"/>
              <a:t>‹#›</a:t>
            </a:fld>
            <a:endParaRPr lang="en-US" dirty="0"/>
          </a:p>
        </p:txBody>
      </p:sp>
      <p:pic>
        <p:nvPicPr>
          <p:cNvPr id="7" name="Picture 6">
            <a:extLst>
              <a:ext uri="{FF2B5EF4-FFF2-40B4-BE49-F238E27FC236}">
                <a16:creationId xmlns:a16="http://schemas.microsoft.com/office/drawing/2014/main" id="{16B8C3D7-F0C8-46CE-B8CF-AF6C3C06702B}"/>
              </a:ext>
            </a:extLst>
          </p:cNvPr>
          <p:cNvPicPr>
            <a:picLocks noChangeAspect="1"/>
          </p:cNvPicPr>
          <p:nvPr userDrawn="1"/>
        </p:nvPicPr>
        <p:blipFill>
          <a:blip r:embed="rId13" cstate="hqprint">
            <a:alphaModFix amt="35000"/>
            <a:extLst>
              <a:ext uri="{28A0092B-C50C-407E-A947-70E740481C1C}">
                <a14:useLocalDpi xmlns:a14="http://schemas.microsoft.com/office/drawing/2010/main" val="0"/>
              </a:ext>
            </a:extLst>
          </a:blip>
          <a:stretch>
            <a:fillRect/>
          </a:stretch>
        </p:blipFill>
        <p:spPr>
          <a:xfrm>
            <a:off x="476250" y="6304925"/>
            <a:ext cx="904875" cy="322362"/>
          </a:xfrm>
          <a:prstGeom prst="rect">
            <a:avLst/>
          </a:prstGeom>
        </p:spPr>
      </p:pic>
    </p:spTree>
    <p:extLst>
      <p:ext uri="{BB962C8B-B14F-4D97-AF65-F5344CB8AC3E}">
        <p14:creationId xmlns:p14="http://schemas.microsoft.com/office/powerpoint/2010/main" val="1328996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915" r:id="rId1"/>
    <p:sldLayoutId id="2147484204" r:id="rId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ggross@gcfa.org" TargetMode="External"/><Relationship Id="rId2" Type="http://schemas.openxmlformats.org/officeDocument/2006/relationships/hyperlink" Target="mailto:kbillman@gcfa.org" TargetMode="External"/><Relationship Id="rId1" Type="http://schemas.openxmlformats.org/officeDocument/2006/relationships/slideLayout" Target="../slideLayouts/slideLayout2.xml"/><Relationship Id="rId4" Type="http://schemas.openxmlformats.org/officeDocument/2006/relationships/hyperlink" Target="mailto:rking@gcfa.org"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4800" b="1" dirty="0">
                <a:solidFill>
                  <a:schemeClr val="bg1"/>
                </a:solidFill>
              </a:rPr>
              <a:t>GCFA Staff and Contacts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8079153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Apportionment Formula – Proposed to GC</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85000" lnSpcReduction="20000"/>
          </a:bodyPr>
          <a:lstStyle/>
          <a:p>
            <a:pPr marL="0" indent="0" algn="ctr">
              <a:buNone/>
            </a:pPr>
            <a:r>
              <a:rPr lang="en-US" sz="4400" b="1" dirty="0">
                <a:solidFill>
                  <a:srgbClr val="FF0000"/>
                </a:solidFill>
              </a:rPr>
              <a:t>A = E * p </a:t>
            </a:r>
            <a:r>
              <a:rPr lang="en-US" sz="4400" b="1" strike="sngStrike" dirty="0">
                <a:solidFill>
                  <a:srgbClr val="FF0000"/>
                </a:solidFill>
              </a:rPr>
              <a:t>*</a:t>
            </a:r>
            <a:r>
              <a:rPr lang="en-US" sz="4400" b="1" i="1" strike="sngStrike" dirty="0">
                <a:solidFill>
                  <a:srgbClr val="FF0000"/>
                </a:solidFill>
              </a:rPr>
              <a:t>(i)</a:t>
            </a:r>
          </a:p>
          <a:p>
            <a:pPr marL="0" indent="0" algn="ctr">
              <a:buNone/>
            </a:pPr>
            <a:endParaRPr lang="en-US" sz="3600" b="1" dirty="0">
              <a:solidFill>
                <a:srgbClr val="FF0000"/>
              </a:solidFill>
            </a:endParaRPr>
          </a:p>
          <a:p>
            <a:pPr marL="0" indent="0">
              <a:buNone/>
            </a:pPr>
            <a:r>
              <a:rPr lang="en-US" sz="3200" b="1" dirty="0">
                <a:solidFill>
                  <a:srgbClr val="FF0000"/>
                </a:solidFill>
              </a:rPr>
              <a:t>A</a:t>
            </a:r>
            <a:r>
              <a:rPr lang="en-US" sz="3200" b="1" dirty="0"/>
              <a:t> </a:t>
            </a:r>
            <a:r>
              <a:rPr lang="en-US" sz="3200" dirty="0"/>
              <a:t>= Apportionments</a:t>
            </a:r>
          </a:p>
          <a:p>
            <a:pPr marL="0" indent="0">
              <a:buNone/>
            </a:pPr>
            <a:endParaRPr lang="en-US" sz="3200" dirty="0"/>
          </a:p>
          <a:p>
            <a:pPr marL="0" indent="0">
              <a:buNone/>
            </a:pPr>
            <a:r>
              <a:rPr lang="en-US" sz="3200" b="1" dirty="0">
                <a:solidFill>
                  <a:srgbClr val="FF0000"/>
                </a:solidFill>
              </a:rPr>
              <a:t>E</a:t>
            </a:r>
            <a:r>
              <a:rPr lang="en-US" sz="3200" dirty="0"/>
              <a:t> = Local Church Net Expenditures</a:t>
            </a:r>
          </a:p>
          <a:p>
            <a:pPr marL="0" indent="0">
              <a:buNone/>
            </a:pPr>
            <a:endParaRPr lang="en-US" sz="3200" dirty="0"/>
          </a:p>
          <a:p>
            <a:pPr marL="0" indent="0">
              <a:buNone/>
            </a:pPr>
            <a:r>
              <a:rPr lang="en-US" sz="3200" b="1" dirty="0">
                <a:solidFill>
                  <a:srgbClr val="FF0000"/>
                </a:solidFill>
              </a:rPr>
              <a:t>p</a:t>
            </a:r>
            <a:r>
              <a:rPr lang="en-US" sz="3200" dirty="0"/>
              <a:t> = Base Percentage (of net expenditures) </a:t>
            </a:r>
          </a:p>
          <a:p>
            <a:pPr marL="0" indent="0">
              <a:buNone/>
            </a:pPr>
            <a:endParaRPr lang="en-US" sz="3200" dirty="0"/>
          </a:p>
          <a:p>
            <a:pPr marL="0" indent="0">
              <a:buNone/>
            </a:pPr>
            <a:r>
              <a:rPr lang="en-US" sz="3200" b="1" i="1" dirty="0">
                <a:solidFill>
                  <a:srgbClr val="FF0000"/>
                </a:solidFill>
              </a:rPr>
              <a:t>i</a:t>
            </a:r>
            <a:r>
              <a:rPr lang="en-US" sz="3200" b="1" dirty="0"/>
              <a:t> </a:t>
            </a:r>
            <a:r>
              <a:rPr lang="en-US" sz="3200" dirty="0"/>
              <a:t>= Local Economic Adjustment is proposed to be eliminated from the formula</a:t>
            </a:r>
          </a:p>
          <a:p>
            <a:endParaRPr lang="en-US" sz="4000" dirty="0"/>
          </a:p>
        </p:txBody>
      </p:sp>
    </p:spTree>
    <p:extLst>
      <p:ext uri="{BB962C8B-B14F-4D97-AF65-F5344CB8AC3E}">
        <p14:creationId xmlns:p14="http://schemas.microsoft.com/office/powerpoint/2010/main" val="2581040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Rationale for Elimination of </a:t>
            </a:r>
            <a:r>
              <a:rPr lang="en-US" sz="4000" i="1" dirty="0"/>
              <a:t>i</a:t>
            </a:r>
            <a:r>
              <a:rPr lang="en-US" sz="4000" dirty="0"/>
              <a:t>-factor</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r>
              <a:rPr lang="en-US" sz="3000" dirty="0"/>
              <a:t>Apportionment Sustainability Taskforce made recommendations to GCFA to not only substantially reduce the Base Percentage but also to eliminate the </a:t>
            </a:r>
            <a:r>
              <a:rPr lang="en-US" sz="3000" i="1" dirty="0"/>
              <a:t>i-</a:t>
            </a:r>
            <a:r>
              <a:rPr lang="en-US" sz="3000" dirty="0"/>
              <a:t>factor from the apportionment formula.  The rationale for the latter recommendation was:</a:t>
            </a:r>
          </a:p>
          <a:p>
            <a:pPr marL="0" indent="0">
              <a:buNone/>
            </a:pPr>
            <a:endParaRPr lang="en-US" sz="100" dirty="0">
              <a:solidFill>
                <a:srgbClr val="C00000"/>
              </a:solidFill>
            </a:endParaRPr>
          </a:p>
          <a:p>
            <a:pPr marL="0" indent="0">
              <a:buNone/>
            </a:pPr>
            <a:r>
              <a:rPr lang="en-US" sz="3000" dirty="0">
                <a:solidFill>
                  <a:srgbClr val="C00000"/>
                </a:solidFill>
              </a:rPr>
              <a:t>“The </a:t>
            </a:r>
            <a:r>
              <a:rPr lang="en-US" sz="3000" i="1" dirty="0">
                <a:solidFill>
                  <a:srgbClr val="C00000"/>
                </a:solidFill>
              </a:rPr>
              <a:t>i</a:t>
            </a:r>
            <a:r>
              <a:rPr lang="en-US" sz="3000" dirty="0">
                <a:solidFill>
                  <a:srgbClr val="C00000"/>
                </a:solidFill>
              </a:rPr>
              <a:t>-factor does not represent the United Methodists in the pews but rather the economic conditions in the area. We recommend the Economic Advisory Team review and assess the effectiveness of the </a:t>
            </a:r>
            <a:r>
              <a:rPr lang="en-US" sz="3000" i="1" dirty="0">
                <a:solidFill>
                  <a:srgbClr val="C00000"/>
                </a:solidFill>
              </a:rPr>
              <a:t>i</a:t>
            </a:r>
            <a:r>
              <a:rPr lang="en-US" sz="3000" dirty="0">
                <a:solidFill>
                  <a:srgbClr val="C00000"/>
                </a:solidFill>
              </a:rPr>
              <a:t>-factor as a just method of economic adjustment, and make any necessary recommendations to the Budget Advisory Team. “</a:t>
            </a:r>
          </a:p>
        </p:txBody>
      </p:sp>
    </p:spTree>
    <p:extLst>
      <p:ext uri="{BB962C8B-B14F-4D97-AF65-F5344CB8AC3E}">
        <p14:creationId xmlns:p14="http://schemas.microsoft.com/office/powerpoint/2010/main" val="13539458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a:xfrm>
            <a:off x="659002" y="1103152"/>
            <a:ext cx="10363200" cy="1422400"/>
          </a:xfrm>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Church Apportionments</a:t>
            </a:r>
          </a:p>
          <a:p>
            <a:r>
              <a:rPr lang="en-US" sz="4800" b="1" dirty="0" err="1">
                <a:solidFill>
                  <a:schemeClr val="bg1"/>
                </a:solidFill>
              </a:rPr>
              <a:t>Denonimational</a:t>
            </a:r>
            <a:r>
              <a:rPr lang="en-US" sz="4800" b="1" dirty="0">
                <a:solidFill>
                  <a:schemeClr val="bg1"/>
                </a:solidFill>
              </a:rPr>
              <a:t> Trends &amp; 2025-2028 Proposed Budget</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a:xfrm>
            <a:off x="447829" y="3689412"/>
            <a:ext cx="9855200" cy="1016000"/>
          </a:xfrm>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743980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Denomination Circumstances -  Conference Survey</a:t>
            </a:r>
          </a:p>
        </p:txBody>
      </p:sp>
      <p:sp>
        <p:nvSpPr>
          <p:cNvPr id="5" name="TextBox 4">
            <a:extLst>
              <a:ext uri="{FF2B5EF4-FFF2-40B4-BE49-F238E27FC236}">
                <a16:creationId xmlns:a16="http://schemas.microsoft.com/office/drawing/2014/main" id="{179EBF9D-A0BA-2E00-41B2-EF307D6E03A0}"/>
              </a:ext>
            </a:extLst>
          </p:cNvPr>
          <p:cNvSpPr txBox="1"/>
          <p:nvPr/>
        </p:nvSpPr>
        <p:spPr>
          <a:xfrm>
            <a:off x="1654260" y="6042381"/>
            <a:ext cx="9286612" cy="646331"/>
          </a:xfrm>
          <a:prstGeom prst="rect">
            <a:avLst/>
          </a:prstGeom>
          <a:noFill/>
        </p:spPr>
        <p:txBody>
          <a:bodyPr wrap="square" rtlCol="0">
            <a:spAutoFit/>
          </a:bodyPr>
          <a:lstStyle/>
          <a:p>
            <a:r>
              <a:rPr lang="en-US" b="1" dirty="0">
                <a:solidFill>
                  <a:srgbClr val="0070C0"/>
                </a:solidFill>
              </a:rPr>
              <a:t>Actual impact in 2022 was greater than predicted by the survey and is approximately 1/3 of the estimated total over a 4 year period.</a:t>
            </a:r>
          </a:p>
        </p:txBody>
      </p:sp>
      <p:pic>
        <p:nvPicPr>
          <p:cNvPr id="3" name="Picture 2">
            <a:extLst>
              <a:ext uri="{FF2B5EF4-FFF2-40B4-BE49-F238E27FC236}">
                <a16:creationId xmlns:a16="http://schemas.microsoft.com/office/drawing/2014/main" id="{A190A3BF-477F-CCEE-813E-2FE646E4CAB0}"/>
              </a:ext>
            </a:extLst>
          </p:cNvPr>
          <p:cNvPicPr>
            <a:picLocks noChangeAspect="1"/>
          </p:cNvPicPr>
          <p:nvPr/>
        </p:nvPicPr>
        <p:blipFill>
          <a:blip r:embed="rId2"/>
          <a:stretch>
            <a:fillRect/>
          </a:stretch>
        </p:blipFill>
        <p:spPr>
          <a:xfrm>
            <a:off x="1006602" y="1814805"/>
            <a:ext cx="10178796" cy="4227576"/>
          </a:xfrm>
          <a:prstGeom prst="rect">
            <a:avLst/>
          </a:prstGeom>
        </p:spPr>
      </p:pic>
    </p:spTree>
    <p:extLst>
      <p:ext uri="{BB962C8B-B14F-4D97-AF65-F5344CB8AC3E}">
        <p14:creationId xmlns:p14="http://schemas.microsoft.com/office/powerpoint/2010/main" val="18073047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Denomination Circumstances -  Church Closures</a:t>
            </a:r>
          </a:p>
        </p:txBody>
      </p:sp>
      <p:pic>
        <p:nvPicPr>
          <p:cNvPr id="4" name="Picture 3">
            <a:extLst>
              <a:ext uri="{FF2B5EF4-FFF2-40B4-BE49-F238E27FC236}">
                <a16:creationId xmlns:a16="http://schemas.microsoft.com/office/drawing/2014/main" id="{2FC590A5-741D-9E9F-3D1A-82D9F25B35A6}"/>
              </a:ext>
            </a:extLst>
          </p:cNvPr>
          <p:cNvPicPr>
            <a:picLocks noChangeAspect="1"/>
          </p:cNvPicPr>
          <p:nvPr/>
        </p:nvPicPr>
        <p:blipFill>
          <a:blip r:embed="rId2"/>
          <a:stretch>
            <a:fillRect/>
          </a:stretch>
        </p:blipFill>
        <p:spPr>
          <a:xfrm>
            <a:off x="2118360" y="1819996"/>
            <a:ext cx="8564880" cy="4878999"/>
          </a:xfrm>
          <a:prstGeom prst="rect">
            <a:avLst/>
          </a:prstGeom>
        </p:spPr>
      </p:pic>
    </p:spTree>
    <p:extLst>
      <p:ext uri="{BB962C8B-B14F-4D97-AF65-F5344CB8AC3E}">
        <p14:creationId xmlns:p14="http://schemas.microsoft.com/office/powerpoint/2010/main" val="382808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Denominational Circumstances - Base Percentage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B0F0"/>
                </a:solidFill>
              </a:rPr>
              <a:t>Rate of Apportionments is sharply declining</a:t>
            </a:r>
          </a:p>
          <a:p>
            <a:endParaRPr lang="en-US" dirty="0"/>
          </a:p>
          <a:p>
            <a:r>
              <a:rPr lang="en-US" dirty="0"/>
              <a:t>GCFA board recommends to reduce the Base Percentage by 25% for the 2025-2028 quadrennium.   </a:t>
            </a:r>
          </a:p>
          <a:p>
            <a:pPr lvl="1"/>
            <a:r>
              <a:rPr lang="en-US" dirty="0"/>
              <a:t>(This is the percentage rate applied against local church net expenditures to calculate general Church apportionments.)</a:t>
            </a:r>
          </a:p>
          <a:p>
            <a:endParaRPr lang="en-US" sz="4000" dirty="0"/>
          </a:p>
        </p:txBody>
      </p:sp>
    </p:spTree>
    <p:extLst>
      <p:ext uri="{BB962C8B-B14F-4D97-AF65-F5344CB8AC3E}">
        <p14:creationId xmlns:p14="http://schemas.microsoft.com/office/powerpoint/2010/main" val="1363461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Base Percentage Trends</a:t>
            </a:r>
          </a:p>
        </p:txBody>
      </p:sp>
      <p:pic>
        <p:nvPicPr>
          <p:cNvPr id="4" name="Picture 3">
            <a:extLst>
              <a:ext uri="{FF2B5EF4-FFF2-40B4-BE49-F238E27FC236}">
                <a16:creationId xmlns:a16="http://schemas.microsoft.com/office/drawing/2014/main" id="{E649B7BF-54F8-DE5E-CB5B-D36A3C32401F}"/>
              </a:ext>
            </a:extLst>
          </p:cNvPr>
          <p:cNvPicPr>
            <a:picLocks noChangeAspect="1"/>
          </p:cNvPicPr>
          <p:nvPr/>
        </p:nvPicPr>
        <p:blipFill>
          <a:blip r:embed="rId2"/>
          <a:stretch>
            <a:fillRect/>
          </a:stretch>
        </p:blipFill>
        <p:spPr>
          <a:xfrm>
            <a:off x="1667256" y="1745863"/>
            <a:ext cx="8857488" cy="4516461"/>
          </a:xfrm>
          <a:prstGeom prst="rect">
            <a:avLst/>
          </a:prstGeom>
        </p:spPr>
      </p:pic>
      <p:sp>
        <p:nvSpPr>
          <p:cNvPr id="5" name="TextBox 4">
            <a:extLst>
              <a:ext uri="{FF2B5EF4-FFF2-40B4-BE49-F238E27FC236}">
                <a16:creationId xmlns:a16="http://schemas.microsoft.com/office/drawing/2014/main" id="{179EBF9D-A0BA-2E00-41B2-EF307D6E03A0}"/>
              </a:ext>
            </a:extLst>
          </p:cNvPr>
          <p:cNvSpPr txBox="1"/>
          <p:nvPr/>
        </p:nvSpPr>
        <p:spPr>
          <a:xfrm>
            <a:off x="1385812" y="6317500"/>
            <a:ext cx="9286612" cy="369332"/>
          </a:xfrm>
          <a:prstGeom prst="rect">
            <a:avLst/>
          </a:prstGeom>
          <a:noFill/>
        </p:spPr>
        <p:txBody>
          <a:bodyPr wrap="square" rtlCol="0">
            <a:spAutoFit/>
          </a:bodyPr>
          <a:lstStyle/>
          <a:p>
            <a:r>
              <a:rPr lang="en-US" b="1" dirty="0">
                <a:solidFill>
                  <a:srgbClr val="0070C0"/>
                </a:solidFill>
              </a:rPr>
              <a:t>GCFA Board approved recommendation to reduce the Base Percentage by 25% in 2025-2028</a:t>
            </a:r>
          </a:p>
        </p:txBody>
      </p:sp>
    </p:spTree>
    <p:extLst>
      <p:ext uri="{BB962C8B-B14F-4D97-AF65-F5344CB8AC3E}">
        <p14:creationId xmlns:p14="http://schemas.microsoft.com/office/powerpoint/2010/main" val="1580141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Denomination Circumstances -  Church Finances</a:t>
            </a:r>
          </a:p>
        </p:txBody>
      </p:sp>
      <p:pic>
        <p:nvPicPr>
          <p:cNvPr id="4" name="Picture 3">
            <a:extLst>
              <a:ext uri="{FF2B5EF4-FFF2-40B4-BE49-F238E27FC236}">
                <a16:creationId xmlns:a16="http://schemas.microsoft.com/office/drawing/2014/main" id="{F1C89653-77E1-C992-A463-53DD603B0193}"/>
              </a:ext>
            </a:extLst>
          </p:cNvPr>
          <p:cNvPicPr>
            <a:picLocks noChangeAspect="1"/>
          </p:cNvPicPr>
          <p:nvPr/>
        </p:nvPicPr>
        <p:blipFill>
          <a:blip r:embed="rId2"/>
          <a:stretch>
            <a:fillRect/>
          </a:stretch>
        </p:blipFill>
        <p:spPr>
          <a:xfrm>
            <a:off x="838201" y="1863915"/>
            <a:ext cx="6707736" cy="3949655"/>
          </a:xfrm>
          <a:prstGeom prst="rect">
            <a:avLst/>
          </a:prstGeom>
        </p:spPr>
      </p:pic>
      <p:sp>
        <p:nvSpPr>
          <p:cNvPr id="6" name="TextBox 5">
            <a:extLst>
              <a:ext uri="{FF2B5EF4-FFF2-40B4-BE49-F238E27FC236}">
                <a16:creationId xmlns:a16="http://schemas.microsoft.com/office/drawing/2014/main" id="{F689A91A-5383-50EE-8FEF-97589CB8B280}"/>
              </a:ext>
            </a:extLst>
          </p:cNvPr>
          <p:cNvSpPr txBox="1"/>
          <p:nvPr/>
        </p:nvSpPr>
        <p:spPr>
          <a:xfrm>
            <a:off x="7545937" y="1863915"/>
            <a:ext cx="4375447" cy="4462760"/>
          </a:xfrm>
          <a:prstGeom prst="rect">
            <a:avLst/>
          </a:prstGeom>
          <a:noFill/>
        </p:spPr>
        <p:txBody>
          <a:bodyPr wrap="square" rtlCol="0">
            <a:spAutoFit/>
          </a:bodyPr>
          <a:lstStyle/>
          <a:p>
            <a:pPr marL="285750" indent="-285750">
              <a:buFont typeface="Arial" panose="020B0604020202020204" pitchFamily="34" charset="0"/>
              <a:buChar char="•"/>
            </a:pPr>
            <a:r>
              <a:rPr lang="en-US" dirty="0"/>
              <a:t>Income has declined by 5-6% from 2018 figures </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dirty="0"/>
              <a:t>Operating expenses in 2021 were virtually unchanged from 2018</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dirty="0"/>
              <a:t>Pastor costs down 2-3%</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Total fixed costs down only slightly (1.4%)</a:t>
            </a:r>
          </a:p>
          <a:p>
            <a:pPr marL="285750" indent="-285750">
              <a:buFont typeface="Arial" panose="020B0604020202020204" pitchFamily="34" charset="0"/>
              <a:buChar char="•"/>
            </a:pPr>
            <a:endParaRPr lang="en-US" sz="1000" dirty="0"/>
          </a:p>
          <a:p>
            <a:pPr marL="285750" indent="-285750">
              <a:buFont typeface="Arial" panose="020B0604020202020204" pitchFamily="34" charset="0"/>
              <a:buChar char="•"/>
            </a:pPr>
            <a:r>
              <a:rPr lang="en-US" b="1" dirty="0"/>
              <a:t>Less discretionary income at the local church for:</a:t>
            </a:r>
          </a:p>
          <a:p>
            <a:pPr marL="285750" indent="-285750">
              <a:buFont typeface="Arial" panose="020B0604020202020204" pitchFamily="34" charset="0"/>
              <a:buChar char="•"/>
            </a:pPr>
            <a:endParaRPr lang="en-US" sz="1000" dirty="0"/>
          </a:p>
          <a:p>
            <a:pPr marL="800100" lvl="1" indent="-342900">
              <a:buFont typeface="+mj-lt"/>
              <a:buAutoNum type="arabicPeriod"/>
            </a:pPr>
            <a:r>
              <a:rPr lang="en-US" dirty="0"/>
              <a:t>Staff cost reductions – 7%</a:t>
            </a:r>
          </a:p>
          <a:p>
            <a:pPr marL="800100" lvl="1" indent="-342900">
              <a:buFont typeface="+mj-lt"/>
              <a:buAutoNum type="arabicPeriod"/>
            </a:pPr>
            <a:r>
              <a:rPr lang="en-US" dirty="0"/>
              <a:t>Apportionments paid (-13 to 17%)</a:t>
            </a:r>
          </a:p>
          <a:p>
            <a:pPr marL="800100" lvl="1" indent="-342900">
              <a:buFont typeface="+mj-lt"/>
              <a:buAutoNum type="arabicPeriod"/>
            </a:pPr>
            <a:r>
              <a:rPr lang="en-US" dirty="0"/>
              <a:t>Program &amp; mission (-22 to 26%)</a:t>
            </a:r>
          </a:p>
          <a:p>
            <a:pPr marL="800100" lvl="1" indent="-342900">
              <a:buFont typeface="+mj-lt"/>
              <a:buAutoNum type="arabicPeriod"/>
            </a:pPr>
            <a:r>
              <a:rPr lang="en-US" dirty="0"/>
              <a:t>Capital improvements (-14 to 18%)</a:t>
            </a:r>
          </a:p>
        </p:txBody>
      </p:sp>
    </p:spTree>
    <p:extLst>
      <p:ext uri="{BB962C8B-B14F-4D97-AF65-F5344CB8AC3E}">
        <p14:creationId xmlns:p14="http://schemas.microsoft.com/office/powerpoint/2010/main" val="3177400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Denomination Circumstances -  Apportionment Decline</a:t>
            </a:r>
          </a:p>
        </p:txBody>
      </p:sp>
      <p:pic>
        <p:nvPicPr>
          <p:cNvPr id="3" name="Picture 2">
            <a:extLst>
              <a:ext uri="{FF2B5EF4-FFF2-40B4-BE49-F238E27FC236}">
                <a16:creationId xmlns:a16="http://schemas.microsoft.com/office/drawing/2014/main" id="{03A20B2F-B840-FD37-4623-1C686DD05924}"/>
              </a:ext>
            </a:extLst>
          </p:cNvPr>
          <p:cNvPicPr>
            <a:picLocks noChangeAspect="1"/>
          </p:cNvPicPr>
          <p:nvPr/>
        </p:nvPicPr>
        <p:blipFill>
          <a:blip r:embed="rId2"/>
          <a:stretch>
            <a:fillRect/>
          </a:stretch>
        </p:blipFill>
        <p:spPr>
          <a:xfrm>
            <a:off x="1764144" y="1810327"/>
            <a:ext cx="9033165" cy="4784148"/>
          </a:xfrm>
          <a:prstGeom prst="rect">
            <a:avLst/>
          </a:prstGeom>
        </p:spPr>
      </p:pic>
    </p:spTree>
    <p:extLst>
      <p:ext uri="{BB962C8B-B14F-4D97-AF65-F5344CB8AC3E}">
        <p14:creationId xmlns:p14="http://schemas.microsoft.com/office/powerpoint/2010/main" val="14947765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Denominational Circumstances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buNone/>
            </a:pPr>
            <a:r>
              <a:rPr lang="en-US" b="1" dirty="0">
                <a:solidFill>
                  <a:srgbClr val="00B0F0"/>
                </a:solidFill>
              </a:rPr>
              <a:t>Overall General Church Apportionments declining by 40%</a:t>
            </a:r>
          </a:p>
          <a:p>
            <a:pPr marL="0" indent="0">
              <a:buNone/>
            </a:pPr>
            <a:endParaRPr lang="en-US" dirty="0"/>
          </a:p>
          <a:p>
            <a:r>
              <a:rPr lang="en-US" dirty="0"/>
              <a:t>Shrinking Denomination</a:t>
            </a:r>
          </a:p>
          <a:p>
            <a:endParaRPr lang="en-US" dirty="0"/>
          </a:p>
          <a:p>
            <a:r>
              <a:rPr lang="en-US" dirty="0"/>
              <a:t>Reduction of Base Percentage</a:t>
            </a:r>
          </a:p>
          <a:p>
            <a:endParaRPr lang="en-US" sz="4000" dirty="0"/>
          </a:p>
        </p:txBody>
      </p:sp>
    </p:spTree>
    <p:extLst>
      <p:ext uri="{BB962C8B-B14F-4D97-AF65-F5344CB8AC3E}">
        <p14:creationId xmlns:p14="http://schemas.microsoft.com/office/powerpoint/2010/main" val="5729496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Staff Whom You May Be In Contact </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92500"/>
          </a:bodyPr>
          <a:lstStyle/>
          <a:p>
            <a:r>
              <a:rPr lang="en-US" sz="3200" dirty="0"/>
              <a:t>Kimberly Billman </a:t>
            </a:r>
            <a:r>
              <a:rPr lang="en-US" sz="3200" dirty="0">
                <a:hlinkClick r:id="rId2"/>
              </a:rPr>
              <a:t>kbillman@gcfa.org</a:t>
            </a:r>
            <a:r>
              <a:rPr lang="en-US" sz="3200" dirty="0"/>
              <a:t>    </a:t>
            </a:r>
            <a:r>
              <a:rPr lang="en-US" sz="3200" dirty="0">
                <a:solidFill>
                  <a:srgbClr val="00B050"/>
                </a:solidFill>
              </a:rPr>
              <a:t>615-369-2331</a:t>
            </a:r>
          </a:p>
          <a:p>
            <a:pPr lvl="1"/>
            <a:r>
              <a:rPr lang="en-US" sz="2800" dirty="0"/>
              <a:t>Primary contact related to payments to the General Church</a:t>
            </a:r>
          </a:p>
          <a:p>
            <a:pPr lvl="2"/>
            <a:r>
              <a:rPr lang="en-US" sz="2400" dirty="0"/>
              <a:t>Apportionments</a:t>
            </a:r>
          </a:p>
          <a:p>
            <a:pPr lvl="2"/>
            <a:r>
              <a:rPr lang="en-US" sz="2400" dirty="0"/>
              <a:t>Special Sundays</a:t>
            </a:r>
          </a:p>
          <a:p>
            <a:pPr lvl="2"/>
            <a:r>
              <a:rPr lang="en-US" sz="2400" dirty="0"/>
              <a:t>World Service Specials</a:t>
            </a:r>
          </a:p>
          <a:p>
            <a:pPr lvl="2"/>
            <a:r>
              <a:rPr lang="en-US" sz="2400" dirty="0"/>
              <a:t>Etc.</a:t>
            </a:r>
          </a:p>
          <a:p>
            <a:r>
              <a:rPr lang="en-US" sz="3200" dirty="0"/>
              <a:t>Greg Gross, Controller </a:t>
            </a:r>
            <a:r>
              <a:rPr lang="en-US" sz="3200" dirty="0">
                <a:hlinkClick r:id="rId3"/>
              </a:rPr>
              <a:t>ggross@gcfa.org</a:t>
            </a:r>
            <a:r>
              <a:rPr lang="en-US" sz="3200" dirty="0"/>
              <a:t>   </a:t>
            </a:r>
            <a:r>
              <a:rPr lang="en-US" sz="3200" dirty="0">
                <a:solidFill>
                  <a:srgbClr val="00B050"/>
                </a:solidFill>
              </a:rPr>
              <a:t>615-369-2323</a:t>
            </a:r>
            <a:endParaRPr lang="en-US" sz="3200" dirty="0"/>
          </a:p>
          <a:p>
            <a:pPr lvl="1"/>
            <a:r>
              <a:rPr lang="en-US" sz="2800" dirty="0"/>
              <a:t>Also can be contacted if Kimberly is not available</a:t>
            </a:r>
          </a:p>
          <a:p>
            <a:pPr lvl="1"/>
            <a:endParaRPr lang="en-US" sz="2800" dirty="0"/>
          </a:p>
          <a:p>
            <a:r>
              <a:rPr lang="en-US" sz="3200" dirty="0"/>
              <a:t>Rick King, CFO </a:t>
            </a:r>
            <a:r>
              <a:rPr lang="en-US" sz="3200" dirty="0">
                <a:hlinkClick r:id="rId4"/>
              </a:rPr>
              <a:t>rking@gcfa.org</a:t>
            </a:r>
            <a:r>
              <a:rPr lang="en-US" sz="3200" dirty="0"/>
              <a:t>    </a:t>
            </a:r>
            <a:r>
              <a:rPr lang="en-US" sz="3200" dirty="0">
                <a:solidFill>
                  <a:srgbClr val="00B050"/>
                </a:solidFill>
              </a:rPr>
              <a:t>615-369-2347  (m) 615-916-1899</a:t>
            </a:r>
          </a:p>
          <a:p>
            <a:endParaRPr lang="en-US" sz="3200" dirty="0"/>
          </a:p>
          <a:p>
            <a:endParaRPr lang="en-US" sz="3200" dirty="0"/>
          </a:p>
          <a:p>
            <a:endParaRPr lang="en-US" sz="4000" dirty="0"/>
          </a:p>
        </p:txBody>
      </p:sp>
    </p:spTree>
    <p:extLst>
      <p:ext uri="{BB962C8B-B14F-4D97-AF65-F5344CB8AC3E}">
        <p14:creationId xmlns:p14="http://schemas.microsoft.com/office/powerpoint/2010/main" val="2344934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Conference Approvals &amp; Actual vs. Projected Apportionments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22283206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Why is there a 3 year lag between Net Exp. And Apportionments?</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a:xfrm>
            <a:off x="838200" y="1825625"/>
            <a:ext cx="10515600" cy="4784900"/>
          </a:xfrm>
        </p:spPr>
        <p:txBody>
          <a:bodyPr>
            <a:noAutofit/>
          </a:bodyPr>
          <a:lstStyle/>
          <a:p>
            <a:r>
              <a:rPr lang="en-US" sz="2600" dirty="0"/>
              <a:t>Apportionments are given annually to the Annual Conferences to prepare budgets for their annual conferences in the Spring</a:t>
            </a:r>
            <a:r>
              <a:rPr lang="en-US" dirty="0"/>
              <a:t>.  </a:t>
            </a:r>
          </a:p>
          <a:p>
            <a:endParaRPr lang="en-US" sz="600" dirty="0"/>
          </a:p>
          <a:p>
            <a:r>
              <a:rPr lang="en-US" sz="2600" dirty="0"/>
              <a:t>2024 General Church apportionments were provided in earlier in 2023.</a:t>
            </a:r>
          </a:p>
          <a:p>
            <a:endParaRPr lang="en-US" sz="400" dirty="0"/>
          </a:p>
          <a:p>
            <a:r>
              <a:rPr lang="en-US" sz="2600" dirty="0"/>
              <a:t>At this time the most recent statistics GCFA had for local churches is 2021 data.</a:t>
            </a:r>
          </a:p>
          <a:p>
            <a:endParaRPr lang="en-US" sz="300" dirty="0"/>
          </a:p>
          <a:p>
            <a:r>
              <a:rPr lang="en-US" sz="2600" dirty="0"/>
              <a:t>So 2024 apportionments are based upon 2021 net expenditures or a 3 year lag.	</a:t>
            </a:r>
          </a:p>
          <a:p>
            <a:endParaRPr lang="en-US" sz="400" dirty="0"/>
          </a:p>
          <a:p>
            <a:pPr lvl="1"/>
            <a:r>
              <a:rPr lang="en-US" dirty="0">
                <a:solidFill>
                  <a:srgbClr val="FF0000"/>
                </a:solidFill>
              </a:rPr>
              <a:t>Churches that disaffiliated or closed in 2022 were excluded from the 2021 statistics for the apportionment calculation</a:t>
            </a:r>
          </a:p>
        </p:txBody>
      </p:sp>
    </p:spTree>
    <p:extLst>
      <p:ext uri="{BB962C8B-B14F-4D97-AF65-F5344CB8AC3E}">
        <p14:creationId xmlns:p14="http://schemas.microsoft.com/office/powerpoint/2010/main" val="3428441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General Conference Budget Approval</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fontScale="70000" lnSpcReduction="20000"/>
          </a:bodyPr>
          <a:lstStyle/>
          <a:p>
            <a:r>
              <a:rPr lang="en-US" sz="4000" dirty="0"/>
              <a:t>General Conference approves an apportionment formula (Report 8)</a:t>
            </a:r>
          </a:p>
          <a:p>
            <a:endParaRPr lang="en-US" sz="4000" dirty="0"/>
          </a:p>
          <a:p>
            <a:r>
              <a:rPr lang="en-US" sz="4000" dirty="0"/>
              <a:t>The Base Percentage used in the apportionment formula (Report 8)</a:t>
            </a:r>
          </a:p>
          <a:p>
            <a:endParaRPr lang="en-US" sz="4000" dirty="0"/>
          </a:p>
          <a:p>
            <a:r>
              <a:rPr lang="en-US" sz="4000" dirty="0"/>
              <a:t>Allocation of dollars between and within funds (Reports 1-7)</a:t>
            </a:r>
          </a:p>
          <a:p>
            <a:endParaRPr lang="en-US" sz="4000" dirty="0"/>
          </a:p>
          <a:p>
            <a:r>
              <a:rPr lang="en-US" sz="4000" dirty="0"/>
              <a:t>An estimate of the 4 year apportionment total. </a:t>
            </a:r>
          </a:p>
          <a:p>
            <a:pPr lvl="1"/>
            <a:r>
              <a:rPr lang="en-US" sz="3600" dirty="0"/>
              <a:t>The total is an estimate due to the fact there is a 3 year lag between the year of the Net Expenditures and the year of Apportionments.   So the Actual net expenditures are not yet known for all years of the upcoming budget period.</a:t>
            </a:r>
          </a:p>
          <a:p>
            <a:endParaRPr lang="en-US" sz="4000" dirty="0"/>
          </a:p>
        </p:txBody>
      </p:sp>
    </p:spTree>
    <p:extLst>
      <p:ext uri="{BB962C8B-B14F-4D97-AF65-F5344CB8AC3E}">
        <p14:creationId xmlns:p14="http://schemas.microsoft.com/office/powerpoint/2010/main" val="8872519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normAutofit/>
          </a:bodyPr>
          <a:lstStyle/>
          <a:p>
            <a:r>
              <a:rPr lang="en-US" sz="4000" dirty="0"/>
              <a:t>How are Net Expenditures Estimated / Projected?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Autofit/>
          </a:bodyPr>
          <a:lstStyle/>
          <a:p>
            <a:pPr marL="0" indent="0">
              <a:buNone/>
            </a:pPr>
            <a:r>
              <a:rPr lang="en-US" sz="3000" dirty="0"/>
              <a:t>The Economic Advisory Committee of GCFA projects the Net Expenditures using a Structural Projection Model that incorporates the following variables:</a:t>
            </a:r>
          </a:p>
          <a:p>
            <a:pPr marL="0" indent="0">
              <a:buNone/>
            </a:pPr>
            <a:endParaRPr lang="en-US" sz="1600" dirty="0"/>
          </a:p>
          <a:p>
            <a:r>
              <a:rPr lang="en-US" sz="3000" dirty="0"/>
              <a:t>Prior years actual Net Expenditures</a:t>
            </a:r>
          </a:p>
          <a:p>
            <a:r>
              <a:rPr lang="en-US" sz="3000" dirty="0"/>
              <a:t>Projections of U.S. Gross Domestic Product</a:t>
            </a:r>
          </a:p>
          <a:p>
            <a:r>
              <a:rPr lang="en-US" sz="3000" dirty="0"/>
              <a:t>Inflation Projections</a:t>
            </a:r>
          </a:p>
          <a:p>
            <a:r>
              <a:rPr lang="en-US" sz="3000" dirty="0"/>
              <a:t>Average Weekly Worship Attendance</a:t>
            </a:r>
          </a:p>
          <a:p>
            <a:r>
              <a:rPr lang="en-US" sz="3000" dirty="0"/>
              <a:t>Annual Conference Survey related to impact of disaffiliation</a:t>
            </a:r>
          </a:p>
        </p:txBody>
      </p:sp>
    </p:spTree>
    <p:extLst>
      <p:ext uri="{BB962C8B-B14F-4D97-AF65-F5344CB8AC3E}">
        <p14:creationId xmlns:p14="http://schemas.microsoft.com/office/powerpoint/2010/main" val="22961220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a:t>Projected vs. Actual Apportionments in Millions of $</a:t>
            </a:r>
            <a:endParaRPr lang="en-US" dirty="0"/>
          </a:p>
        </p:txBody>
      </p:sp>
      <p:pic>
        <p:nvPicPr>
          <p:cNvPr id="6" name="Picture 5"/>
          <p:cNvPicPr>
            <a:picLocks noChangeAspect="1"/>
          </p:cNvPicPr>
          <p:nvPr/>
        </p:nvPicPr>
        <p:blipFill>
          <a:blip r:embed="rId2"/>
          <a:stretch>
            <a:fillRect/>
          </a:stretch>
        </p:blipFill>
        <p:spPr>
          <a:xfrm>
            <a:off x="2193589" y="1792374"/>
            <a:ext cx="7542954" cy="4741429"/>
          </a:xfrm>
          <a:prstGeom prst="rect">
            <a:avLst/>
          </a:prstGeom>
        </p:spPr>
      </p:pic>
    </p:spTree>
    <p:extLst>
      <p:ext uri="{BB962C8B-B14F-4D97-AF65-F5344CB8AC3E}">
        <p14:creationId xmlns:p14="http://schemas.microsoft.com/office/powerpoint/2010/main" val="42648939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pPr algn="ctr"/>
            <a:r>
              <a:rPr lang="en-US" sz="4800" b="1" dirty="0">
                <a:solidFill>
                  <a:schemeClr val="bg1"/>
                </a:solidFill>
              </a:rPr>
              <a:t>Open Discussion on Reserves &amp; Questions?</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b="1" dirty="0">
              <a:solidFill>
                <a:schemeClr val="bg1"/>
              </a:solidFill>
            </a:endParaRPr>
          </a:p>
        </p:txBody>
      </p:sp>
    </p:spTree>
    <p:extLst>
      <p:ext uri="{BB962C8B-B14F-4D97-AF65-F5344CB8AC3E}">
        <p14:creationId xmlns:p14="http://schemas.microsoft.com/office/powerpoint/2010/main" val="330182814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006BA38-DA05-2444-A6EE-30ACE7A5EB09}"/>
              </a:ext>
            </a:extLst>
          </p:cNvPr>
          <p:cNvSpPr>
            <a:spLocks noGrp="1"/>
          </p:cNvSpPr>
          <p:nvPr>
            <p:ph type="body" sz="quarter" idx="11"/>
          </p:nvPr>
        </p:nvSpPr>
        <p:spPr>
          <a:xfrm>
            <a:off x="7299961" y="3040912"/>
            <a:ext cx="3454400" cy="808206"/>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endParaRPr lang="en-US" dirty="0">
              <a:solidFill>
                <a:schemeClr val="bg1"/>
              </a:solidFill>
            </a:endParaRPr>
          </a:p>
        </p:txBody>
      </p:sp>
      <p:sp>
        <p:nvSpPr>
          <p:cNvPr id="4" name="Text Placeholder 3">
            <a:extLst>
              <a:ext uri="{FF2B5EF4-FFF2-40B4-BE49-F238E27FC236}">
                <a16:creationId xmlns:a16="http://schemas.microsoft.com/office/drawing/2014/main" id="{AC3F1072-4C6D-6748-96C6-CF7331BE4FA6}"/>
              </a:ext>
            </a:extLst>
          </p:cNvPr>
          <p:cNvSpPr>
            <a:spLocks noGrp="1"/>
          </p:cNvSpPr>
          <p:nvPr>
            <p:ph type="body" sz="quarter" idx="12"/>
          </p:nvPr>
        </p:nvSpPr>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615-329-2393</a:t>
            </a:r>
          </a:p>
        </p:txBody>
      </p:sp>
      <p:sp>
        <p:nvSpPr>
          <p:cNvPr id="5" name="Text Placeholder 4">
            <a:extLst>
              <a:ext uri="{FF2B5EF4-FFF2-40B4-BE49-F238E27FC236}">
                <a16:creationId xmlns:a16="http://schemas.microsoft.com/office/drawing/2014/main" id="{7188FB26-173D-A442-8859-A00FAF4F1627}"/>
              </a:ext>
            </a:extLst>
          </p:cNvPr>
          <p:cNvSpPr>
            <a:spLocks noGrp="1"/>
          </p:cNvSpPr>
          <p:nvPr>
            <p:ph type="body" sz="quarter" idx="13"/>
          </p:nvPr>
        </p:nvSpPr>
        <p:spPr>
          <a:xfrm>
            <a:off x="7299961" y="4719962"/>
            <a:ext cx="4608504" cy="505884"/>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dirty="0">
                <a:solidFill>
                  <a:schemeClr val="bg1"/>
                </a:solidFill>
              </a:rPr>
              <a:t>ConnectionalRelations@gcfa.org</a:t>
            </a:r>
          </a:p>
        </p:txBody>
      </p:sp>
      <p:sp>
        <p:nvSpPr>
          <p:cNvPr id="6" name="Text Placeholder 5">
            <a:extLst>
              <a:ext uri="{FF2B5EF4-FFF2-40B4-BE49-F238E27FC236}">
                <a16:creationId xmlns:a16="http://schemas.microsoft.com/office/drawing/2014/main" id="{59273E36-CEE4-DA44-915F-DE310077B501}"/>
              </a:ext>
            </a:extLst>
          </p:cNvPr>
          <p:cNvSpPr>
            <a:spLocks noGrp="1"/>
          </p:cNvSpPr>
          <p:nvPr>
            <p:ph type="body" sz="quarter" idx="14"/>
          </p:nvPr>
        </p:nvSpPr>
        <p:spPr>
          <a:xfrm>
            <a:off x="7299961" y="5409293"/>
            <a:ext cx="3726002" cy="715060"/>
          </a:xfrm>
        </p:spPr>
        <p:txBody>
          <a:bodyPr/>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3600" dirty="0">
                <a:solidFill>
                  <a:schemeClr val="bg1"/>
                </a:solidFill>
              </a:rPr>
              <a:t>www.gcfa.org</a:t>
            </a:r>
          </a:p>
        </p:txBody>
      </p:sp>
      <p:pic>
        <p:nvPicPr>
          <p:cNvPr id="1030" name="Picture 6" descr="Thank you PNG">
            <a:extLst>
              <a:ext uri="{FF2B5EF4-FFF2-40B4-BE49-F238E27FC236}">
                <a16:creationId xmlns:a16="http://schemas.microsoft.com/office/drawing/2014/main" id="{7081900C-EB0F-41C6-9322-3B54E0116FC4}"/>
              </a:ext>
            </a:extLst>
          </p:cNvPr>
          <p:cNvPicPr>
            <a:picLocks noChangeAspect="1" noChangeArrowheads="1"/>
          </p:cNvPicPr>
          <p:nvPr/>
        </p:nvPicPr>
        <p:blipFill>
          <a:blip r:embed="rId2">
            <a:biLevel thresh="25000"/>
            <a:extLst>
              <a:ext uri="{28A0092B-C50C-407E-A947-70E740481C1C}">
                <a14:useLocalDpi xmlns:a14="http://schemas.microsoft.com/office/drawing/2010/main" val="0"/>
              </a:ext>
            </a:extLst>
          </a:blip>
          <a:srcRect/>
          <a:stretch>
            <a:fillRect/>
          </a:stretch>
        </p:blipFill>
        <p:spPr bwMode="auto">
          <a:xfrm>
            <a:off x="7868093" y="79889"/>
            <a:ext cx="3079898" cy="30798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30393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General Church Apportionment Formula and the Annual Conference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Rick King, GCFA  CFO</a:t>
            </a:r>
          </a:p>
        </p:txBody>
      </p:sp>
    </p:spTree>
    <p:extLst>
      <p:ext uri="{BB962C8B-B14F-4D97-AF65-F5344CB8AC3E}">
        <p14:creationId xmlns:p14="http://schemas.microsoft.com/office/powerpoint/2010/main" val="293362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Apportionment Formula</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pPr marL="0" indent="0" algn="ctr">
              <a:buNone/>
            </a:pPr>
            <a:r>
              <a:rPr lang="en-US" sz="4400" b="1" dirty="0">
                <a:solidFill>
                  <a:srgbClr val="FF0000"/>
                </a:solidFill>
              </a:rPr>
              <a:t>A = E * P*</a:t>
            </a:r>
            <a:r>
              <a:rPr lang="en-US" sz="4400" b="1" i="1" dirty="0">
                <a:solidFill>
                  <a:srgbClr val="FF0000"/>
                </a:solidFill>
              </a:rPr>
              <a:t>(i)</a:t>
            </a:r>
            <a:endParaRPr lang="en-US" sz="3600" b="1" i="1" dirty="0">
              <a:solidFill>
                <a:srgbClr val="FF0000"/>
              </a:solidFill>
            </a:endParaRPr>
          </a:p>
          <a:p>
            <a:pPr marL="0" indent="0">
              <a:buNone/>
            </a:pPr>
            <a:r>
              <a:rPr lang="en-US" sz="3200" b="1" dirty="0">
                <a:solidFill>
                  <a:srgbClr val="FF0000"/>
                </a:solidFill>
              </a:rPr>
              <a:t>A</a:t>
            </a:r>
            <a:r>
              <a:rPr lang="en-US" sz="3200" b="1" dirty="0"/>
              <a:t> </a:t>
            </a:r>
            <a:r>
              <a:rPr lang="en-US" sz="3200" dirty="0"/>
              <a:t>= Apportionments</a:t>
            </a:r>
          </a:p>
          <a:p>
            <a:pPr marL="0" indent="0">
              <a:buNone/>
            </a:pPr>
            <a:endParaRPr lang="en-US" sz="2000" dirty="0"/>
          </a:p>
          <a:p>
            <a:pPr marL="0" indent="0">
              <a:buNone/>
            </a:pPr>
            <a:r>
              <a:rPr lang="en-US" sz="3200" b="1" dirty="0">
                <a:solidFill>
                  <a:srgbClr val="FF0000"/>
                </a:solidFill>
              </a:rPr>
              <a:t>E</a:t>
            </a:r>
            <a:r>
              <a:rPr lang="en-US" sz="3200" dirty="0"/>
              <a:t> = Local Church Net Expenditures</a:t>
            </a:r>
          </a:p>
          <a:p>
            <a:pPr marL="0" indent="0">
              <a:buNone/>
            </a:pPr>
            <a:endParaRPr lang="en-US" sz="2000" dirty="0"/>
          </a:p>
          <a:p>
            <a:pPr marL="0" indent="0">
              <a:buNone/>
            </a:pPr>
            <a:r>
              <a:rPr lang="en-US" sz="3200" b="1" dirty="0">
                <a:solidFill>
                  <a:srgbClr val="FF0000"/>
                </a:solidFill>
              </a:rPr>
              <a:t>P</a:t>
            </a:r>
            <a:r>
              <a:rPr lang="en-US" sz="3200" dirty="0"/>
              <a:t> = Base Percentage (of net expenditures) </a:t>
            </a:r>
          </a:p>
          <a:p>
            <a:pPr marL="0" indent="0">
              <a:buNone/>
            </a:pPr>
            <a:endParaRPr lang="en-US" sz="2000" dirty="0"/>
          </a:p>
          <a:p>
            <a:pPr marL="0" indent="0">
              <a:buNone/>
            </a:pPr>
            <a:r>
              <a:rPr lang="en-US" sz="3200" b="1" i="1" dirty="0">
                <a:solidFill>
                  <a:srgbClr val="FF0000"/>
                </a:solidFill>
              </a:rPr>
              <a:t>(i) </a:t>
            </a:r>
            <a:r>
              <a:rPr lang="en-US" sz="3200" dirty="0">
                <a:solidFill>
                  <a:srgbClr val="000000"/>
                </a:solidFill>
              </a:rPr>
              <a:t>= Economic Adjustment Factor</a:t>
            </a:r>
            <a:endParaRPr lang="en-US" sz="3200" i="1" dirty="0"/>
          </a:p>
          <a:p>
            <a:endParaRPr lang="en-US" sz="4000" dirty="0"/>
          </a:p>
        </p:txBody>
      </p:sp>
    </p:spTree>
    <p:extLst>
      <p:ext uri="{BB962C8B-B14F-4D97-AF65-F5344CB8AC3E}">
        <p14:creationId xmlns:p14="http://schemas.microsoft.com/office/powerpoint/2010/main" val="1068633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What Churches are Included?</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a:bodyPr>
          <a:lstStyle/>
          <a:p>
            <a:r>
              <a:rPr lang="en-US" sz="3500" dirty="0"/>
              <a:t>All Chartered churches (including Satellite/campus churches) are included.</a:t>
            </a:r>
          </a:p>
          <a:p>
            <a:endParaRPr lang="en-US" sz="3500" dirty="0"/>
          </a:p>
          <a:p>
            <a:r>
              <a:rPr lang="en-US" sz="4000" dirty="0"/>
              <a:t>Churches designated as Mission or New Church Start are excluded.</a:t>
            </a:r>
          </a:p>
          <a:p>
            <a:endParaRPr lang="en-US" sz="4000" dirty="0"/>
          </a:p>
        </p:txBody>
      </p:sp>
    </p:spTree>
    <p:extLst>
      <p:ext uri="{BB962C8B-B14F-4D97-AF65-F5344CB8AC3E}">
        <p14:creationId xmlns:p14="http://schemas.microsoft.com/office/powerpoint/2010/main" val="1147965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Net Expenditures</a:t>
            </a:r>
          </a:p>
        </p:txBody>
      </p:sp>
      <p:sp>
        <p:nvSpPr>
          <p:cNvPr id="3" name="Text Placeholder 2">
            <a:extLst>
              <a:ext uri="{FF2B5EF4-FFF2-40B4-BE49-F238E27FC236}">
                <a16:creationId xmlns:a16="http://schemas.microsoft.com/office/drawing/2014/main" id="{00ABC8F9-BEB5-46F4-96B8-41388E294512}"/>
              </a:ext>
            </a:extLst>
          </p:cNvPr>
          <p:cNvSpPr>
            <a:spLocks noGrp="1"/>
          </p:cNvSpPr>
          <p:nvPr>
            <p:ph type="body" idx="1"/>
          </p:nvPr>
        </p:nvSpPr>
        <p:spPr>
          <a:xfrm>
            <a:off x="839788" y="1690688"/>
            <a:ext cx="5157787" cy="823912"/>
          </a:xfrm>
        </p:spPr>
        <p:txBody>
          <a:bodyPr/>
          <a:lstStyle/>
          <a:p>
            <a:r>
              <a:rPr lang="en-US" dirty="0">
                <a:solidFill>
                  <a:srgbClr val="FFC000"/>
                </a:solidFill>
              </a:rPr>
              <a:t>What Is Included?</a:t>
            </a:r>
          </a:p>
        </p:txBody>
      </p:sp>
      <p:sp>
        <p:nvSpPr>
          <p:cNvPr id="4" name="Content Placeholder 3">
            <a:extLst>
              <a:ext uri="{FF2B5EF4-FFF2-40B4-BE49-F238E27FC236}">
                <a16:creationId xmlns:a16="http://schemas.microsoft.com/office/drawing/2014/main" id="{35FFDE60-EC2E-421E-96F6-B2B306CDB7F1}"/>
              </a:ext>
            </a:extLst>
          </p:cNvPr>
          <p:cNvSpPr>
            <a:spLocks noGrp="1"/>
          </p:cNvSpPr>
          <p:nvPr>
            <p:ph sz="half" idx="2"/>
          </p:nvPr>
        </p:nvSpPr>
        <p:spPr/>
        <p:txBody>
          <a:bodyPr>
            <a:normAutofit fontScale="92500"/>
          </a:bodyPr>
          <a:lstStyle/>
          <a:p>
            <a:r>
              <a:rPr lang="en-US" dirty="0"/>
              <a:t>Direct-billed pension and health benefits</a:t>
            </a:r>
          </a:p>
          <a:p>
            <a:r>
              <a:rPr lang="en-US" dirty="0"/>
              <a:t>All church clergy and staff compensation/benefits</a:t>
            </a:r>
          </a:p>
          <a:p>
            <a:r>
              <a:rPr lang="en-US" dirty="0"/>
              <a:t>Program and Operating Expenses</a:t>
            </a:r>
          </a:p>
          <a:p>
            <a:r>
              <a:rPr lang="en-US" dirty="0"/>
              <a:t>Net Conference Apportionments – (Total Apportionments paid to the conference excluding benevolent/ program related apportionments)</a:t>
            </a:r>
          </a:p>
        </p:txBody>
      </p:sp>
      <p:sp>
        <p:nvSpPr>
          <p:cNvPr id="5" name="Text Placeholder 4">
            <a:extLst>
              <a:ext uri="{FF2B5EF4-FFF2-40B4-BE49-F238E27FC236}">
                <a16:creationId xmlns:a16="http://schemas.microsoft.com/office/drawing/2014/main" id="{9F783B33-6066-49F3-890C-E0CF61FD325D}"/>
              </a:ext>
            </a:extLst>
          </p:cNvPr>
          <p:cNvSpPr>
            <a:spLocks noGrp="1"/>
          </p:cNvSpPr>
          <p:nvPr>
            <p:ph type="body" sz="quarter" idx="3"/>
          </p:nvPr>
        </p:nvSpPr>
        <p:spPr/>
        <p:txBody>
          <a:bodyPr/>
          <a:lstStyle/>
          <a:p>
            <a:r>
              <a:rPr lang="en-US" dirty="0">
                <a:solidFill>
                  <a:srgbClr val="FFC000"/>
                </a:solidFill>
              </a:rPr>
              <a:t>What is NOT included?</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p:txBody>
          <a:bodyPr/>
          <a:lstStyle/>
          <a:p>
            <a:r>
              <a:rPr lang="en-US" dirty="0"/>
              <a:t>Benevolent giving</a:t>
            </a:r>
          </a:p>
          <a:p>
            <a:r>
              <a:rPr lang="en-US" dirty="0"/>
              <a:t>Debt payments</a:t>
            </a:r>
          </a:p>
          <a:p>
            <a:r>
              <a:rPr lang="en-US" dirty="0"/>
              <a:t>Capital expenditures</a:t>
            </a:r>
          </a:p>
          <a:p>
            <a:r>
              <a:rPr lang="en-US" dirty="0"/>
              <a:t>Benevolent / program Apportionments paid to the Conference</a:t>
            </a:r>
          </a:p>
          <a:p>
            <a:endParaRPr lang="en-US" dirty="0"/>
          </a:p>
        </p:txBody>
      </p:sp>
    </p:spTree>
    <p:extLst>
      <p:ext uri="{BB962C8B-B14F-4D97-AF65-F5344CB8AC3E}">
        <p14:creationId xmlns:p14="http://schemas.microsoft.com/office/powerpoint/2010/main" val="36807428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BF40E-128B-4BF9-B139-DCC45662FF4E}"/>
              </a:ext>
            </a:extLst>
          </p:cNvPr>
          <p:cNvSpPr>
            <a:spLocks noGrp="1"/>
          </p:cNvSpPr>
          <p:nvPr>
            <p:ph type="title"/>
          </p:nvPr>
        </p:nvSpPr>
        <p:spPr/>
        <p:txBody>
          <a:bodyPr/>
          <a:lstStyle/>
          <a:p>
            <a:r>
              <a:rPr lang="en-US" dirty="0"/>
              <a:t>Base Percentage</a:t>
            </a:r>
          </a:p>
        </p:txBody>
      </p:sp>
      <p:sp>
        <p:nvSpPr>
          <p:cNvPr id="3" name="Content Placeholder 2">
            <a:extLst>
              <a:ext uri="{FF2B5EF4-FFF2-40B4-BE49-F238E27FC236}">
                <a16:creationId xmlns:a16="http://schemas.microsoft.com/office/drawing/2014/main" id="{E649546C-E063-493E-AC57-679832AA9325}"/>
              </a:ext>
            </a:extLst>
          </p:cNvPr>
          <p:cNvSpPr>
            <a:spLocks noGrp="1"/>
          </p:cNvSpPr>
          <p:nvPr>
            <p:ph idx="1"/>
          </p:nvPr>
        </p:nvSpPr>
        <p:spPr/>
        <p:txBody>
          <a:bodyPr>
            <a:normAutofit lnSpcReduction="10000"/>
          </a:bodyPr>
          <a:lstStyle/>
          <a:p>
            <a:r>
              <a:rPr lang="en-US" sz="3500" dirty="0"/>
              <a:t>Approved by General Conference &amp; found in report # 8 of the Financial Commitment Book</a:t>
            </a:r>
          </a:p>
          <a:p>
            <a:endParaRPr lang="en-US" sz="3500" dirty="0"/>
          </a:p>
          <a:p>
            <a:r>
              <a:rPr lang="en-US" sz="3500" dirty="0"/>
              <a:t>The factor by which local church net expenditures is multiplied</a:t>
            </a:r>
          </a:p>
          <a:p>
            <a:endParaRPr lang="en-US" sz="3500" dirty="0"/>
          </a:p>
          <a:p>
            <a:r>
              <a:rPr lang="en-US" sz="3500" dirty="0"/>
              <a:t>The Base Percentage is modified annually by the “</a:t>
            </a:r>
            <a:r>
              <a:rPr lang="en-US" sz="3500" i="1" dirty="0"/>
              <a:t>i </a:t>
            </a:r>
            <a:r>
              <a:rPr lang="en-US" sz="3500" dirty="0"/>
              <a:t>Factor”</a:t>
            </a:r>
          </a:p>
          <a:p>
            <a:endParaRPr lang="en-US" sz="4000" dirty="0"/>
          </a:p>
        </p:txBody>
      </p:sp>
    </p:spTree>
    <p:extLst>
      <p:ext uri="{BB962C8B-B14F-4D97-AF65-F5344CB8AC3E}">
        <p14:creationId xmlns:p14="http://schemas.microsoft.com/office/powerpoint/2010/main" val="23624361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BF2BD-BBAB-44CA-9864-F81E1FCFB317}"/>
              </a:ext>
            </a:extLst>
          </p:cNvPr>
          <p:cNvSpPr>
            <a:spLocks noGrp="1"/>
          </p:cNvSpPr>
          <p:nvPr>
            <p:ph type="title"/>
          </p:nvPr>
        </p:nvSpPr>
        <p:spPr/>
        <p:txBody>
          <a:bodyPr/>
          <a:lstStyle/>
          <a:p>
            <a:r>
              <a:rPr lang="en-US" dirty="0"/>
              <a:t>The </a:t>
            </a:r>
            <a:r>
              <a:rPr lang="en-US" i="1" dirty="0"/>
              <a:t>i</a:t>
            </a:r>
            <a:r>
              <a:rPr lang="en-US" dirty="0"/>
              <a:t> Factor</a:t>
            </a:r>
          </a:p>
        </p:txBody>
      </p:sp>
      <p:sp>
        <p:nvSpPr>
          <p:cNvPr id="3" name="Text Placeholder 2">
            <a:extLst>
              <a:ext uri="{FF2B5EF4-FFF2-40B4-BE49-F238E27FC236}">
                <a16:creationId xmlns:a16="http://schemas.microsoft.com/office/drawing/2014/main" id="{00ABC8F9-BEB5-46F4-96B8-41388E294512}"/>
              </a:ext>
            </a:extLst>
          </p:cNvPr>
          <p:cNvSpPr>
            <a:spLocks noGrp="1"/>
          </p:cNvSpPr>
          <p:nvPr>
            <p:ph type="body" idx="1"/>
          </p:nvPr>
        </p:nvSpPr>
        <p:spPr>
          <a:xfrm>
            <a:off x="839788" y="1690688"/>
            <a:ext cx="5157787" cy="823912"/>
          </a:xfrm>
        </p:spPr>
        <p:txBody>
          <a:bodyPr/>
          <a:lstStyle/>
          <a:p>
            <a:pPr algn="ctr"/>
            <a:r>
              <a:rPr lang="en-US" dirty="0">
                <a:solidFill>
                  <a:srgbClr val="FFC000"/>
                </a:solidFill>
              </a:rPr>
              <a:t>Income </a:t>
            </a:r>
            <a:r>
              <a:rPr lang="en-US" i="1" dirty="0">
                <a:solidFill>
                  <a:srgbClr val="FFC000"/>
                </a:solidFill>
              </a:rPr>
              <a:t>i</a:t>
            </a:r>
            <a:r>
              <a:rPr lang="en-US" dirty="0">
                <a:solidFill>
                  <a:srgbClr val="FFC000"/>
                </a:solidFill>
              </a:rPr>
              <a:t> = Adjustment based upon mean per capita income per attendee</a:t>
            </a:r>
          </a:p>
        </p:txBody>
      </p:sp>
      <p:sp>
        <p:nvSpPr>
          <p:cNvPr id="4" name="Content Placeholder 3">
            <a:extLst>
              <a:ext uri="{FF2B5EF4-FFF2-40B4-BE49-F238E27FC236}">
                <a16:creationId xmlns:a16="http://schemas.microsoft.com/office/drawing/2014/main" id="{35FFDE60-EC2E-421E-96F6-B2B306CDB7F1}"/>
              </a:ext>
            </a:extLst>
          </p:cNvPr>
          <p:cNvSpPr>
            <a:spLocks noGrp="1"/>
          </p:cNvSpPr>
          <p:nvPr>
            <p:ph sz="half" idx="2"/>
          </p:nvPr>
        </p:nvSpPr>
        <p:spPr>
          <a:xfrm>
            <a:off x="839788" y="2505074"/>
            <a:ext cx="5157787" cy="3920663"/>
          </a:xfrm>
        </p:spPr>
        <p:txBody>
          <a:bodyPr>
            <a:noAutofit/>
          </a:bodyPr>
          <a:lstStyle/>
          <a:p>
            <a:r>
              <a:rPr lang="en-US" sz="2200" dirty="0"/>
              <a:t>Calculated on a county by county basis in each annual conference, arriving at a weighted average based upon attendance.</a:t>
            </a:r>
          </a:p>
          <a:p>
            <a:endParaRPr lang="en-US" sz="100" dirty="0"/>
          </a:p>
          <a:p>
            <a:r>
              <a:rPr lang="en-US" sz="2200" dirty="0"/>
              <a:t>The weighted average per capita income is then compared to the national average.  Those annual conferences with per capita income above the national average will have a higher factor (increased apportionments).  Conversely, those with a lower average will have a lower factor (lower apportionments)</a:t>
            </a:r>
          </a:p>
        </p:txBody>
      </p:sp>
      <p:sp>
        <p:nvSpPr>
          <p:cNvPr id="5" name="Text Placeholder 4">
            <a:extLst>
              <a:ext uri="{FF2B5EF4-FFF2-40B4-BE49-F238E27FC236}">
                <a16:creationId xmlns:a16="http://schemas.microsoft.com/office/drawing/2014/main" id="{9F783B33-6066-49F3-890C-E0CF61FD325D}"/>
              </a:ext>
            </a:extLst>
          </p:cNvPr>
          <p:cNvSpPr>
            <a:spLocks noGrp="1"/>
          </p:cNvSpPr>
          <p:nvPr>
            <p:ph type="body" sz="quarter" idx="3"/>
          </p:nvPr>
        </p:nvSpPr>
        <p:spPr/>
        <p:txBody>
          <a:bodyPr/>
          <a:lstStyle/>
          <a:p>
            <a:pPr algn="ctr"/>
            <a:r>
              <a:rPr lang="en-US" dirty="0">
                <a:solidFill>
                  <a:srgbClr val="FFC000"/>
                </a:solidFill>
              </a:rPr>
              <a:t>Expense </a:t>
            </a:r>
            <a:r>
              <a:rPr lang="en-US" i="1" dirty="0">
                <a:solidFill>
                  <a:srgbClr val="FFC000"/>
                </a:solidFill>
              </a:rPr>
              <a:t>i</a:t>
            </a:r>
            <a:r>
              <a:rPr lang="en-US" dirty="0">
                <a:solidFill>
                  <a:srgbClr val="FFC000"/>
                </a:solidFill>
              </a:rPr>
              <a:t> = “The cost to do church” locally </a:t>
            </a:r>
          </a:p>
        </p:txBody>
      </p:sp>
      <p:sp>
        <p:nvSpPr>
          <p:cNvPr id="6" name="Content Placeholder 5">
            <a:extLst>
              <a:ext uri="{FF2B5EF4-FFF2-40B4-BE49-F238E27FC236}">
                <a16:creationId xmlns:a16="http://schemas.microsoft.com/office/drawing/2014/main" id="{2E6AF16D-B162-454B-A315-BB70DF77E58B}"/>
              </a:ext>
            </a:extLst>
          </p:cNvPr>
          <p:cNvSpPr>
            <a:spLocks noGrp="1"/>
          </p:cNvSpPr>
          <p:nvPr>
            <p:ph sz="quarter" idx="4"/>
          </p:nvPr>
        </p:nvSpPr>
        <p:spPr>
          <a:xfrm>
            <a:off x="6172200" y="2505075"/>
            <a:ext cx="5183188" cy="3920662"/>
          </a:xfrm>
        </p:spPr>
        <p:txBody>
          <a:bodyPr>
            <a:normAutofit fontScale="77500" lnSpcReduction="20000"/>
          </a:bodyPr>
          <a:lstStyle/>
          <a:p>
            <a:r>
              <a:rPr lang="en-US" sz="3000" dirty="0"/>
              <a:t>Calculated on a church by church basis, and like the average income factor, is weighted based upon the number of attendees.</a:t>
            </a:r>
          </a:p>
          <a:p>
            <a:endParaRPr lang="en-US" sz="3000" dirty="0"/>
          </a:p>
          <a:p>
            <a:r>
              <a:rPr lang="en-US" sz="3000" dirty="0"/>
              <a:t>Compares costs at each local church to the UMC national average for items such as:</a:t>
            </a:r>
          </a:p>
          <a:p>
            <a:pPr lvl="1"/>
            <a:r>
              <a:rPr lang="en-US" sz="2600" dirty="0"/>
              <a:t>Operating expenses (utilities, property taxes, insurance, etc.)</a:t>
            </a:r>
          </a:p>
          <a:p>
            <a:pPr lvl="1"/>
            <a:r>
              <a:rPr lang="en-US" sz="2600" dirty="0"/>
              <a:t>Clergy costs</a:t>
            </a:r>
          </a:p>
          <a:p>
            <a:pPr lvl="1"/>
            <a:r>
              <a:rPr lang="en-US" sz="2600" dirty="0"/>
              <a:t>Administrative &amp; District Apportionments</a:t>
            </a:r>
          </a:p>
          <a:p>
            <a:endParaRPr lang="en-US" dirty="0"/>
          </a:p>
        </p:txBody>
      </p:sp>
    </p:spTree>
    <p:extLst>
      <p:ext uri="{BB962C8B-B14F-4D97-AF65-F5344CB8AC3E}">
        <p14:creationId xmlns:p14="http://schemas.microsoft.com/office/powerpoint/2010/main" val="2453443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91A5B97-F88E-7D41-B345-35ABD5F81392}"/>
              </a:ext>
            </a:extLst>
          </p:cNvPr>
          <p:cNvSpPr>
            <a:spLocks noGrp="1"/>
          </p:cNvSpPr>
          <p:nvPr>
            <p:ph type="body" sz="quarter" idx="10"/>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sz="4800" b="1" dirty="0">
                <a:solidFill>
                  <a:schemeClr val="bg1"/>
                </a:solidFill>
              </a:rPr>
              <a:t>Apportionment Formula – Proposed Future State</a:t>
            </a:r>
          </a:p>
        </p:txBody>
      </p:sp>
      <p:sp>
        <p:nvSpPr>
          <p:cNvPr id="3" name="Text Placeholder 2">
            <a:extLst>
              <a:ext uri="{FF2B5EF4-FFF2-40B4-BE49-F238E27FC236}">
                <a16:creationId xmlns:a16="http://schemas.microsoft.com/office/drawing/2014/main" id="{C1637B29-4686-AD4F-9940-53EBF269A502}"/>
              </a:ext>
            </a:extLst>
          </p:cNvPr>
          <p:cNvSpPr>
            <a:spLocks noGrp="1"/>
          </p:cNvSpPr>
          <p:nvPr>
            <p:ph type="body" sz="quarter" idx="11"/>
          </p:nvPr>
        </p:nvSpPr>
        <p:spPr/>
        <p:txBody>
          <a:bodyPr lIns="121920" tIns="60960" rIns="121920" bIns="60960" anchor="t"/>
          <a:lst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a:lstStyle>
          <a:p>
            <a:r>
              <a:rPr lang="en-US" b="1" dirty="0">
                <a:solidFill>
                  <a:schemeClr val="bg1"/>
                </a:solidFill>
              </a:rPr>
              <a:t>Rick King, GCFA  CFO</a:t>
            </a:r>
          </a:p>
        </p:txBody>
      </p:sp>
    </p:spTree>
    <p:extLst>
      <p:ext uri="{BB962C8B-B14F-4D97-AF65-F5344CB8AC3E}">
        <p14:creationId xmlns:p14="http://schemas.microsoft.com/office/powerpoint/2010/main" val="1140989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Theme">
  <a:themeElements>
    <a:clrScheme name="Custom 1">
      <a:dk1>
        <a:srgbClr val="173456"/>
      </a:dk1>
      <a:lt1>
        <a:srgbClr val="FFFFFF"/>
      </a:lt1>
      <a:dk2>
        <a:srgbClr val="173456"/>
      </a:dk2>
      <a:lt2>
        <a:srgbClr val="FFFFFF"/>
      </a:lt2>
      <a:accent1>
        <a:srgbClr val="00688B"/>
      </a:accent1>
      <a:accent2>
        <a:srgbClr val="027FA0"/>
      </a:accent2>
      <a:accent3>
        <a:srgbClr val="029BC3"/>
      </a:accent3>
      <a:accent4>
        <a:srgbClr val="A3D3D8"/>
      </a:accent4>
      <a:accent5>
        <a:srgbClr val="C3E8EA"/>
      </a:accent5>
      <a:accent6>
        <a:srgbClr val="B7B7B7"/>
      </a:accent6>
      <a:hlink>
        <a:srgbClr val="08986D"/>
      </a:hlink>
      <a:folHlink>
        <a:srgbClr val="2DC7FF"/>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tx1"/>
        </a:solidFill>
        <a:ln w="9525">
          <a:noFill/>
          <a:round/>
          <a:headEnd/>
          <a:tailEnd/>
        </a:ln>
      </a:spPr>
      <a:bodyPr vert="horz" wrap="square" lIns="91440" tIns="45720" rIns="91440" bIns="45720" numCol="1" anchor="t" anchorCtr="0" compatLnSpc="1">
        <a:prstTxWarp prst="textNoShape">
          <a:avLst/>
        </a:prstTxWarp>
      </a:bodyPr>
      <a:lstStyle>
        <a:defPPr>
          <a:defRPr/>
        </a:defPPr>
      </a:lst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72D8E426220345B89B7B6839A37875" ma:contentTypeVersion="4" ma:contentTypeDescription="Create a new document." ma:contentTypeScope="" ma:versionID="574f2589bd0b7505003a748c884c3e3f">
  <xsd:schema xmlns:xsd="http://www.w3.org/2001/XMLSchema" xmlns:xs="http://www.w3.org/2001/XMLSchema" xmlns:p="http://schemas.microsoft.com/office/2006/metadata/properties" xmlns:ns2="e917e7b4-4346-449a-9cfb-cf92bf2e1087" targetNamespace="http://schemas.microsoft.com/office/2006/metadata/properties" ma:root="true" ma:fieldsID="7226578519639d8676013b3c56b42938" ns2:_="">
    <xsd:import namespace="e917e7b4-4346-449a-9cfb-cf92bf2e108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917e7b4-4346-449a-9cfb-cf92bf2e108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F0F3F28-F2B9-444F-BC4A-5F59FD45911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917e7b4-4346-449a-9cfb-cf92bf2e108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F0A9C3A-50C8-42CF-841B-BABF0E07736D}">
  <ds:schemaRefs>
    <ds:schemaRef ds:uri="http://purl.org/dc/terms/"/>
    <ds:schemaRef ds:uri="e917e7b4-4346-449a-9cfb-cf92bf2e1087"/>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8435A67E-73CE-403B-8309-7059A1437D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8302</TotalTime>
  <Words>1029</Words>
  <Application>Microsoft Office PowerPoint</Application>
  <PresentationFormat>Widescreen</PresentationFormat>
  <Paragraphs>140</Paragraphs>
  <Slides>26</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26</vt:i4>
      </vt:variant>
    </vt:vector>
  </HeadingPairs>
  <TitlesOfParts>
    <vt:vector size="33" baseType="lpstr">
      <vt:lpstr>Arial</vt:lpstr>
      <vt:lpstr>Calibri</vt:lpstr>
      <vt:lpstr>Calibri Light</vt:lpstr>
      <vt:lpstr>Franklin Gothic Book</vt:lpstr>
      <vt:lpstr>Franklin Gothic Medium</vt:lpstr>
      <vt:lpstr>Office Theme</vt:lpstr>
      <vt:lpstr>Default Theme</vt:lpstr>
      <vt:lpstr>PowerPoint Presentation</vt:lpstr>
      <vt:lpstr>Staff Whom You May Be In Contact </vt:lpstr>
      <vt:lpstr>PowerPoint Presentation</vt:lpstr>
      <vt:lpstr>Apportionment Formula</vt:lpstr>
      <vt:lpstr>What Churches are Included?</vt:lpstr>
      <vt:lpstr>Net Expenditures</vt:lpstr>
      <vt:lpstr>Base Percentage</vt:lpstr>
      <vt:lpstr>The i Factor</vt:lpstr>
      <vt:lpstr>PowerPoint Presentation</vt:lpstr>
      <vt:lpstr>Apportionment Formula – Proposed to GC</vt:lpstr>
      <vt:lpstr>Rationale for Elimination of i-factor</vt:lpstr>
      <vt:lpstr>PowerPoint Presentation</vt:lpstr>
      <vt:lpstr>Denomination Circumstances -  Conference Survey</vt:lpstr>
      <vt:lpstr>Denomination Circumstances -  Church Closures</vt:lpstr>
      <vt:lpstr>Denominational Circumstances - Base Percentage</vt:lpstr>
      <vt:lpstr>Base Percentage Trends</vt:lpstr>
      <vt:lpstr>Denomination Circumstances -  Church Finances</vt:lpstr>
      <vt:lpstr>Denomination Circumstances -  Apportionment Decline</vt:lpstr>
      <vt:lpstr>Denominational Circumstances</vt:lpstr>
      <vt:lpstr>PowerPoint Presentation</vt:lpstr>
      <vt:lpstr>Why is there a 3 year lag between Net Exp. And Apportionments?</vt:lpstr>
      <vt:lpstr>General Conference Budget Approval</vt:lpstr>
      <vt:lpstr>How are Net Expenditures Estimated / Projected?</vt:lpstr>
      <vt:lpstr>Projected vs. Actual Apportionments in Millions of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Sponsored by GCFA</dc:title>
  <dc:creator>Sharon Dean</dc:creator>
  <cp:lastModifiedBy>Kellie Schmeal</cp:lastModifiedBy>
  <cp:revision>45</cp:revision>
  <dcterms:created xsi:type="dcterms:W3CDTF">2020-11-10T14:16:28Z</dcterms:created>
  <dcterms:modified xsi:type="dcterms:W3CDTF">2023-04-10T19:57:40Z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0x0101006472D8E426220345B89B7B6839A37875</vt:lpwstr>
  </property>
</Properties>
</file>