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57" r:id="rId2"/>
    <p:sldId id="392" r:id="rId3"/>
    <p:sldId id="393" r:id="rId4"/>
    <p:sldId id="394" r:id="rId5"/>
    <p:sldId id="395" r:id="rId6"/>
    <p:sldId id="396" r:id="rId7"/>
    <p:sldId id="397" r:id="rId8"/>
    <p:sldId id="398" r:id="rId9"/>
    <p:sldId id="399" r:id="rId10"/>
    <p:sldId id="400" r:id="rId11"/>
    <p:sldId id="413" r:id="rId12"/>
    <p:sldId id="401" r:id="rId13"/>
    <p:sldId id="402" r:id="rId14"/>
    <p:sldId id="404" r:id="rId15"/>
    <p:sldId id="405" r:id="rId16"/>
    <p:sldId id="406" r:id="rId17"/>
    <p:sldId id="407" r:id="rId18"/>
    <p:sldId id="408" r:id="rId19"/>
    <p:sldId id="410" r:id="rId20"/>
    <p:sldId id="414" r:id="rId21"/>
    <p:sldId id="538" r:id="rId22"/>
    <p:sldId id="443" r:id="rId23"/>
    <p:sldId id="260" r:id="rId24"/>
    <p:sldId id="261" r:id="rId25"/>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9DEA38-69FB-4127-B8B8-C4602DD1E14C}" v="1" dt="2022-02-25T15:19:31.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854" y="-3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9"/>
            <a:ext cx="3041967" cy="465296"/>
          </a:xfrm>
          <a:prstGeom prst="rect">
            <a:avLst/>
          </a:prstGeom>
        </p:spPr>
        <p:txBody>
          <a:bodyPr vert="horz" lIns="93126" tIns="46562" rIns="93126" bIns="46562" rtlCol="0"/>
          <a:lstStyle>
            <a:lvl1pPr algn="l">
              <a:defRPr sz="1200"/>
            </a:lvl1pPr>
          </a:lstStyle>
          <a:p>
            <a:endParaRPr lang="en-US"/>
          </a:p>
        </p:txBody>
      </p:sp>
      <p:sp>
        <p:nvSpPr>
          <p:cNvPr id="3" name="Date Placeholder 2"/>
          <p:cNvSpPr>
            <a:spLocks noGrp="1"/>
          </p:cNvSpPr>
          <p:nvPr>
            <p:ph type="dt" sz="quarter" idx="1"/>
          </p:nvPr>
        </p:nvSpPr>
        <p:spPr>
          <a:xfrm>
            <a:off x="3976342" y="9"/>
            <a:ext cx="3041967" cy="465296"/>
          </a:xfrm>
          <a:prstGeom prst="rect">
            <a:avLst/>
          </a:prstGeom>
        </p:spPr>
        <p:txBody>
          <a:bodyPr vert="horz" lIns="93126" tIns="46562" rIns="93126" bIns="46562" rtlCol="0"/>
          <a:lstStyle>
            <a:lvl1pPr algn="r">
              <a:defRPr sz="1200"/>
            </a:lvl1pPr>
          </a:lstStyle>
          <a:p>
            <a:fld id="{A2C4E93B-39E7-477B-927D-4FDD59A0E465}" type="datetimeFigureOut">
              <a:rPr lang="en-US" smtClean="0"/>
              <a:t>1/6/2023</a:t>
            </a:fld>
            <a:endParaRPr lang="en-US"/>
          </a:p>
        </p:txBody>
      </p:sp>
      <p:sp>
        <p:nvSpPr>
          <p:cNvPr id="4" name="Footer Placeholder 3"/>
          <p:cNvSpPr>
            <a:spLocks noGrp="1"/>
          </p:cNvSpPr>
          <p:nvPr>
            <p:ph type="ftr" sz="quarter" idx="2"/>
          </p:nvPr>
        </p:nvSpPr>
        <p:spPr>
          <a:xfrm>
            <a:off x="10" y="8839033"/>
            <a:ext cx="3041967" cy="465296"/>
          </a:xfrm>
          <a:prstGeom prst="rect">
            <a:avLst/>
          </a:prstGeom>
        </p:spPr>
        <p:txBody>
          <a:bodyPr vert="horz" lIns="93126" tIns="46562" rIns="93126" bIns="46562" rtlCol="0" anchor="b"/>
          <a:lstStyle>
            <a:lvl1pPr algn="l">
              <a:defRPr sz="1200"/>
            </a:lvl1pPr>
          </a:lstStyle>
          <a:p>
            <a:endParaRPr lang="en-US"/>
          </a:p>
        </p:txBody>
      </p:sp>
      <p:sp>
        <p:nvSpPr>
          <p:cNvPr id="5" name="Slide Number Placeholder 4"/>
          <p:cNvSpPr>
            <a:spLocks noGrp="1"/>
          </p:cNvSpPr>
          <p:nvPr>
            <p:ph type="sldNum" sz="quarter" idx="3"/>
          </p:nvPr>
        </p:nvSpPr>
        <p:spPr>
          <a:xfrm>
            <a:off x="3976342" y="8839033"/>
            <a:ext cx="3041967" cy="465296"/>
          </a:xfrm>
          <a:prstGeom prst="rect">
            <a:avLst/>
          </a:prstGeom>
        </p:spPr>
        <p:txBody>
          <a:bodyPr vert="horz" lIns="93126" tIns="46562" rIns="93126" bIns="46562" rtlCol="0" anchor="b"/>
          <a:lstStyle>
            <a:lvl1pPr algn="r">
              <a:defRPr sz="1200"/>
            </a:lvl1pPr>
          </a:lstStyle>
          <a:p>
            <a:fld id="{9264DAAF-977B-4733-B5B9-FD4EA70A6ECB}" type="slidenum">
              <a:rPr lang="en-US" smtClean="0"/>
              <a:t>‹#›</a:t>
            </a:fld>
            <a:endParaRPr lang="en-US"/>
          </a:p>
        </p:txBody>
      </p:sp>
    </p:spTree>
    <p:extLst>
      <p:ext uri="{BB962C8B-B14F-4D97-AF65-F5344CB8AC3E}">
        <p14:creationId xmlns:p14="http://schemas.microsoft.com/office/powerpoint/2010/main" val="2668724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9"/>
            <a:ext cx="3041967" cy="465296"/>
          </a:xfrm>
          <a:prstGeom prst="rect">
            <a:avLst/>
          </a:prstGeom>
        </p:spPr>
        <p:txBody>
          <a:bodyPr vert="horz" lIns="93126" tIns="46562" rIns="93126" bIns="46562" rtlCol="0"/>
          <a:lstStyle>
            <a:lvl1pPr algn="l">
              <a:defRPr sz="1200"/>
            </a:lvl1pPr>
          </a:lstStyle>
          <a:p>
            <a:endParaRPr lang="en-US"/>
          </a:p>
        </p:txBody>
      </p:sp>
      <p:sp>
        <p:nvSpPr>
          <p:cNvPr id="3" name="Date Placeholder 2"/>
          <p:cNvSpPr>
            <a:spLocks noGrp="1"/>
          </p:cNvSpPr>
          <p:nvPr>
            <p:ph type="dt" idx="1"/>
          </p:nvPr>
        </p:nvSpPr>
        <p:spPr>
          <a:xfrm>
            <a:off x="3976342" y="9"/>
            <a:ext cx="3041967" cy="465296"/>
          </a:xfrm>
          <a:prstGeom prst="rect">
            <a:avLst/>
          </a:prstGeom>
        </p:spPr>
        <p:txBody>
          <a:bodyPr vert="horz" lIns="93126" tIns="46562" rIns="93126" bIns="46562" rtlCol="0"/>
          <a:lstStyle>
            <a:lvl1pPr algn="r">
              <a:defRPr sz="1200"/>
            </a:lvl1pPr>
          </a:lstStyle>
          <a:p>
            <a:fld id="{50F89490-5AA3-4F14-9935-CB9BFC935545}" type="datetimeFigureOut">
              <a:rPr lang="en-US" smtClean="0"/>
              <a:t>1/6/2023</a:t>
            </a:fld>
            <a:endParaRPr lang="en-US"/>
          </a:p>
        </p:txBody>
      </p:sp>
      <p:sp>
        <p:nvSpPr>
          <p:cNvPr id="4" name="Slide Image Placeholder 3"/>
          <p:cNvSpPr>
            <a:spLocks noGrp="1" noRot="1" noChangeAspect="1"/>
          </p:cNvSpPr>
          <p:nvPr>
            <p:ph type="sldImg" idx="2"/>
          </p:nvPr>
        </p:nvSpPr>
        <p:spPr>
          <a:xfrm>
            <a:off x="1184275" y="700088"/>
            <a:ext cx="4651375" cy="3489325"/>
          </a:xfrm>
          <a:prstGeom prst="rect">
            <a:avLst/>
          </a:prstGeom>
          <a:noFill/>
          <a:ln w="12700">
            <a:solidFill>
              <a:prstClr val="black"/>
            </a:solidFill>
          </a:ln>
        </p:spPr>
        <p:txBody>
          <a:bodyPr vert="horz" lIns="93126" tIns="46562" rIns="93126" bIns="46562" rtlCol="0" anchor="ctr"/>
          <a:lstStyle/>
          <a:p>
            <a:endParaRPr lang="en-US"/>
          </a:p>
        </p:txBody>
      </p:sp>
      <p:sp>
        <p:nvSpPr>
          <p:cNvPr id="5" name="Notes Placeholder 4"/>
          <p:cNvSpPr>
            <a:spLocks noGrp="1"/>
          </p:cNvSpPr>
          <p:nvPr>
            <p:ph type="body" sz="quarter" idx="3"/>
          </p:nvPr>
        </p:nvSpPr>
        <p:spPr>
          <a:xfrm>
            <a:off x="701993" y="4420325"/>
            <a:ext cx="5615940" cy="4187666"/>
          </a:xfrm>
          <a:prstGeom prst="rect">
            <a:avLst/>
          </a:prstGeom>
        </p:spPr>
        <p:txBody>
          <a:bodyPr vert="horz" lIns="93126" tIns="46562" rIns="93126" bIns="465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0" y="8839033"/>
            <a:ext cx="3041967" cy="465296"/>
          </a:xfrm>
          <a:prstGeom prst="rect">
            <a:avLst/>
          </a:prstGeom>
        </p:spPr>
        <p:txBody>
          <a:bodyPr vert="horz" lIns="93126" tIns="46562" rIns="93126" bIns="46562" rtlCol="0" anchor="b"/>
          <a:lstStyle>
            <a:lvl1pPr algn="l">
              <a:defRPr sz="1200"/>
            </a:lvl1pPr>
          </a:lstStyle>
          <a:p>
            <a:endParaRPr lang="en-US"/>
          </a:p>
        </p:txBody>
      </p:sp>
      <p:sp>
        <p:nvSpPr>
          <p:cNvPr id="7" name="Slide Number Placeholder 6"/>
          <p:cNvSpPr>
            <a:spLocks noGrp="1"/>
          </p:cNvSpPr>
          <p:nvPr>
            <p:ph type="sldNum" sz="quarter" idx="5"/>
          </p:nvPr>
        </p:nvSpPr>
        <p:spPr>
          <a:xfrm>
            <a:off x="3976342" y="8839033"/>
            <a:ext cx="3041967" cy="465296"/>
          </a:xfrm>
          <a:prstGeom prst="rect">
            <a:avLst/>
          </a:prstGeom>
        </p:spPr>
        <p:txBody>
          <a:bodyPr vert="horz" lIns="93126" tIns="46562" rIns="93126" bIns="46562" rtlCol="0" anchor="b"/>
          <a:lstStyle>
            <a:lvl1pPr algn="r">
              <a:defRPr sz="1200"/>
            </a:lvl1pPr>
          </a:lstStyle>
          <a:p>
            <a:fld id="{003124E3-DAE8-47E8-987C-92843A316E1B}" type="slidenum">
              <a:rPr lang="en-US" smtClean="0"/>
              <a:t>‹#›</a:t>
            </a:fld>
            <a:endParaRPr lang="en-US"/>
          </a:p>
        </p:txBody>
      </p:sp>
    </p:spTree>
    <p:extLst>
      <p:ext uri="{BB962C8B-B14F-4D97-AF65-F5344CB8AC3E}">
        <p14:creationId xmlns:p14="http://schemas.microsoft.com/office/powerpoint/2010/main" val="15090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28814">
              <a:defRPr>
                <a:solidFill>
                  <a:schemeClr val="tx1"/>
                </a:solidFill>
                <a:latin typeface="Tahoma" pitchFamily="34" charset="0"/>
              </a:defRPr>
            </a:lvl1pPr>
            <a:lvl2pPr marL="747856" indent="-286652" defTabSz="928814">
              <a:defRPr>
                <a:solidFill>
                  <a:schemeClr val="tx1"/>
                </a:solidFill>
                <a:latin typeface="Tahoma" pitchFamily="34" charset="0"/>
              </a:defRPr>
            </a:lvl2pPr>
            <a:lvl3pPr marL="1151410" indent="-229000" defTabSz="928814">
              <a:defRPr>
                <a:solidFill>
                  <a:schemeClr val="tx1"/>
                </a:solidFill>
                <a:latin typeface="Tahoma" pitchFamily="34" charset="0"/>
              </a:defRPr>
            </a:lvl3pPr>
            <a:lvl4pPr marL="1611011" indent="-229000" defTabSz="928814">
              <a:defRPr>
                <a:solidFill>
                  <a:schemeClr val="tx1"/>
                </a:solidFill>
                <a:latin typeface="Tahoma" pitchFamily="34" charset="0"/>
              </a:defRPr>
            </a:lvl4pPr>
            <a:lvl5pPr marL="2072217" indent="-229000" defTabSz="928814">
              <a:defRPr>
                <a:solidFill>
                  <a:schemeClr val="tx1"/>
                </a:solidFill>
                <a:latin typeface="Tahoma" pitchFamily="34" charset="0"/>
              </a:defRPr>
            </a:lvl5pPr>
            <a:lvl6pPr marL="2533420" indent="-229000" defTabSz="928814" eaLnBrk="0" fontAlgn="base" hangingPunct="0">
              <a:spcBef>
                <a:spcPct val="0"/>
              </a:spcBef>
              <a:spcAft>
                <a:spcPct val="0"/>
              </a:spcAft>
              <a:defRPr>
                <a:solidFill>
                  <a:schemeClr val="tx1"/>
                </a:solidFill>
                <a:latin typeface="Tahoma" pitchFamily="34" charset="0"/>
              </a:defRPr>
            </a:lvl6pPr>
            <a:lvl7pPr marL="2994625" indent="-229000" defTabSz="928814" eaLnBrk="0" fontAlgn="base" hangingPunct="0">
              <a:spcBef>
                <a:spcPct val="0"/>
              </a:spcBef>
              <a:spcAft>
                <a:spcPct val="0"/>
              </a:spcAft>
              <a:defRPr>
                <a:solidFill>
                  <a:schemeClr val="tx1"/>
                </a:solidFill>
                <a:latin typeface="Tahoma" pitchFamily="34" charset="0"/>
              </a:defRPr>
            </a:lvl7pPr>
            <a:lvl8pPr marL="3455829" indent="-229000" defTabSz="928814" eaLnBrk="0" fontAlgn="base" hangingPunct="0">
              <a:spcBef>
                <a:spcPct val="0"/>
              </a:spcBef>
              <a:spcAft>
                <a:spcPct val="0"/>
              </a:spcAft>
              <a:defRPr>
                <a:solidFill>
                  <a:schemeClr val="tx1"/>
                </a:solidFill>
                <a:latin typeface="Tahoma" pitchFamily="34" charset="0"/>
              </a:defRPr>
            </a:lvl8pPr>
            <a:lvl9pPr marL="3917034" indent="-229000" defTabSz="928814" eaLnBrk="0" fontAlgn="base" hangingPunct="0">
              <a:spcBef>
                <a:spcPct val="0"/>
              </a:spcBef>
              <a:spcAft>
                <a:spcPct val="0"/>
              </a:spcAft>
              <a:defRPr>
                <a:solidFill>
                  <a:schemeClr val="tx1"/>
                </a:solidFill>
                <a:latin typeface="Tahoma" pitchFamily="34" charset="0"/>
              </a:defRPr>
            </a:lvl9pPr>
          </a:lstStyle>
          <a:p>
            <a:fld id="{834012E2-899C-458D-B58F-5C199DEAF769}" type="slidenum">
              <a:rPr lang="en-US" altLang="en-US" smtClean="0">
                <a:latin typeface="Arial" charset="0"/>
              </a:rPr>
              <a:pPr/>
              <a:t>1</a:t>
            </a:fld>
            <a:endParaRPr lang="en-US" alt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EB3D612D-B192-4159-BD44-44E71F2DB68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9B729BBF-F993-47CE-A972-D0525B114052}"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586734-A7DB-4CBC-AD0B-9EFD70C624EE}" type="slidenum">
              <a:rPr lang="en-US" smtClean="0"/>
              <a:pPr fontAlgn="base">
                <a:spcBef>
                  <a:spcPct val="0"/>
                </a:spcBef>
                <a:spcAft>
                  <a:spcPct val="0"/>
                </a:spcAft>
                <a:defRPr/>
              </a:pPr>
              <a:t>16</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F3BB99C3-E0DF-493C-8C27-00C7ADE55B76}"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E6A65569-D24B-44A8-9A48-18EBF88F4F3F}"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AA94F30C-C0F0-4D0D-91CE-556251C1AF9A}"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76030" y="8838085"/>
            <a:ext cx="3042291" cy="466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9" tIns="46555" rIns="93109" bIns="46555" anchor="b"/>
          <a:lstStyle>
            <a:lvl1pPr algn="l" eaLnBrk="0" hangingPunct="0">
              <a:spcBef>
                <a:spcPct val="30000"/>
              </a:spcBef>
              <a:defRPr sz="1200">
                <a:solidFill>
                  <a:schemeClr val="tx1"/>
                </a:solidFill>
                <a:latin typeface="Calibri" pitchFamily="34" charset="0"/>
              </a:defRPr>
            </a:lvl1pPr>
            <a:lvl2pPr marL="742950" indent="-285750" algn="l" eaLnBrk="0" hangingPunct="0">
              <a:spcBef>
                <a:spcPct val="30000"/>
              </a:spcBef>
              <a:defRPr sz="1200">
                <a:solidFill>
                  <a:schemeClr val="tx1"/>
                </a:solidFill>
                <a:latin typeface="Calibri" pitchFamily="34" charset="0"/>
              </a:defRPr>
            </a:lvl2pPr>
            <a:lvl3pPr marL="1143000" indent="-228600" algn="l" eaLnBrk="0" hangingPunct="0">
              <a:spcBef>
                <a:spcPct val="30000"/>
              </a:spcBef>
              <a:defRPr sz="1200">
                <a:solidFill>
                  <a:schemeClr val="tx1"/>
                </a:solidFill>
                <a:latin typeface="Calibri" pitchFamily="34" charset="0"/>
              </a:defRPr>
            </a:lvl3pPr>
            <a:lvl4pPr marL="1600200" indent="-228600" algn="l" eaLnBrk="0" hangingPunct="0">
              <a:spcBef>
                <a:spcPct val="30000"/>
              </a:spcBef>
              <a:defRPr sz="1200">
                <a:solidFill>
                  <a:schemeClr val="tx1"/>
                </a:solidFill>
                <a:latin typeface="Calibri" pitchFamily="34" charset="0"/>
              </a:defRPr>
            </a:lvl4pPr>
            <a:lvl5pPr marL="2057400" indent="-228600" algn="l"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73FA8C46-C1DE-43A2-BAF9-95DD6AFB3079}" type="slidenum">
              <a:rPr lang="en-US" altLang="en-US"/>
              <a:pPr algn="r" eaLnBrk="1" hangingPunct="1">
                <a:spcBef>
                  <a:spcPct val="0"/>
                </a:spcBef>
              </a:pPr>
              <a:t>20</a:t>
            </a:fld>
            <a:endParaRPr lang="en-US" altLang="en-US"/>
          </a:p>
        </p:txBody>
      </p:sp>
      <p:sp>
        <p:nvSpPr>
          <p:cNvPr id="76803" name="Rectangle 2"/>
          <p:cNvSpPr>
            <a:spLocks noGrp="1" noRot="1" noChangeAspect="1" noChangeArrowheads="1" noTextEdit="1"/>
          </p:cNvSpPr>
          <p:nvPr>
            <p:ph type="sldImg"/>
          </p:nvPr>
        </p:nvSpPr>
        <p:spPr bwMode="auto">
          <a:xfrm>
            <a:off x="1182688"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936956" y="4420637"/>
            <a:ext cx="5146017" cy="41883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AD413E-288C-4D20-9803-EC8477542A22}" type="slidenum">
              <a:rPr lang="en-US" smtClean="0"/>
              <a:t>24</a:t>
            </a:fld>
            <a:endParaRPr lang="en-US"/>
          </a:p>
        </p:txBody>
      </p:sp>
    </p:spTree>
    <p:extLst>
      <p:ext uri="{BB962C8B-B14F-4D97-AF65-F5344CB8AC3E}">
        <p14:creationId xmlns:p14="http://schemas.microsoft.com/office/powerpoint/2010/main" val="328877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Council Says what ministries can take place, the trustees provide the facilities and equipment for effective ministry- example comporary worship-sound lighting, Hearing impaired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Council says what ministries can take place. The trustees provide the facilities and equipment for effective ministry – example: contemporary worship-sound, lighting, hearing impaired, etc.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defRPr/>
              </a:pPr>
              <a:endParaRPr lang="en-US" altLang="en-US"/>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defRPr/>
              </a:pPr>
              <a:endParaRPr lang="en-US" altLang="en-US"/>
            </a:p>
          </p:txBody>
        </p:sp>
        <p:pic>
          <p:nvPicPr>
            <p:cNvPr id="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083" name="Rectangle 11"/>
          <p:cNvSpPr>
            <a:spLocks noGrp="1" noChangeArrowheads="1"/>
          </p:cNvSpPr>
          <p:nvPr>
            <p:ph type="ctrTitle" sz="quarter"/>
          </p:nvPr>
        </p:nvSpPr>
        <p:spPr>
          <a:xfrm>
            <a:off x="1905000" y="1676400"/>
            <a:ext cx="6934200" cy="2116138"/>
          </a:xfrm>
        </p:spPr>
        <p:txBody>
          <a:bodyPr/>
          <a:lstStyle>
            <a:lvl1pPr>
              <a:defRPr/>
            </a:lvl1pPr>
          </a:lstStyle>
          <a:p>
            <a:pPr lvl="0"/>
            <a:r>
              <a:rPr lang="en-US" altLang="en-US" noProof="0"/>
              <a:t>Click to edit Master title style</a:t>
            </a:r>
          </a:p>
        </p:txBody>
      </p:sp>
      <p:sp>
        <p:nvSpPr>
          <p:cNvPr id="3084" name="Rectangle 12"/>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pPr lvl="0"/>
            <a:r>
              <a:rPr lang="en-US" altLang="en-US" noProof="0"/>
              <a:t>Click to edit Master subtitle style</a:t>
            </a:r>
          </a:p>
        </p:txBody>
      </p:sp>
      <p:sp>
        <p:nvSpPr>
          <p:cNvPr id="8" name="Rectangle 13"/>
          <p:cNvSpPr>
            <a:spLocks noGrp="1" noChangeArrowheads="1"/>
          </p:cNvSpPr>
          <p:nvPr>
            <p:ph type="dt" sz="quarter" idx="10"/>
          </p:nvPr>
        </p:nvSpPr>
        <p:spPr>
          <a:xfrm>
            <a:off x="1828800" y="6400800"/>
            <a:ext cx="1905000" cy="457200"/>
          </a:xfrm>
        </p:spPr>
        <p:txBody>
          <a:bodyPr/>
          <a:lstStyle>
            <a:lvl1pPr>
              <a:defRPr/>
            </a:lvl1pPr>
          </a:lstStyle>
          <a:p>
            <a:fld id="{7B5178FC-9FE6-45EC-B980-5BBEA8CD6F67}" type="datetimeFigureOut">
              <a:rPr lang="en-US" smtClean="0"/>
              <a:t>1/6/2023</a:t>
            </a:fld>
            <a:endParaRPr lang="en-US"/>
          </a:p>
        </p:txBody>
      </p:sp>
      <p:sp>
        <p:nvSpPr>
          <p:cNvPr id="9" name="Rectangle 14"/>
          <p:cNvSpPr>
            <a:spLocks noGrp="1" noChangeArrowheads="1"/>
          </p:cNvSpPr>
          <p:nvPr>
            <p:ph type="ftr" sz="quarter" idx="11"/>
          </p:nvPr>
        </p:nvSpPr>
        <p:spPr>
          <a:xfrm>
            <a:off x="3962400" y="6400800"/>
            <a:ext cx="2895600" cy="457200"/>
          </a:xfrm>
        </p:spPr>
        <p:txBody>
          <a:bodyPr/>
          <a:lstStyle>
            <a:lvl1pPr>
              <a:defRPr/>
            </a:lvl1pPr>
          </a:lstStyle>
          <a:p>
            <a:endParaRPr lang="en-US"/>
          </a:p>
        </p:txBody>
      </p:sp>
      <p:sp>
        <p:nvSpPr>
          <p:cNvPr id="10" name="Rectangle 15"/>
          <p:cNvSpPr>
            <a:spLocks noGrp="1" noChangeArrowheads="1"/>
          </p:cNvSpPr>
          <p:nvPr>
            <p:ph type="sldNum" sz="quarter" idx="12"/>
          </p:nvPr>
        </p:nvSpPr>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378514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1/6/2023</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180064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1/6/2023</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2800511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BF10101-D98C-4EDB-A249-900FCFB1135A}" type="datetimeFigureOut">
              <a:rPr lang="en-US"/>
              <a:pPr>
                <a:defRPr/>
              </a:pPr>
              <a:t>1/6/2023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D9FBB2B-8B37-4C6F-825E-F93C7B8BA6A0}" type="slidenum">
              <a:rPr lang="en-US"/>
              <a:pPr>
                <a:defRPr/>
              </a:pPr>
              <a:t>‹#›</a:t>
            </a:fld>
            <a:endParaRPr lang="en-US"/>
          </a:p>
        </p:txBody>
      </p:sp>
    </p:spTree>
    <p:extLst>
      <p:ext uri="{BB962C8B-B14F-4D97-AF65-F5344CB8AC3E}">
        <p14:creationId xmlns:p14="http://schemas.microsoft.com/office/powerpoint/2010/main" val="421547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1/6/2023</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303525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1/6/2023</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137945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1/6/2023</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233943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1/6/2023</a:t>
            </a:fld>
            <a:endParaRPr lang="en-US"/>
          </a:p>
        </p:txBody>
      </p:sp>
      <p:sp>
        <p:nvSpPr>
          <p:cNvPr id="8" name="Rectangle 14"/>
          <p:cNvSpPr>
            <a:spLocks noGrp="1" noChangeArrowheads="1"/>
          </p:cNvSpPr>
          <p:nvPr>
            <p:ph type="ftr" sz="quarter" idx="11"/>
          </p:nvPr>
        </p:nvSpPr>
        <p:spPr>
          <a:ln/>
        </p:spPr>
        <p:txBody>
          <a:bodyPr/>
          <a:lstStyle>
            <a:lvl1pPr>
              <a:defRPr/>
            </a:lvl1pPr>
          </a:lstStyle>
          <a:p>
            <a:endParaRPr lang="en-US"/>
          </a:p>
        </p:txBody>
      </p:sp>
      <p:sp>
        <p:nvSpPr>
          <p:cNvPr id="9"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161173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1/6/2023</a:t>
            </a:fld>
            <a:endParaRPr lang="en-US"/>
          </a:p>
        </p:txBody>
      </p:sp>
      <p:sp>
        <p:nvSpPr>
          <p:cNvPr id="4" name="Rectangle 14"/>
          <p:cNvSpPr>
            <a:spLocks noGrp="1" noChangeArrowheads="1"/>
          </p:cNvSpPr>
          <p:nvPr>
            <p:ph type="ftr" sz="quarter" idx="11"/>
          </p:nvPr>
        </p:nvSpPr>
        <p:spPr>
          <a:ln/>
        </p:spPr>
        <p:txBody>
          <a:bodyPr/>
          <a:lstStyle>
            <a:lvl1pPr>
              <a:defRPr/>
            </a:lvl1pPr>
          </a:lstStyle>
          <a:p>
            <a:endParaRPr lang="en-US"/>
          </a:p>
        </p:txBody>
      </p:sp>
      <p:sp>
        <p:nvSpPr>
          <p:cNvPr id="5"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219809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1/6/2023</a:t>
            </a:fld>
            <a:endParaRPr lang="en-US"/>
          </a:p>
        </p:txBody>
      </p:sp>
      <p:sp>
        <p:nvSpPr>
          <p:cNvPr id="3" name="Rectangle 14"/>
          <p:cNvSpPr>
            <a:spLocks noGrp="1" noChangeArrowheads="1"/>
          </p:cNvSpPr>
          <p:nvPr>
            <p:ph type="ftr" sz="quarter" idx="11"/>
          </p:nvPr>
        </p:nvSpPr>
        <p:spPr>
          <a:ln/>
        </p:spPr>
        <p:txBody>
          <a:bodyPr/>
          <a:lstStyle>
            <a:lvl1pPr>
              <a:defRPr/>
            </a:lvl1pPr>
          </a:lstStyle>
          <a:p>
            <a:endParaRPr lang="en-US"/>
          </a:p>
        </p:txBody>
      </p:sp>
      <p:sp>
        <p:nvSpPr>
          <p:cNvPr id="4"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401367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1/6/2023</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397123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7B5178FC-9FE6-45EC-B980-5BBEA8CD6F67}" type="datetimeFigureOut">
              <a:rPr lang="en-US" smtClean="0"/>
              <a:t>1/6/2023</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3AA4778-F1A8-40C4-8CA8-C121AAE4BDA4}" type="slidenum">
              <a:rPr lang="en-US" smtClean="0"/>
              <a:t>‹#›</a:t>
            </a:fld>
            <a:endParaRPr lang="en-US"/>
          </a:p>
        </p:txBody>
      </p:sp>
    </p:spTree>
    <p:extLst>
      <p:ext uri="{BB962C8B-B14F-4D97-AF65-F5344CB8AC3E}">
        <p14:creationId xmlns:p14="http://schemas.microsoft.com/office/powerpoint/2010/main" val="347871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103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defRPr/>
              </a:pPr>
              <a:endParaRPr lang="en-US" altLang="en-US"/>
            </a:p>
          </p:txBody>
        </p:sp>
        <p:sp>
          <p:nvSpPr>
            <p:cNvPr id="103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defRPr/>
              </a:pPr>
              <a:endParaRPr lang="en-US" altLang="en-US"/>
            </a:p>
          </p:txBody>
        </p:sp>
        <p:pic>
          <p:nvPicPr>
            <p:cNvPr id="1034" name="Picture 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27" name="Rectangle 11"/>
          <p:cNvSpPr>
            <a:spLocks noGrp="1" noChangeArrowheads="1"/>
          </p:cNvSpPr>
          <p:nvPr>
            <p:ph type="title"/>
          </p:nvPr>
        </p:nvSpPr>
        <p:spPr bwMode="auto">
          <a:xfrm>
            <a:off x="1219200" y="304800"/>
            <a:ext cx="77724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2"/>
          <p:cNvSpPr>
            <a:spLocks noGrp="1" noChangeArrowheads="1"/>
          </p:cNvSpPr>
          <p:nvPr>
            <p:ph type="body" idx="1"/>
          </p:nvPr>
        </p:nvSpPr>
        <p:spPr bwMode="auto">
          <a:xfrm>
            <a:off x="12192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61" name="Rectangle 13"/>
          <p:cNvSpPr>
            <a:spLocks noGrp="1" noChangeArrowheads="1"/>
          </p:cNvSpPr>
          <p:nvPr>
            <p:ph type="dt" sz="half" idx="2"/>
          </p:nvPr>
        </p:nvSpPr>
        <p:spPr bwMode="auto">
          <a:xfrm>
            <a:off x="1143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fld id="{7B5178FC-9FE6-45EC-B980-5BBEA8CD6F67}" type="datetimeFigureOut">
              <a:rPr lang="en-US" smtClean="0"/>
              <a:t>1/6/2023</a:t>
            </a:fld>
            <a:endParaRPr lang="en-US"/>
          </a:p>
        </p:txBody>
      </p:sp>
      <p:sp>
        <p:nvSpPr>
          <p:cNvPr id="2062" name="Rectangle 14"/>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063" name="Rectangle 15"/>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B3AA4778-F1A8-40C4-8CA8-C121AAE4BDA4}" type="slidenum">
              <a:rPr lang="en-US" smtClean="0"/>
              <a:t>‹#›</a:t>
            </a:fld>
            <a:endParaRPr 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www.mississippi-umc.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a:xfrm>
            <a:off x="1981200" y="533400"/>
            <a:ext cx="6629400" cy="2438400"/>
          </a:xfrm>
        </p:spPr>
        <p:txBody>
          <a:bodyPr/>
          <a:lstStyle/>
          <a:p>
            <a:pPr algn="ctr" eaLnBrk="1" hangingPunct="1"/>
            <a:r>
              <a:rPr lang="en-US" altLang="en-US" sz="5400" dirty="0"/>
              <a:t>2023 TRUSTEES</a:t>
            </a:r>
            <a:br>
              <a:rPr lang="en-US" altLang="en-US" sz="6000" dirty="0"/>
            </a:br>
            <a:r>
              <a:rPr lang="en-US" altLang="en-US" sz="4000" dirty="0">
                <a:solidFill>
                  <a:schemeClr val="hlink"/>
                </a:solidFill>
              </a:rPr>
              <a:t>The Ministry of Administration</a:t>
            </a:r>
            <a:br>
              <a:rPr lang="en-US" altLang="en-US" sz="4000" dirty="0">
                <a:solidFill>
                  <a:schemeClr val="tx1"/>
                </a:solidFill>
              </a:rPr>
            </a:br>
            <a:r>
              <a:rPr lang="en-US" altLang="en-US" sz="4000" dirty="0">
                <a:solidFill>
                  <a:schemeClr val="tx1"/>
                </a:solidFill>
              </a:rPr>
              <a:t> </a:t>
            </a:r>
            <a:r>
              <a:rPr lang="en-US" altLang="en-US" sz="2400" dirty="0"/>
              <a:t>Presented on behalf of </a:t>
            </a:r>
            <a:br>
              <a:rPr lang="en-US" altLang="en-US" sz="2400" dirty="0"/>
            </a:br>
            <a:r>
              <a:rPr lang="en-US" altLang="en-US" sz="2400" dirty="0">
                <a:solidFill>
                  <a:schemeClr val="tx1"/>
                </a:solidFill>
              </a:rPr>
              <a:t>Mississippi Conference Office of the Treasurer Conference Council on Finance &amp; Administration</a:t>
            </a:r>
            <a:br>
              <a:rPr lang="en-US" altLang="en-US" sz="2400" dirty="0">
                <a:solidFill>
                  <a:schemeClr val="tx1"/>
                </a:solidFill>
              </a:rPr>
            </a:br>
            <a:r>
              <a:rPr lang="en-US" altLang="en-US" sz="2400" dirty="0">
                <a:solidFill>
                  <a:schemeClr val="tx1"/>
                </a:solidFill>
              </a:rPr>
              <a:t>Conference Board of Trustees</a:t>
            </a:r>
          </a:p>
        </p:txBody>
      </p:sp>
      <p:sp>
        <p:nvSpPr>
          <p:cNvPr id="4099" name="Rectangle 3"/>
          <p:cNvSpPr>
            <a:spLocks noGrp="1" noChangeArrowheads="1"/>
          </p:cNvSpPr>
          <p:nvPr>
            <p:ph type="subTitle" sz="quarter" idx="1"/>
          </p:nvPr>
        </p:nvSpPr>
        <p:spPr>
          <a:xfrm>
            <a:off x="3048000" y="4191000"/>
            <a:ext cx="4267200" cy="2362200"/>
          </a:xfrm>
        </p:spPr>
        <p:txBody>
          <a:bodyPr/>
          <a:lstStyle/>
          <a:p>
            <a:pPr algn="ctr" eaLnBrk="1" hangingPunct="1"/>
            <a:r>
              <a:rPr lang="en-US" altLang="en-US" sz="1800" dirty="0">
                <a:solidFill>
                  <a:srgbClr val="FF0000"/>
                </a:solidFill>
              </a:rPr>
              <a:t>Presented by:</a:t>
            </a:r>
          </a:p>
          <a:p>
            <a:pPr algn="ctr" eaLnBrk="1" hangingPunct="1"/>
            <a:endParaRPr lang="en-US" altLang="en-US" sz="1800" dirty="0">
              <a:solidFill>
                <a:srgbClr val="FF0000"/>
              </a:solidFill>
            </a:endParaRPr>
          </a:p>
          <a:p>
            <a:pPr algn="ctr" eaLnBrk="1" hangingPunct="1"/>
            <a:r>
              <a:rPr lang="en-US" altLang="en-US" sz="2400" dirty="0">
                <a:solidFill>
                  <a:srgbClr val="FFC000"/>
                </a:solidFill>
              </a:rPr>
              <a:t>Reverend Mitchell Hedgepeth</a:t>
            </a:r>
          </a:p>
          <a:p>
            <a:pPr algn="ctr" eaLnBrk="1" hangingPunct="1"/>
            <a:r>
              <a:rPr lang="en-US" altLang="en-US" sz="2000" dirty="0"/>
              <a:t>Associate Director for Trustee Matters</a:t>
            </a:r>
          </a:p>
          <a:p>
            <a:pPr algn="ctr" eaLnBrk="1" hangingPunct="1"/>
            <a:endParaRPr lang="en-US" altLang="en-US" sz="2800" dirty="0">
              <a:solidFill>
                <a:schemeClr val="tx2"/>
              </a:solidFill>
            </a:endParaRPr>
          </a:p>
          <a:p>
            <a:pPr eaLnBrk="1" hangingPunct="1"/>
            <a:endParaRPr lang="en-US" altLang="en-US" sz="2000" dirty="0"/>
          </a:p>
          <a:p>
            <a:pPr eaLnBrk="1" hangingPunct="1"/>
            <a:endParaRPr lang="en-US" altLang="en-US" sz="4000" dirty="0">
              <a:solidFill>
                <a:schemeClr val="tx2"/>
              </a:solidFill>
            </a:endParaRP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51899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p:cNvSpPr>
          <p:nvPr>
            <p:ph type="title"/>
          </p:nvPr>
        </p:nvSpPr>
        <p:spPr>
          <a:noFill/>
        </p:spPr>
        <p:txBody>
          <a:bodyPr/>
          <a:lstStyle/>
          <a:p>
            <a:pPr eaLnBrk="1" hangingPunct="1"/>
            <a:r>
              <a:rPr lang="en-US" altLang="en-US" sz="4000" dirty="0">
                <a:solidFill>
                  <a:srgbClr val="FFC000"/>
                </a:solidFill>
              </a:rPr>
              <a:t>BOT Powers &amp; Limitations (2533)</a:t>
            </a:r>
            <a:br>
              <a:rPr lang="en-US" altLang="en-US" dirty="0">
                <a:solidFill>
                  <a:srgbClr val="FFC000"/>
                </a:solidFill>
              </a:rPr>
            </a:br>
            <a:endParaRPr lang="en-US" altLang="en-US" sz="2800" dirty="0">
              <a:solidFill>
                <a:srgbClr val="FFC000"/>
              </a:solidFill>
            </a:endParaRPr>
          </a:p>
        </p:txBody>
      </p:sp>
      <p:sp>
        <p:nvSpPr>
          <p:cNvPr id="125955" name="Rectangle 3"/>
          <p:cNvSpPr>
            <a:spLocks noGrp="1"/>
          </p:cNvSpPr>
          <p:nvPr>
            <p:ph idx="1"/>
          </p:nvPr>
        </p:nvSpPr>
        <p:spPr>
          <a:xfrm>
            <a:off x="1219200" y="1524000"/>
            <a:ext cx="7735888" cy="4608513"/>
          </a:xfrm>
        </p:spPr>
        <p:txBody>
          <a:bodyPr/>
          <a:lstStyle/>
          <a:p>
            <a:pPr eaLnBrk="1" hangingPunct="1">
              <a:lnSpc>
                <a:spcPct val="80000"/>
              </a:lnSpc>
              <a:defRPr/>
            </a:pPr>
            <a:r>
              <a:rPr lang="en-US" altLang="en-US" sz="2800" dirty="0"/>
              <a:t>Supervision, oversight, and care of all real property and equipment</a:t>
            </a:r>
          </a:p>
          <a:p>
            <a:pPr eaLnBrk="1" hangingPunct="1">
              <a:lnSpc>
                <a:spcPct val="80000"/>
              </a:lnSpc>
              <a:defRPr/>
            </a:pPr>
            <a:r>
              <a:rPr lang="en-US" altLang="en-US" sz="2800" dirty="0">
                <a:solidFill>
                  <a:srgbClr val="FF0000"/>
                </a:solidFill>
              </a:rPr>
              <a:t>Property and Casualty Insurance Coverage is in existence and is adequate </a:t>
            </a:r>
          </a:p>
          <a:p>
            <a:pPr eaLnBrk="1" hangingPunct="1">
              <a:lnSpc>
                <a:spcPct val="80000"/>
              </a:lnSpc>
              <a:defRPr/>
            </a:pPr>
            <a:r>
              <a:rPr lang="en-US" altLang="en-US" sz="2800" dirty="0"/>
              <a:t>Property use with the pastor’s approval</a:t>
            </a:r>
          </a:p>
          <a:p>
            <a:pPr eaLnBrk="1" hangingPunct="1">
              <a:lnSpc>
                <a:spcPct val="80000"/>
              </a:lnSpc>
              <a:defRPr/>
            </a:pPr>
            <a:r>
              <a:rPr lang="en-US" altLang="en-US" sz="2800" dirty="0"/>
              <a:t>Annual inspection of parsonage with SPRC </a:t>
            </a:r>
          </a:p>
          <a:p>
            <a:pPr eaLnBrk="1" hangingPunct="1">
              <a:lnSpc>
                <a:spcPct val="80000"/>
              </a:lnSpc>
              <a:defRPr/>
            </a:pPr>
            <a:r>
              <a:rPr lang="en-US" altLang="en-US" sz="2800" dirty="0"/>
              <a:t>Receive and administer all bequest (inheritance) for the local church  (Delegate this responsibility-Memorial, Finance, </a:t>
            </a:r>
            <a:r>
              <a:rPr lang="en-US" altLang="en-US" sz="2800" dirty="0" err="1"/>
              <a:t>etc</a:t>
            </a:r>
            <a:r>
              <a:rPr lang="en-US" altLang="en-US" sz="2800" dirty="0"/>
              <a:t>)</a:t>
            </a:r>
          </a:p>
          <a:p>
            <a:pPr eaLnBrk="1" hangingPunct="1">
              <a:lnSpc>
                <a:spcPct val="80000"/>
              </a:lnSpc>
              <a:defRPr/>
            </a:pPr>
            <a:r>
              <a:rPr lang="en-US" altLang="en-US" sz="2800" dirty="0">
                <a:solidFill>
                  <a:srgbClr val="FF0000"/>
                </a:solidFill>
              </a:rPr>
              <a:t>Incorporation</a:t>
            </a:r>
          </a:p>
          <a:p>
            <a:pPr eaLnBrk="1" hangingPunct="1">
              <a:lnSpc>
                <a:spcPct val="80000"/>
              </a:lnSpc>
              <a:defRPr/>
            </a:pPr>
            <a:r>
              <a:rPr lang="en-US" altLang="en-US" sz="2800" dirty="0"/>
              <a:t>Accessibility Audit/Inspection</a:t>
            </a:r>
          </a:p>
          <a:p>
            <a:pPr marL="0" indent="0" eaLnBrk="1" hangingPunct="1">
              <a:lnSpc>
                <a:spcPct val="80000"/>
              </a:lnSpc>
              <a:buFont typeface="Symbol" pitchFamily="18" charset="2"/>
              <a:buNone/>
              <a:defRPr/>
            </a:pPr>
            <a:endParaRPr lang="en-US" altLang="en-US" sz="2800" dirty="0"/>
          </a:p>
        </p:txBody>
      </p:sp>
    </p:spTree>
    <p:extLst>
      <p:ext uri="{BB962C8B-B14F-4D97-AF65-F5344CB8AC3E}">
        <p14:creationId xmlns:p14="http://schemas.microsoft.com/office/powerpoint/2010/main" val="152311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p:cNvSpPr>
            <a:spLocks noGrp="1" noChangeArrowheads="1"/>
          </p:cNvSpPr>
          <p:nvPr>
            <p:ph type="title" idx="4294967295"/>
          </p:nvPr>
        </p:nvSpPr>
        <p:spPr>
          <a:xfrm>
            <a:off x="2438400" y="457200"/>
            <a:ext cx="6705600" cy="884238"/>
          </a:xfrm>
        </p:spPr>
        <p:txBody>
          <a:bodyPr/>
          <a:lstStyle/>
          <a:p>
            <a:pPr eaLnBrk="1" hangingPunct="1"/>
            <a:r>
              <a:rPr lang="en-US" altLang="en-US" dirty="0"/>
              <a:t>Building Use Policy</a:t>
            </a:r>
            <a:br>
              <a:rPr lang="en-US" altLang="en-US" dirty="0"/>
            </a:br>
            <a:r>
              <a:rPr lang="en-US" altLang="en-US" sz="2400" dirty="0">
                <a:solidFill>
                  <a:srgbClr val="FFFFFF"/>
                </a:solidFill>
              </a:rPr>
              <a:t>(Available in Word on the Web site)</a:t>
            </a:r>
            <a:endParaRPr lang="en-US" altLang="en-US" dirty="0"/>
          </a:p>
        </p:txBody>
      </p:sp>
      <p:sp>
        <p:nvSpPr>
          <p:cNvPr id="2" name="Rectangle 2"/>
          <p:cNvSpPr>
            <a:spLocks noGrp="1" noChangeArrowheads="1"/>
          </p:cNvSpPr>
          <p:nvPr>
            <p:ph idx="4294967295"/>
          </p:nvPr>
        </p:nvSpPr>
        <p:spPr>
          <a:xfrm>
            <a:off x="1219200" y="1600200"/>
            <a:ext cx="7924800" cy="4525963"/>
          </a:xfrm>
        </p:spPr>
        <p:txBody>
          <a:bodyPr>
            <a:normAutofit fontScale="85000" lnSpcReduction="20000"/>
          </a:bodyPr>
          <a:lstStyle/>
          <a:p>
            <a:pPr marL="548640" indent="-411480" eaLnBrk="1" fontAlgn="auto" hangingPunct="1">
              <a:spcAft>
                <a:spcPts val="0"/>
              </a:spcAft>
              <a:buClr>
                <a:schemeClr val="tx1">
                  <a:shade val="95000"/>
                </a:schemeClr>
              </a:buClr>
              <a:buFont typeface="Wingdings 2"/>
              <a:buChar char=""/>
              <a:defRPr/>
            </a:pPr>
            <a:r>
              <a:rPr lang="en-US" sz="2400" dirty="0"/>
              <a:t>Every group outside of the church must sign one</a:t>
            </a:r>
          </a:p>
          <a:p>
            <a:pPr marL="948690" lvl="1" indent="-411480" fontAlgn="auto">
              <a:spcAft>
                <a:spcPts val="0"/>
              </a:spcAft>
              <a:buClr>
                <a:schemeClr val="tx1">
                  <a:shade val="95000"/>
                </a:schemeClr>
              </a:buClr>
              <a:buFont typeface="Wingdings 2"/>
              <a:buChar char=""/>
              <a:defRPr/>
            </a:pPr>
            <a:r>
              <a:rPr lang="en-US" sz="2000" dirty="0"/>
              <a:t>You will have to list those meeting in your church on the charge conference forms this year </a:t>
            </a:r>
          </a:p>
          <a:p>
            <a:pPr marL="948690" lvl="1" indent="-411480" fontAlgn="auto">
              <a:spcAft>
                <a:spcPts val="0"/>
              </a:spcAft>
              <a:buClr>
                <a:schemeClr val="tx1">
                  <a:shade val="95000"/>
                </a:schemeClr>
              </a:buClr>
              <a:buFont typeface="Wingdings 2"/>
              <a:buChar char=""/>
              <a:defRPr/>
            </a:pPr>
            <a:r>
              <a:rPr lang="en-US" sz="2000" dirty="0"/>
              <a:t>You will have to indicate if you have an agreement or not</a:t>
            </a:r>
          </a:p>
          <a:p>
            <a:pPr marL="548640" indent="-411480" eaLnBrk="1" fontAlgn="auto" hangingPunct="1">
              <a:spcAft>
                <a:spcPts val="0"/>
              </a:spcAft>
              <a:buClr>
                <a:schemeClr val="tx1">
                  <a:shade val="95000"/>
                </a:schemeClr>
              </a:buClr>
              <a:buFont typeface="Wingdings 2"/>
              <a:buChar char=""/>
              <a:defRPr/>
            </a:pPr>
            <a:r>
              <a:rPr lang="en-US" sz="2400" dirty="0"/>
              <a:t>Certificates of Insurance </a:t>
            </a:r>
          </a:p>
          <a:p>
            <a:pPr marL="868680" lvl="1" indent="-283464" eaLnBrk="1" fontAlgn="auto" hangingPunct="1">
              <a:spcAft>
                <a:spcPts val="0"/>
              </a:spcAft>
              <a:buFont typeface="Wingdings 2"/>
              <a:buChar char=""/>
              <a:defRPr/>
            </a:pPr>
            <a:r>
              <a:rPr lang="en-US" dirty="0"/>
              <a:t>contractors and outside vendors</a:t>
            </a:r>
          </a:p>
          <a:p>
            <a:pPr marL="868680" lvl="1" indent="-283464" eaLnBrk="1" fontAlgn="auto" hangingPunct="1">
              <a:spcAft>
                <a:spcPts val="0"/>
              </a:spcAft>
              <a:buFont typeface="Wingdings 2"/>
              <a:buChar char=""/>
              <a:defRPr/>
            </a:pPr>
            <a:r>
              <a:rPr lang="en-US" dirty="0"/>
              <a:t>church as an additional insured</a:t>
            </a:r>
          </a:p>
          <a:p>
            <a:pPr marL="548640" indent="-411480" eaLnBrk="1" fontAlgn="auto" hangingPunct="1">
              <a:spcAft>
                <a:spcPts val="0"/>
              </a:spcAft>
              <a:buClr>
                <a:schemeClr val="tx1">
                  <a:shade val="95000"/>
                </a:schemeClr>
              </a:buClr>
              <a:buFont typeface="Wingdings 2"/>
              <a:buChar char=""/>
              <a:defRPr/>
            </a:pPr>
            <a:r>
              <a:rPr lang="en-US" sz="2400" dirty="0"/>
              <a:t>Usage policy for groups</a:t>
            </a:r>
          </a:p>
          <a:p>
            <a:pPr marL="868680" lvl="1" indent="-283464" eaLnBrk="1" fontAlgn="auto" hangingPunct="1">
              <a:spcAft>
                <a:spcPts val="0"/>
              </a:spcAft>
              <a:buFont typeface="Wingdings 2"/>
              <a:buChar char=""/>
              <a:defRPr/>
            </a:pPr>
            <a:r>
              <a:rPr lang="en-US" dirty="0"/>
              <a:t>internal &amp; external</a:t>
            </a:r>
          </a:p>
          <a:p>
            <a:pPr marL="868680" lvl="1" indent="-283464" eaLnBrk="1" fontAlgn="auto" hangingPunct="1">
              <a:spcAft>
                <a:spcPts val="0"/>
              </a:spcAft>
              <a:buFont typeface="Wingdings 2"/>
              <a:buChar char=""/>
              <a:defRPr/>
            </a:pPr>
            <a:r>
              <a:rPr lang="en-US" dirty="0"/>
              <a:t>groups sign usage agreement</a:t>
            </a:r>
          </a:p>
          <a:p>
            <a:pPr marL="548640" indent="-411480" eaLnBrk="1" fontAlgn="auto" hangingPunct="1">
              <a:spcAft>
                <a:spcPts val="0"/>
              </a:spcAft>
              <a:buClr>
                <a:schemeClr val="tx1">
                  <a:shade val="95000"/>
                </a:schemeClr>
              </a:buClr>
              <a:buFont typeface="Wingdings 2"/>
              <a:buChar char=""/>
              <a:defRPr/>
            </a:pPr>
            <a:r>
              <a:rPr lang="en-US" sz="2400" dirty="0"/>
              <a:t>Limits of insurance; certificates updated annually</a:t>
            </a:r>
          </a:p>
          <a:p>
            <a:pPr marL="548640" indent="-411480" eaLnBrk="1" fontAlgn="auto" hangingPunct="1">
              <a:spcAft>
                <a:spcPts val="0"/>
              </a:spcAft>
              <a:buClr>
                <a:schemeClr val="tx1">
                  <a:shade val="95000"/>
                </a:schemeClr>
              </a:buClr>
              <a:buFont typeface="Wingdings 2"/>
              <a:buChar char=""/>
              <a:defRPr/>
            </a:pPr>
            <a:r>
              <a:rPr lang="en-US" sz="2400" dirty="0"/>
              <a:t>Segregating groups to specific areas</a:t>
            </a:r>
          </a:p>
          <a:p>
            <a:pPr marL="548640" indent="-411480" eaLnBrk="1" fontAlgn="auto" hangingPunct="1">
              <a:spcAft>
                <a:spcPts val="0"/>
              </a:spcAft>
              <a:buClr>
                <a:schemeClr val="tx1">
                  <a:shade val="95000"/>
                </a:schemeClr>
              </a:buClr>
              <a:buFont typeface="Wingdings 2"/>
              <a:buChar char=""/>
              <a:defRPr/>
            </a:pPr>
            <a:r>
              <a:rPr lang="en-US" sz="2400" dirty="0"/>
              <a:t>Opening and closing facilities with groups</a:t>
            </a:r>
          </a:p>
          <a:p>
            <a:pPr marL="548640" indent="-411480" eaLnBrk="1" fontAlgn="auto" hangingPunct="1">
              <a:spcAft>
                <a:spcPts val="0"/>
              </a:spcAft>
              <a:buClr>
                <a:schemeClr val="tx1">
                  <a:shade val="95000"/>
                </a:schemeClr>
              </a:buClr>
              <a:buFont typeface="Wingdings 2"/>
              <a:buChar char=""/>
              <a:defRPr/>
            </a:pPr>
            <a:r>
              <a:rPr lang="en-US" sz="2400" dirty="0"/>
              <a:t>Report to Charge Conference (NEW this year)</a:t>
            </a:r>
          </a:p>
          <a:p>
            <a:pPr marL="548640" indent="-411480" eaLnBrk="1" fontAlgn="auto" hangingPunct="1">
              <a:spcAft>
                <a:spcPts val="0"/>
              </a:spcAft>
              <a:buClr>
                <a:schemeClr val="tx1">
                  <a:shade val="95000"/>
                </a:schemeClr>
              </a:buClr>
              <a:buFont typeface="Wingdings 2"/>
              <a:buChar char=""/>
              <a:defRPr/>
            </a:pPr>
            <a:endParaRPr lang="en-US" sz="2400" dirty="0"/>
          </a:p>
        </p:txBody>
      </p:sp>
    </p:spTree>
    <p:extLst>
      <p:ext uri="{BB962C8B-B14F-4D97-AF65-F5344CB8AC3E}">
        <p14:creationId xmlns:p14="http://schemas.microsoft.com/office/powerpoint/2010/main" val="964866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Property and Casualty Insurance</a:t>
            </a:r>
          </a:p>
        </p:txBody>
      </p:sp>
      <p:sp>
        <p:nvSpPr>
          <p:cNvPr id="13315" name="Content Placeholder 2"/>
          <p:cNvSpPr>
            <a:spLocks noGrp="1"/>
          </p:cNvSpPr>
          <p:nvPr>
            <p:ph idx="1"/>
          </p:nvPr>
        </p:nvSpPr>
        <p:spPr/>
        <p:txBody>
          <a:bodyPr/>
          <a:lstStyle/>
          <a:p>
            <a:r>
              <a:rPr lang="en-US" altLang="en-US" sz="2800" dirty="0"/>
              <a:t>Must meet standards as directed by GCFA </a:t>
            </a:r>
            <a:r>
              <a:rPr lang="en-US" altLang="en-US" sz="2400" dirty="0"/>
              <a:t>2533 (2)</a:t>
            </a:r>
          </a:p>
          <a:p>
            <a:r>
              <a:rPr lang="en-US" altLang="en-US" sz="2800" dirty="0"/>
              <a:t>Conference BOT established standards-equal to or higher than GCFA - the Conference Plan meets all standards</a:t>
            </a:r>
          </a:p>
          <a:p>
            <a:r>
              <a:rPr lang="en-US" altLang="en-US" sz="2800" dirty="0"/>
              <a:t>If NOT in the Conference plan:</a:t>
            </a:r>
          </a:p>
          <a:p>
            <a:pPr lvl="1"/>
            <a:r>
              <a:rPr lang="en-US" altLang="en-US" sz="2400" dirty="0"/>
              <a:t>Provide a Declaration Page to Charge Conference to prove existence of the policy</a:t>
            </a:r>
          </a:p>
          <a:p>
            <a:pPr lvl="1"/>
            <a:r>
              <a:rPr lang="en-US" altLang="en-US" sz="2400" dirty="0"/>
              <a:t>List the Annual Conference as an additional insured </a:t>
            </a:r>
          </a:p>
          <a:p>
            <a:pPr lvl="1"/>
            <a:r>
              <a:rPr lang="en-US" altLang="en-US" sz="2400" dirty="0"/>
              <a:t>Provide Bonding at minimum for Treasurer</a:t>
            </a:r>
          </a:p>
          <a:p>
            <a:pPr lvl="1"/>
            <a:r>
              <a:rPr lang="en-US" altLang="en-US" sz="2400" dirty="0"/>
              <a:t>Best option is a position bond</a:t>
            </a:r>
          </a:p>
        </p:txBody>
      </p:sp>
    </p:spTree>
    <p:extLst>
      <p:ext uri="{BB962C8B-B14F-4D97-AF65-F5344CB8AC3E}">
        <p14:creationId xmlns:p14="http://schemas.microsoft.com/office/powerpoint/2010/main" val="4141332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BOT Property Insured Values</a:t>
            </a:r>
          </a:p>
        </p:txBody>
      </p:sp>
      <p:sp>
        <p:nvSpPr>
          <p:cNvPr id="14339" name="Content Placeholder 2"/>
          <p:cNvSpPr>
            <a:spLocks noGrp="1"/>
          </p:cNvSpPr>
          <p:nvPr>
            <p:ph idx="1"/>
          </p:nvPr>
        </p:nvSpPr>
        <p:spPr/>
        <p:txBody>
          <a:bodyPr/>
          <a:lstStyle/>
          <a:p>
            <a:r>
              <a:rPr lang="en-US" altLang="en-US" sz="2400"/>
              <a:t>BOT must inspect policy to be sure all property is listed</a:t>
            </a:r>
          </a:p>
          <a:p>
            <a:pPr lvl="1"/>
            <a:r>
              <a:rPr lang="en-US" altLang="en-US" sz="2000"/>
              <a:t>Pipe organs, pianos, handbells</a:t>
            </a:r>
          </a:p>
          <a:p>
            <a:pPr lvl="1"/>
            <a:r>
              <a:rPr lang="en-US" altLang="en-US" sz="2000"/>
              <a:t>Stain Glass</a:t>
            </a:r>
          </a:p>
          <a:p>
            <a:pPr lvl="1"/>
            <a:r>
              <a:rPr lang="en-US" altLang="en-US" sz="2000"/>
              <a:t>Art and Historic items</a:t>
            </a:r>
          </a:p>
          <a:p>
            <a:pPr lvl="1"/>
            <a:r>
              <a:rPr lang="en-US" altLang="en-US" sz="2000"/>
              <a:t>Vehicles (owned, leased and volunteer)</a:t>
            </a:r>
          </a:p>
          <a:p>
            <a:pPr lvl="1"/>
            <a:r>
              <a:rPr lang="en-US" altLang="en-US" sz="2000"/>
              <a:t>All contents</a:t>
            </a:r>
          </a:p>
          <a:p>
            <a:pPr lvl="1"/>
            <a:r>
              <a:rPr lang="en-US" altLang="en-US" sz="2000"/>
              <a:t>IT hardware and Cyber coverage</a:t>
            </a:r>
          </a:p>
          <a:p>
            <a:r>
              <a:rPr lang="en-US" altLang="en-US" sz="2400"/>
              <a:t>BOT must insure that adequate levels of property coverage exist</a:t>
            </a:r>
          </a:p>
          <a:p>
            <a:pPr lvl="1"/>
            <a:r>
              <a:rPr lang="en-US" altLang="en-US" sz="1800"/>
              <a:t>Replacement Cost</a:t>
            </a:r>
          </a:p>
          <a:p>
            <a:pPr lvl="1"/>
            <a:r>
              <a:rPr lang="en-US" altLang="en-US" sz="1800"/>
              <a:t>Our TPA A J Gallagher will be doing an intense review of values so that all levels of coverage are adequate </a:t>
            </a:r>
          </a:p>
          <a:p>
            <a:r>
              <a:rPr lang="en-US" altLang="en-US" sz="2400"/>
              <a:t>Workers Compensation in conjunction SPRC/Finance</a:t>
            </a:r>
          </a:p>
        </p:txBody>
      </p:sp>
    </p:spTree>
    <p:extLst>
      <p:ext uri="{BB962C8B-B14F-4D97-AF65-F5344CB8AC3E}">
        <p14:creationId xmlns:p14="http://schemas.microsoft.com/office/powerpoint/2010/main" val="114793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Risk Management</a:t>
            </a:r>
          </a:p>
        </p:txBody>
      </p:sp>
      <p:sp>
        <p:nvSpPr>
          <p:cNvPr id="16387" name="Content Placeholder 2"/>
          <p:cNvSpPr>
            <a:spLocks noGrp="1"/>
          </p:cNvSpPr>
          <p:nvPr>
            <p:ph idx="1"/>
          </p:nvPr>
        </p:nvSpPr>
        <p:spPr/>
        <p:txBody>
          <a:bodyPr/>
          <a:lstStyle/>
          <a:p>
            <a:r>
              <a:rPr lang="en-US" altLang="en-US"/>
              <a:t>When was the last time you inspected your property?</a:t>
            </a:r>
          </a:p>
          <a:p>
            <a:r>
              <a:rPr lang="en-US" altLang="en-US"/>
              <a:t>What should you look for?</a:t>
            </a:r>
          </a:p>
          <a:p>
            <a:r>
              <a:rPr lang="en-US" altLang="en-US"/>
              <a:t>Who should you report to?</a:t>
            </a:r>
          </a:p>
          <a:p>
            <a:r>
              <a:rPr lang="en-US" altLang="en-US"/>
              <a:t>Who can help us?</a:t>
            </a:r>
          </a:p>
        </p:txBody>
      </p:sp>
    </p:spTree>
    <p:extLst>
      <p:ext uri="{BB962C8B-B14F-4D97-AF65-F5344CB8AC3E}">
        <p14:creationId xmlns:p14="http://schemas.microsoft.com/office/powerpoint/2010/main" val="717209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pPr eaLnBrk="1" fontAlgn="auto" hangingPunct="1">
              <a:spcAft>
                <a:spcPts val="0"/>
              </a:spcAft>
              <a:defRPr/>
            </a:pPr>
            <a:r>
              <a:rPr lang="en-US"/>
              <a:t>Property Risk Management Process</a:t>
            </a:r>
          </a:p>
        </p:txBody>
      </p:sp>
      <p:sp>
        <p:nvSpPr>
          <p:cNvPr id="73731" name="Rectangle 3"/>
          <p:cNvSpPr>
            <a:spLocks noGrp="1" noChangeArrowheads="1"/>
          </p:cNvSpPr>
          <p:nvPr>
            <p:ph idx="1"/>
          </p:nvPr>
        </p:nvSpPr>
        <p:spPr/>
        <p:txBody>
          <a:bodyPr/>
          <a:lstStyle/>
          <a:p>
            <a:pPr marL="609600" indent="-609600" eaLnBrk="1" hangingPunct="1"/>
            <a:r>
              <a:rPr lang="en-US" altLang="en-US"/>
              <a:t>SIX Step Process ---</a:t>
            </a:r>
          </a:p>
          <a:p>
            <a:pPr marL="976313" lvl="1" indent="-609600" eaLnBrk="1" hangingPunct="1">
              <a:buFontTx/>
              <a:buAutoNum type="arabicPeriod"/>
            </a:pPr>
            <a:r>
              <a:rPr lang="en-US" altLang="en-US"/>
              <a:t>Identify The Hazards</a:t>
            </a:r>
          </a:p>
          <a:p>
            <a:pPr marL="976313" lvl="1" indent="-609600" eaLnBrk="1" hangingPunct="1">
              <a:buFontTx/>
              <a:buAutoNum type="arabicPeriod"/>
            </a:pPr>
            <a:r>
              <a:rPr lang="en-US" altLang="en-US"/>
              <a:t>Assess The Hazards</a:t>
            </a:r>
          </a:p>
          <a:p>
            <a:pPr marL="976313" lvl="1" indent="-609600" eaLnBrk="1" hangingPunct="1">
              <a:buFontTx/>
              <a:buAutoNum type="arabicPeriod"/>
            </a:pPr>
            <a:r>
              <a:rPr lang="en-US" altLang="en-US"/>
              <a:t>Mgt. Commitment – to Eliminate the RISK</a:t>
            </a:r>
          </a:p>
          <a:p>
            <a:pPr marL="976313" lvl="1" indent="-609600" eaLnBrk="1" hangingPunct="1">
              <a:buFontTx/>
              <a:buAutoNum type="arabicPeriod"/>
            </a:pPr>
            <a:r>
              <a:rPr lang="en-US" altLang="en-US"/>
              <a:t>Implement Controls – Engineering - Administrative</a:t>
            </a:r>
          </a:p>
          <a:p>
            <a:pPr marL="976313" lvl="1" indent="-609600" eaLnBrk="1" hangingPunct="1">
              <a:buFontTx/>
              <a:buAutoNum type="arabicPeriod"/>
            </a:pPr>
            <a:r>
              <a:rPr lang="en-US" altLang="en-US"/>
              <a:t>Monitor Results (Inspections, Claim History, etc.)</a:t>
            </a:r>
          </a:p>
          <a:p>
            <a:pPr marL="976313" lvl="1" indent="-609600" eaLnBrk="1" hangingPunct="1">
              <a:buFontTx/>
              <a:buAutoNum type="arabicPeriod"/>
            </a:pPr>
            <a:r>
              <a:rPr lang="en-US" altLang="en-US"/>
              <a:t>Repeat the Process</a:t>
            </a:r>
          </a:p>
          <a:p>
            <a:pPr marL="1263650" lvl="2" indent="-533400" eaLnBrk="1" hangingPunct="1">
              <a:buFontTx/>
              <a:buNone/>
            </a:pPr>
            <a:endParaRPr lang="en-US" altLang="en-US"/>
          </a:p>
        </p:txBody>
      </p:sp>
    </p:spTree>
    <p:extLst>
      <p:ext uri="{BB962C8B-B14F-4D97-AF65-F5344CB8AC3E}">
        <p14:creationId xmlns:p14="http://schemas.microsoft.com/office/powerpoint/2010/main" val="851931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l" eaLnBrk="0" hangingPunct="0">
              <a:spcBef>
                <a:spcPct val="20000"/>
              </a:spcBef>
              <a:buClr>
                <a:schemeClr val="tx2"/>
              </a:buClr>
              <a:buSzPct val="90000"/>
              <a:buFont typeface="Symbol" pitchFamily="18" charset="2"/>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SzTx/>
              <a:buFontTx/>
              <a:buNone/>
            </a:pPr>
            <a:endParaRPr lang="en-US" altLang="en-US" sz="1800">
              <a:latin typeface="Book Antiqua" pitchFamily="18" charset="0"/>
            </a:endParaRPr>
          </a:p>
        </p:txBody>
      </p:sp>
      <p:sp>
        <p:nvSpPr>
          <p:cNvPr id="1843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l" eaLnBrk="0" hangingPunct="0">
              <a:spcBef>
                <a:spcPct val="20000"/>
              </a:spcBef>
              <a:buClr>
                <a:schemeClr val="tx2"/>
              </a:buClr>
              <a:buSzPct val="90000"/>
              <a:buFont typeface="Symbol" pitchFamily="18" charset="2"/>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ClrTx/>
              <a:buSzTx/>
              <a:buFontTx/>
              <a:buNone/>
            </a:pPr>
            <a:endParaRPr lang="en-US" altLang="en-US" sz="1800">
              <a:latin typeface="Book Antiqua" pitchFamily="18" charset="0"/>
            </a:endParaRPr>
          </a:p>
        </p:txBody>
      </p:sp>
      <p:sp>
        <p:nvSpPr>
          <p:cNvPr id="70660" name="Rectangle 4"/>
          <p:cNvSpPr>
            <a:spLocks noGrp="1" noChangeArrowheads="1"/>
          </p:cNvSpPr>
          <p:nvPr>
            <p:ph type="title"/>
          </p:nvPr>
        </p:nvSpPr>
        <p:spPr>
          <a:xfrm>
            <a:off x="1143000" y="533400"/>
            <a:ext cx="7515225" cy="1143000"/>
          </a:xfrm>
        </p:spPr>
        <p:txBody>
          <a:bodyPr/>
          <a:lstStyle/>
          <a:p>
            <a:pPr eaLnBrk="1" hangingPunct="1"/>
            <a:r>
              <a:rPr lang="en-US" altLang="en-US"/>
              <a:t>Why We Need Self Inspections?</a:t>
            </a:r>
          </a:p>
        </p:txBody>
      </p:sp>
      <p:sp>
        <p:nvSpPr>
          <p:cNvPr id="70661" name="Rectangle 5"/>
          <p:cNvSpPr>
            <a:spLocks noGrp="1" noChangeArrowheads="1"/>
          </p:cNvSpPr>
          <p:nvPr>
            <p:ph idx="1"/>
          </p:nvPr>
        </p:nvSpPr>
        <p:spPr/>
        <p:txBody>
          <a:bodyPr/>
          <a:lstStyle/>
          <a:p>
            <a:pPr eaLnBrk="1" hangingPunct="1"/>
            <a:r>
              <a:rPr lang="en-US" altLang="en-US" sz="2400"/>
              <a:t>Leading cause of loss for churches is facility deficiencies</a:t>
            </a:r>
          </a:p>
          <a:p>
            <a:pPr marL="800100" lvl="1" indent="-342900" eaLnBrk="1" hangingPunct="1"/>
            <a:r>
              <a:rPr lang="en-US" altLang="en-US"/>
              <a:t>Poor walking surfaces </a:t>
            </a:r>
            <a:r>
              <a:rPr lang="en-US" altLang="en-US">
                <a:cs typeface="Arial" charset="0"/>
              </a:rPr>
              <a:t>→</a:t>
            </a:r>
            <a:r>
              <a:rPr lang="en-US" altLang="en-US"/>
              <a:t> slips/trips/falls</a:t>
            </a:r>
          </a:p>
          <a:p>
            <a:pPr marL="800100" lvl="1" indent="-342900" eaLnBrk="1" hangingPunct="1"/>
            <a:r>
              <a:rPr lang="en-US" altLang="en-US"/>
              <a:t>Roof leaks </a:t>
            </a:r>
            <a:r>
              <a:rPr lang="en-US" altLang="en-US">
                <a:cs typeface="Arial" charset="0"/>
              </a:rPr>
              <a:t>→</a:t>
            </a:r>
            <a:r>
              <a:rPr lang="en-US" altLang="en-US"/>
              <a:t> water damage and mold</a:t>
            </a:r>
          </a:p>
          <a:p>
            <a:pPr marL="800100" lvl="1" indent="-342900" eaLnBrk="1" hangingPunct="1"/>
            <a:r>
              <a:rPr lang="en-US" altLang="en-US"/>
              <a:t>No surge suppression </a:t>
            </a:r>
            <a:r>
              <a:rPr lang="en-US" altLang="en-US">
                <a:cs typeface="Arial" charset="0"/>
              </a:rPr>
              <a:t>→</a:t>
            </a:r>
            <a:r>
              <a:rPr lang="en-US" altLang="en-US"/>
              <a:t> electrical damage</a:t>
            </a:r>
          </a:p>
          <a:p>
            <a:pPr marL="800100" lvl="1" indent="-342900" eaLnBrk="1" hangingPunct="1"/>
            <a:r>
              <a:rPr lang="en-US" altLang="en-US"/>
              <a:t>No building usage policy </a:t>
            </a:r>
            <a:r>
              <a:rPr lang="en-US" altLang="en-US">
                <a:cs typeface="Arial" charset="0"/>
              </a:rPr>
              <a:t>→</a:t>
            </a:r>
            <a:r>
              <a:rPr lang="en-US" altLang="en-US"/>
              <a:t> suit from 3</a:t>
            </a:r>
            <a:r>
              <a:rPr lang="en-US" altLang="en-US" baseline="30000"/>
              <a:t>rd</a:t>
            </a:r>
            <a:r>
              <a:rPr lang="en-US" altLang="en-US"/>
              <a:t> party who is injured in church building</a:t>
            </a:r>
          </a:p>
          <a:p>
            <a:pPr eaLnBrk="1" hangingPunct="1"/>
            <a:r>
              <a:rPr lang="en-US" altLang="en-US" sz="2400"/>
              <a:t>Facility management - the cornerstone of safety and risk management efforts for religious organizations</a:t>
            </a:r>
          </a:p>
        </p:txBody>
      </p:sp>
    </p:spTree>
    <p:extLst>
      <p:ext uri="{BB962C8B-B14F-4D97-AF65-F5344CB8AC3E}">
        <p14:creationId xmlns:p14="http://schemas.microsoft.com/office/powerpoint/2010/main" val="2665136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143000" y="457200"/>
            <a:ext cx="7543800" cy="1219200"/>
          </a:xfrm>
        </p:spPr>
        <p:txBody>
          <a:bodyPr/>
          <a:lstStyle/>
          <a:p>
            <a:pPr eaLnBrk="1" hangingPunct="1"/>
            <a:r>
              <a:rPr lang="en-US" altLang="en-US"/>
              <a:t>What To Consider?</a:t>
            </a:r>
          </a:p>
        </p:txBody>
      </p:sp>
      <p:sp>
        <p:nvSpPr>
          <p:cNvPr id="122883" name="Rectangle 3"/>
          <p:cNvSpPr>
            <a:spLocks noGrp="1" noChangeArrowheads="1"/>
          </p:cNvSpPr>
          <p:nvPr>
            <p:ph idx="1"/>
          </p:nvPr>
        </p:nvSpPr>
        <p:spPr/>
        <p:txBody>
          <a:bodyPr/>
          <a:lstStyle/>
          <a:p>
            <a:pPr eaLnBrk="1" hangingPunct="1">
              <a:lnSpc>
                <a:spcPct val="70000"/>
              </a:lnSpc>
            </a:pPr>
            <a:r>
              <a:rPr lang="en-US" altLang="en-US" sz="4400" dirty="0">
                <a:latin typeface="Garamond" pitchFamily="18" charset="0"/>
              </a:rPr>
              <a:t>Building Entrance/Travel Paths</a:t>
            </a:r>
          </a:p>
          <a:p>
            <a:pPr eaLnBrk="1" hangingPunct="1">
              <a:lnSpc>
                <a:spcPct val="70000"/>
              </a:lnSpc>
            </a:pPr>
            <a:endParaRPr lang="en-US" altLang="en-US" sz="4400" dirty="0">
              <a:latin typeface="Garamond" pitchFamily="18" charset="0"/>
            </a:endParaRPr>
          </a:p>
          <a:p>
            <a:pPr eaLnBrk="1" hangingPunct="1">
              <a:lnSpc>
                <a:spcPct val="70000"/>
              </a:lnSpc>
            </a:pPr>
            <a:r>
              <a:rPr lang="en-US" altLang="en-US" sz="4400" dirty="0">
                <a:latin typeface="Garamond" pitchFamily="18" charset="0"/>
              </a:rPr>
              <a:t>Parking Lots</a:t>
            </a:r>
          </a:p>
          <a:p>
            <a:pPr eaLnBrk="1" hangingPunct="1">
              <a:lnSpc>
                <a:spcPct val="70000"/>
              </a:lnSpc>
            </a:pPr>
            <a:endParaRPr lang="en-US" altLang="en-US" sz="4400" dirty="0">
              <a:latin typeface="Garamond" pitchFamily="18" charset="0"/>
            </a:endParaRPr>
          </a:p>
          <a:p>
            <a:pPr eaLnBrk="1" hangingPunct="1">
              <a:lnSpc>
                <a:spcPct val="70000"/>
              </a:lnSpc>
            </a:pPr>
            <a:r>
              <a:rPr lang="en-US" altLang="en-US" sz="4400" dirty="0">
                <a:latin typeface="Garamond" pitchFamily="18" charset="0"/>
              </a:rPr>
              <a:t>Sidewalks</a:t>
            </a:r>
          </a:p>
          <a:p>
            <a:pPr eaLnBrk="1" hangingPunct="1">
              <a:lnSpc>
                <a:spcPct val="70000"/>
              </a:lnSpc>
            </a:pPr>
            <a:endParaRPr lang="en-US" altLang="en-US" sz="4400" dirty="0">
              <a:latin typeface="Garamond" pitchFamily="18" charset="0"/>
            </a:endParaRPr>
          </a:p>
          <a:p>
            <a:pPr eaLnBrk="1" hangingPunct="1">
              <a:lnSpc>
                <a:spcPct val="70000"/>
              </a:lnSpc>
            </a:pPr>
            <a:r>
              <a:rPr lang="en-US" altLang="en-US" sz="4400" dirty="0">
                <a:latin typeface="Garamond" pitchFamily="18" charset="0"/>
              </a:rPr>
              <a:t>Playgrounds</a:t>
            </a:r>
          </a:p>
        </p:txBody>
      </p:sp>
    </p:spTree>
    <p:extLst>
      <p:ext uri="{BB962C8B-B14F-4D97-AF65-F5344CB8AC3E}">
        <p14:creationId xmlns:p14="http://schemas.microsoft.com/office/powerpoint/2010/main" val="1519599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3" name="Rectangle 3"/>
          <p:cNvSpPr>
            <a:spLocks noGrp="1" noChangeArrowheads="1"/>
          </p:cNvSpPr>
          <p:nvPr>
            <p:ph type="title"/>
          </p:nvPr>
        </p:nvSpPr>
        <p:spPr/>
        <p:txBody>
          <a:bodyPr tIns="0"/>
          <a:lstStyle/>
          <a:p>
            <a:pPr eaLnBrk="1" hangingPunct="1"/>
            <a:r>
              <a:rPr lang="en-US" altLang="en-US"/>
              <a:t>What To Consider?</a:t>
            </a:r>
          </a:p>
        </p:txBody>
      </p:sp>
      <p:sp>
        <p:nvSpPr>
          <p:cNvPr id="76802" name="Rectangle 2"/>
          <p:cNvSpPr>
            <a:spLocks noGrp="1" noChangeArrowheads="1"/>
          </p:cNvSpPr>
          <p:nvPr>
            <p:ph idx="1"/>
          </p:nvPr>
        </p:nvSpPr>
        <p:spPr>
          <a:xfrm>
            <a:off x="603250" y="1828800"/>
            <a:ext cx="8229600" cy="4572000"/>
          </a:xfrm>
        </p:spPr>
        <p:txBody>
          <a:bodyPr/>
          <a:lstStyle/>
          <a:p>
            <a:pPr marL="609600" indent="-609600" eaLnBrk="1" hangingPunct="1">
              <a:lnSpc>
                <a:spcPct val="80000"/>
              </a:lnSpc>
            </a:pPr>
            <a:r>
              <a:rPr lang="en-US" altLang="en-US" sz="2800" dirty="0"/>
              <a:t>Building Utilities</a:t>
            </a:r>
          </a:p>
          <a:p>
            <a:pPr marL="609600" indent="-609600" eaLnBrk="1" hangingPunct="1">
              <a:lnSpc>
                <a:spcPct val="80000"/>
              </a:lnSpc>
            </a:pPr>
            <a:endParaRPr lang="en-US" altLang="en-US" sz="2800" dirty="0"/>
          </a:p>
          <a:p>
            <a:pPr marL="990600" lvl="1" indent="-533400" eaLnBrk="1" hangingPunct="1">
              <a:lnSpc>
                <a:spcPct val="80000"/>
              </a:lnSpc>
              <a:buFontTx/>
              <a:buNone/>
            </a:pPr>
            <a:r>
              <a:rPr lang="en-US" altLang="en-US" dirty="0"/>
              <a:t>  Kitchen and Cooking</a:t>
            </a:r>
          </a:p>
          <a:p>
            <a:pPr marL="990600" lvl="1" indent="-533400" eaLnBrk="1" hangingPunct="1">
              <a:lnSpc>
                <a:spcPct val="80000"/>
              </a:lnSpc>
              <a:buFontTx/>
              <a:buNone/>
            </a:pPr>
            <a:r>
              <a:rPr lang="en-US" altLang="en-US" dirty="0"/>
              <a:t>	</a:t>
            </a:r>
          </a:p>
          <a:p>
            <a:pPr marL="609600" indent="-609600" eaLnBrk="1" hangingPunct="1">
              <a:lnSpc>
                <a:spcPct val="80000"/>
              </a:lnSpc>
            </a:pPr>
            <a:r>
              <a:rPr lang="en-US" altLang="en-US" sz="2800" dirty="0"/>
              <a:t>Fire Protection</a:t>
            </a:r>
          </a:p>
          <a:p>
            <a:pPr marL="990600" lvl="1" indent="-533400" eaLnBrk="1" hangingPunct="1">
              <a:lnSpc>
                <a:spcPct val="80000"/>
              </a:lnSpc>
              <a:buFontTx/>
              <a:buNone/>
            </a:pPr>
            <a:r>
              <a:rPr lang="en-US" altLang="en-US" dirty="0"/>
              <a:t>	</a:t>
            </a:r>
          </a:p>
          <a:p>
            <a:pPr marL="609600" indent="-609600" eaLnBrk="1" hangingPunct="1">
              <a:lnSpc>
                <a:spcPct val="80000"/>
              </a:lnSpc>
            </a:pPr>
            <a:r>
              <a:rPr lang="en-US" altLang="en-US" sz="2800" dirty="0"/>
              <a:t>Building Security</a:t>
            </a:r>
          </a:p>
          <a:p>
            <a:pPr marL="990600" lvl="1" indent="-533400" eaLnBrk="1" hangingPunct="1">
              <a:lnSpc>
                <a:spcPct val="80000"/>
              </a:lnSpc>
              <a:buFontTx/>
              <a:buNone/>
            </a:pPr>
            <a:r>
              <a:rPr lang="en-US" altLang="en-US" dirty="0"/>
              <a:t>  </a:t>
            </a:r>
          </a:p>
          <a:p>
            <a:pPr marL="990600" lvl="1" indent="-533400" eaLnBrk="1" hangingPunct="1">
              <a:lnSpc>
                <a:spcPct val="80000"/>
              </a:lnSpc>
              <a:buFontTx/>
              <a:buNone/>
            </a:pPr>
            <a:r>
              <a:rPr lang="en-US" altLang="en-US" dirty="0"/>
              <a:t>  Weather / Acts of Nature</a:t>
            </a:r>
          </a:p>
          <a:p>
            <a:pPr marL="990600" lvl="1" indent="-533400" eaLnBrk="1" hangingPunct="1">
              <a:lnSpc>
                <a:spcPct val="80000"/>
              </a:lnSpc>
              <a:buFontTx/>
              <a:buNone/>
            </a:pPr>
            <a:r>
              <a:rPr lang="en-US" altLang="en-US" dirty="0"/>
              <a:t>  </a:t>
            </a:r>
          </a:p>
          <a:p>
            <a:pPr marL="990600" lvl="1" indent="-533400" eaLnBrk="1" hangingPunct="1">
              <a:lnSpc>
                <a:spcPct val="80000"/>
              </a:lnSpc>
              <a:buFontTx/>
              <a:buNone/>
            </a:pPr>
            <a:r>
              <a:rPr lang="en-US" altLang="en-US" dirty="0"/>
              <a:t>  Cemetery</a:t>
            </a:r>
          </a:p>
          <a:p>
            <a:pPr marL="990600" lvl="1" indent="-533400" eaLnBrk="1" hangingPunct="1">
              <a:lnSpc>
                <a:spcPct val="80000"/>
              </a:lnSpc>
              <a:buFontTx/>
              <a:buNone/>
            </a:pPr>
            <a:endParaRPr lang="en-US" altLang="en-US" sz="1800" dirty="0"/>
          </a:p>
          <a:p>
            <a:pPr marL="990600" lvl="1" indent="-533400" eaLnBrk="1" hangingPunct="1">
              <a:lnSpc>
                <a:spcPct val="80000"/>
              </a:lnSpc>
            </a:pPr>
            <a:endParaRPr lang="en-US" altLang="en-US" sz="1800" dirty="0"/>
          </a:p>
        </p:txBody>
      </p:sp>
    </p:spTree>
    <p:extLst>
      <p:ext uri="{BB962C8B-B14F-4D97-AF65-F5344CB8AC3E}">
        <p14:creationId xmlns:p14="http://schemas.microsoft.com/office/powerpoint/2010/main" val="334231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43000" y="914400"/>
            <a:ext cx="7786688" cy="1219200"/>
          </a:xfrm>
        </p:spPr>
        <p:txBody>
          <a:bodyPr/>
          <a:lstStyle/>
          <a:p>
            <a:pPr eaLnBrk="1" hangingPunct="1"/>
            <a:r>
              <a:rPr lang="en-US" altLang="en-US" sz="3600"/>
              <a:t>Informal Self Assessment vs. Formal Documented Self Inspections</a:t>
            </a:r>
          </a:p>
        </p:txBody>
      </p:sp>
      <p:sp>
        <p:nvSpPr>
          <p:cNvPr id="72707" name="Rectangle 3"/>
          <p:cNvSpPr>
            <a:spLocks noGrp="1" noChangeArrowheads="1"/>
          </p:cNvSpPr>
          <p:nvPr>
            <p:ph idx="1"/>
          </p:nvPr>
        </p:nvSpPr>
        <p:spPr>
          <a:xfrm>
            <a:off x="1143000" y="2286000"/>
            <a:ext cx="7543800" cy="3992563"/>
          </a:xfrm>
        </p:spPr>
        <p:txBody>
          <a:bodyPr>
            <a:normAutofit fontScale="85000" lnSpcReduction="20000"/>
          </a:bodyPr>
          <a:lstStyle/>
          <a:p>
            <a:pPr marL="548640" indent="-411480" eaLnBrk="1" fontAlgn="auto" hangingPunct="1">
              <a:spcAft>
                <a:spcPts val="0"/>
              </a:spcAft>
              <a:buClr>
                <a:schemeClr val="tx1">
                  <a:shade val="95000"/>
                </a:schemeClr>
              </a:buClr>
              <a:buFont typeface="Wingdings 2"/>
              <a:buChar char=""/>
              <a:defRPr/>
            </a:pPr>
            <a:r>
              <a:rPr lang="en-US" sz="2400" dirty="0"/>
              <a:t>Informal Assessment – typically no one takes ownership, it’s infrequent, no format to follow, not very helpful when a claim occurs with defense, </a:t>
            </a:r>
            <a:r>
              <a:rPr lang="en-US" sz="2400" dirty="0" err="1"/>
              <a:t>etc</a:t>
            </a:r>
            <a:endParaRPr lang="en-US" sz="2400" dirty="0"/>
          </a:p>
          <a:p>
            <a:pPr marL="548640" indent="-411480" eaLnBrk="1" fontAlgn="auto" hangingPunct="1">
              <a:spcAft>
                <a:spcPts val="0"/>
              </a:spcAft>
              <a:buClr>
                <a:schemeClr val="tx1">
                  <a:shade val="95000"/>
                </a:schemeClr>
              </a:buClr>
              <a:buFont typeface="Wingdings 2"/>
              <a:buChar char=""/>
              <a:defRPr/>
            </a:pPr>
            <a:endParaRPr lang="en-US" sz="1600" dirty="0"/>
          </a:p>
          <a:p>
            <a:pPr marL="548640" indent="-411480" eaLnBrk="1" fontAlgn="auto" hangingPunct="1">
              <a:spcAft>
                <a:spcPts val="0"/>
              </a:spcAft>
              <a:buClr>
                <a:schemeClr val="tx1">
                  <a:shade val="95000"/>
                </a:schemeClr>
              </a:buClr>
              <a:buFont typeface="Wingdings 2"/>
              <a:buChar char=""/>
              <a:defRPr/>
            </a:pPr>
            <a:r>
              <a:rPr lang="en-US" sz="2400" dirty="0"/>
              <a:t>Formal Documented Self-inspection - identifies physical deficiencies on a regular scheduled basis.</a:t>
            </a:r>
          </a:p>
          <a:p>
            <a:pPr marL="868680" lvl="1" indent="-283464" eaLnBrk="1" fontAlgn="auto" hangingPunct="1">
              <a:spcAft>
                <a:spcPts val="0"/>
              </a:spcAft>
              <a:buFont typeface="Wingdings 2"/>
              <a:buChar char=""/>
              <a:defRPr/>
            </a:pPr>
            <a:r>
              <a:rPr lang="en-US" dirty="0"/>
              <a:t>Completed at least quarterly or more often if necessary</a:t>
            </a:r>
          </a:p>
          <a:p>
            <a:pPr marL="868680" lvl="1" indent="-283464" eaLnBrk="1" fontAlgn="auto" hangingPunct="1">
              <a:spcAft>
                <a:spcPts val="0"/>
              </a:spcAft>
              <a:buFont typeface="Wingdings 2"/>
              <a:buChar char=""/>
              <a:defRPr/>
            </a:pPr>
            <a:r>
              <a:rPr lang="en-US" dirty="0"/>
              <a:t>Documented (form) is used to guide the process</a:t>
            </a:r>
          </a:p>
          <a:p>
            <a:pPr marL="868680" lvl="1" indent="-283464" eaLnBrk="1" fontAlgn="auto" hangingPunct="1">
              <a:spcAft>
                <a:spcPts val="0"/>
              </a:spcAft>
              <a:buFont typeface="Wingdings 2"/>
              <a:buChar char=""/>
              <a:defRPr/>
            </a:pPr>
            <a:r>
              <a:rPr lang="en-US" dirty="0"/>
              <a:t>Date, time, conditions are noted and by </a:t>
            </a:r>
            <a:r>
              <a:rPr lang="en-US" b="1" i="1" dirty="0"/>
              <a:t>whom</a:t>
            </a:r>
          </a:p>
          <a:p>
            <a:pPr marL="868680" lvl="1" indent="-283464" eaLnBrk="1" fontAlgn="auto" hangingPunct="1">
              <a:spcAft>
                <a:spcPts val="0"/>
              </a:spcAft>
              <a:buFont typeface="Wingdings 2"/>
              <a:buChar char=""/>
              <a:defRPr/>
            </a:pPr>
            <a:r>
              <a:rPr lang="en-US" dirty="0"/>
              <a:t>Work orders can be generated from the report </a:t>
            </a:r>
          </a:p>
          <a:p>
            <a:pPr marL="868680" lvl="1" indent="-283464" eaLnBrk="1" fontAlgn="auto" hangingPunct="1">
              <a:spcAft>
                <a:spcPts val="0"/>
              </a:spcAft>
              <a:buFont typeface="Wingdings 2"/>
              <a:buChar char=""/>
              <a:defRPr/>
            </a:pPr>
            <a:r>
              <a:rPr lang="en-US" dirty="0"/>
              <a:t>Communicate the results</a:t>
            </a:r>
          </a:p>
        </p:txBody>
      </p:sp>
    </p:spTree>
    <p:extLst>
      <p:ext uri="{BB962C8B-B14F-4D97-AF65-F5344CB8AC3E}">
        <p14:creationId xmlns:p14="http://schemas.microsoft.com/office/powerpoint/2010/main" val="220082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p:cNvSpPr>
          <p:nvPr>
            <p:ph type="title"/>
          </p:nvPr>
        </p:nvSpPr>
        <p:spPr>
          <a:xfrm>
            <a:off x="1143000" y="685800"/>
            <a:ext cx="7724775" cy="990600"/>
          </a:xfrm>
        </p:spPr>
        <p:txBody>
          <a:bodyPr>
            <a:normAutofit fontScale="90000"/>
          </a:bodyPr>
          <a:lstStyle/>
          <a:p>
            <a:pPr eaLnBrk="1" fontAlgn="auto" hangingPunct="1">
              <a:spcAft>
                <a:spcPts val="0"/>
              </a:spcAft>
              <a:defRPr/>
            </a:pPr>
            <a:r>
              <a:rPr lang="en-US" sz="3700" dirty="0">
                <a:solidFill>
                  <a:srgbClr val="FFC000"/>
                </a:solidFill>
              </a:rPr>
              <a:t>The Trustee’s Job</a:t>
            </a:r>
            <a:br>
              <a:rPr lang="en-US" sz="3700" dirty="0">
                <a:solidFill>
                  <a:srgbClr val="FFC000"/>
                </a:solidFill>
              </a:rPr>
            </a:br>
            <a:r>
              <a:rPr lang="en-US" sz="2900" dirty="0">
                <a:solidFill>
                  <a:srgbClr val="FFC000"/>
                </a:solidFill>
              </a:rPr>
              <a:t>2016 </a:t>
            </a:r>
            <a:r>
              <a:rPr lang="en-US" sz="2900" i="1" dirty="0">
                <a:solidFill>
                  <a:srgbClr val="FFC000"/>
                </a:solidFill>
              </a:rPr>
              <a:t>Discipline</a:t>
            </a:r>
            <a:r>
              <a:rPr lang="en-US" sz="2900" dirty="0">
                <a:solidFill>
                  <a:srgbClr val="FFC000"/>
                </a:solidFill>
              </a:rPr>
              <a:t> 2525-2552</a:t>
            </a:r>
            <a:endParaRPr lang="en-US" sz="2900" i="1" dirty="0">
              <a:solidFill>
                <a:srgbClr val="FFC000"/>
              </a:solidFill>
            </a:endParaRPr>
          </a:p>
        </p:txBody>
      </p:sp>
      <p:sp>
        <p:nvSpPr>
          <p:cNvPr id="76803" name="Rectangle 3"/>
          <p:cNvSpPr>
            <a:spLocks noGrp="1"/>
          </p:cNvSpPr>
          <p:nvPr>
            <p:ph idx="1"/>
          </p:nvPr>
        </p:nvSpPr>
        <p:spPr>
          <a:xfrm>
            <a:off x="1143000" y="1752600"/>
            <a:ext cx="7543800" cy="5105400"/>
          </a:xfrm>
        </p:spPr>
        <p:txBody>
          <a:bodyPr/>
          <a:lstStyle/>
          <a:p>
            <a:pPr marL="381000" indent="-381000" eaLnBrk="1" hangingPunct="1">
              <a:buFont typeface="Wingdings 2" pitchFamily="18" charset="2"/>
              <a:buNone/>
            </a:pPr>
            <a:r>
              <a:rPr lang="en-US" altLang="en-US" b="1" dirty="0"/>
              <a:t>Keeper of God’s House</a:t>
            </a:r>
          </a:p>
          <a:p>
            <a:pPr marL="381000" indent="-381000" eaLnBrk="1" hangingPunct="1">
              <a:buFont typeface="Wingdings 2" pitchFamily="18" charset="2"/>
              <a:buNone/>
            </a:pPr>
            <a:r>
              <a:rPr lang="en-US" altLang="en-US" sz="2000" i="1" dirty="0"/>
              <a:t>The agent of physical resources and legal matters</a:t>
            </a:r>
            <a:endParaRPr lang="en-US" altLang="en-US" sz="2000" b="1" dirty="0">
              <a:solidFill>
                <a:schemeClr val="hlink"/>
              </a:solidFill>
            </a:endParaRPr>
          </a:p>
          <a:p>
            <a:pPr marL="381000" indent="-381000" eaLnBrk="1" hangingPunct="1"/>
            <a:r>
              <a:rPr lang="en-US" altLang="en-US" sz="2800" dirty="0">
                <a:solidFill>
                  <a:srgbClr val="FF0000"/>
                </a:solidFill>
              </a:rPr>
              <a:t>Receive direction and be responsible for the incorporation of the church (David will discuss this next session with Finance)</a:t>
            </a:r>
          </a:p>
          <a:p>
            <a:pPr marL="381000" indent="-381000"/>
            <a:r>
              <a:rPr lang="en-US" altLang="en-US" sz="2800" dirty="0"/>
              <a:t>Oversee, maintain, supervise all local church property cooperating with Pastor</a:t>
            </a:r>
          </a:p>
          <a:p>
            <a:pPr marL="381000" indent="-381000"/>
            <a:r>
              <a:rPr lang="en-US" altLang="en-US" sz="2800" dirty="0">
                <a:solidFill>
                  <a:srgbClr val="FF0000"/>
                </a:solidFill>
              </a:rPr>
              <a:t>Maintain adequate insurance</a:t>
            </a:r>
            <a:endParaRPr lang="en-US" altLang="en-US" sz="2800" dirty="0"/>
          </a:p>
          <a:p>
            <a:pPr marL="381000" indent="-381000" eaLnBrk="1" hangingPunct="1"/>
            <a:r>
              <a:rPr lang="en-US" altLang="en-US" sz="2800" dirty="0"/>
              <a:t>Report annually to charge conference</a:t>
            </a:r>
          </a:p>
          <a:p>
            <a:pPr marL="381000" indent="-381000" eaLnBrk="1" hangingPunct="1"/>
            <a:r>
              <a:rPr lang="en-US" altLang="en-US" dirty="0"/>
              <a:t>Receive and administer all inherited gifts</a:t>
            </a:r>
          </a:p>
          <a:p>
            <a:pPr marL="381000" indent="-381000" eaLnBrk="1" hangingPunct="1"/>
            <a:endParaRPr lang="en-US" altLang="en-US" dirty="0"/>
          </a:p>
        </p:txBody>
      </p:sp>
      <p:pic>
        <p:nvPicPr>
          <p:cNvPr id="4100" name="Picture 4" descr="MPj04027160000[1]"/>
          <p:cNvPicPr>
            <a:picLocks noChangeAspect="1" noChangeArrowheads="1"/>
          </p:cNvPicPr>
          <p:nvPr/>
        </p:nvPicPr>
        <p:blipFill>
          <a:blip r:embed="rId3">
            <a:extLst>
              <a:ext uri="{28A0092B-C50C-407E-A947-70E740481C1C}">
                <a14:useLocalDpi xmlns:a14="http://schemas.microsoft.com/office/drawing/2010/main" val="0"/>
              </a:ext>
            </a:extLst>
          </a:blip>
          <a:srcRect l="13588" r="5858" b="9157"/>
          <a:stretch>
            <a:fillRect/>
          </a:stretch>
        </p:blipFill>
        <p:spPr bwMode="auto">
          <a:xfrm>
            <a:off x="6248400" y="285750"/>
            <a:ext cx="2743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90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1219200" y="228600"/>
            <a:ext cx="7924800" cy="914400"/>
          </a:xfrm>
        </p:spPr>
        <p:txBody>
          <a:bodyPr/>
          <a:lstStyle/>
          <a:p>
            <a:pPr eaLnBrk="1" hangingPunct="1"/>
            <a:br>
              <a:rPr lang="en-US" altLang="en-US" sz="4000" i="1" dirty="0">
                <a:solidFill>
                  <a:schemeClr val="tx1"/>
                </a:solidFill>
              </a:rPr>
            </a:br>
            <a:r>
              <a:rPr lang="en-US" altLang="en-US" sz="4000" i="1" dirty="0">
                <a:solidFill>
                  <a:schemeClr val="tx1"/>
                </a:solidFill>
              </a:rPr>
              <a:t>   </a:t>
            </a:r>
            <a:r>
              <a:rPr lang="en-US" altLang="en-US" sz="4000" i="1" dirty="0">
                <a:solidFill>
                  <a:srgbClr val="FFC000"/>
                </a:solidFill>
              </a:rPr>
              <a:t>Auto Risk Management</a:t>
            </a:r>
            <a:r>
              <a:rPr lang="en-US" altLang="en-US" sz="4000" dirty="0">
                <a:solidFill>
                  <a:srgbClr val="FFC000"/>
                </a:solidFill>
              </a:rPr>
              <a:t>	</a:t>
            </a:r>
          </a:p>
        </p:txBody>
      </p:sp>
      <p:sp>
        <p:nvSpPr>
          <p:cNvPr id="123907" name="Rectangle 3"/>
          <p:cNvSpPr>
            <a:spLocks noGrp="1" noChangeArrowheads="1"/>
          </p:cNvSpPr>
          <p:nvPr>
            <p:ph idx="4294967295"/>
          </p:nvPr>
        </p:nvSpPr>
        <p:spPr>
          <a:xfrm>
            <a:off x="1143000" y="1295400"/>
            <a:ext cx="6934200" cy="5105400"/>
          </a:xfrm>
        </p:spPr>
        <p:txBody>
          <a:bodyPr/>
          <a:lstStyle/>
          <a:p>
            <a:pPr marL="228600" indent="-228600" eaLnBrk="1" hangingPunct="1">
              <a:lnSpc>
                <a:spcPct val="90000"/>
              </a:lnSpc>
            </a:pPr>
            <a:endParaRPr lang="en-US" altLang="en-US" sz="2000"/>
          </a:p>
          <a:p>
            <a:pPr marL="228600" indent="-228600" eaLnBrk="1" hangingPunct="1">
              <a:lnSpc>
                <a:spcPct val="90000"/>
              </a:lnSpc>
            </a:pPr>
            <a:r>
              <a:rPr lang="en-US" altLang="en-US" sz="2000"/>
              <a:t>Our Driver’s - “BEST ASSET OR WORST LIABILITY”</a:t>
            </a:r>
          </a:p>
          <a:p>
            <a:pPr marL="228600" indent="-228600" eaLnBrk="1" hangingPunct="1">
              <a:lnSpc>
                <a:spcPct val="90000"/>
              </a:lnSpc>
            </a:pPr>
            <a:r>
              <a:rPr lang="en-US" altLang="en-US" sz="2000"/>
              <a:t>Driver Selection – why – because 90% of accidents are caused by </a:t>
            </a:r>
            <a:r>
              <a:rPr lang="en-US" altLang="en-US" sz="2000" u="sng"/>
              <a:t>Human Behavior.</a:t>
            </a:r>
          </a:p>
          <a:p>
            <a:pPr marL="228600" indent="-228600" eaLnBrk="1" hangingPunct="1">
              <a:lnSpc>
                <a:spcPct val="90000"/>
              </a:lnSpc>
            </a:pPr>
            <a:r>
              <a:rPr lang="en-US" altLang="en-US" sz="2000"/>
              <a:t>Start with Pre-selected Drivers list</a:t>
            </a:r>
          </a:p>
          <a:p>
            <a:pPr marL="228600" indent="-228600" eaLnBrk="1" hangingPunct="1">
              <a:lnSpc>
                <a:spcPct val="90000"/>
              </a:lnSpc>
            </a:pPr>
            <a:r>
              <a:rPr lang="en-US" altLang="en-US" sz="2000"/>
              <a:t>MVR (motor vehicle record) review of all drivers. </a:t>
            </a:r>
          </a:p>
          <a:p>
            <a:pPr marL="228600" indent="-228600" eaLnBrk="1" hangingPunct="1">
              <a:lnSpc>
                <a:spcPct val="90000"/>
              </a:lnSpc>
              <a:buClr>
                <a:schemeClr val="tx1"/>
              </a:buClr>
              <a:buSzPct val="110000"/>
            </a:pPr>
            <a:r>
              <a:rPr lang="en-US" altLang="en-US" sz="2000"/>
              <a:t>MVR “Written” criteria based on frequency and severity of violations. Do you have one?</a:t>
            </a:r>
          </a:p>
          <a:p>
            <a:pPr marL="228600" indent="-228600" eaLnBrk="1" hangingPunct="1">
              <a:lnSpc>
                <a:spcPct val="90000"/>
              </a:lnSpc>
            </a:pPr>
            <a:r>
              <a:rPr lang="en-US" altLang="en-US" sz="2000"/>
              <a:t>Age limit (25 to 70)</a:t>
            </a:r>
          </a:p>
          <a:p>
            <a:pPr marL="228600" indent="-228600" eaLnBrk="1" hangingPunct="1">
              <a:lnSpc>
                <a:spcPct val="90000"/>
              </a:lnSpc>
              <a:buClr>
                <a:schemeClr val="tx1"/>
              </a:buClr>
              <a:buSzPct val="110000"/>
            </a:pPr>
            <a:r>
              <a:rPr lang="en-US" altLang="en-US" sz="2000"/>
              <a:t>Church Vehicle vs Personal Vehicles [primary – secondary] </a:t>
            </a:r>
          </a:p>
          <a:p>
            <a:pPr marL="228600" indent="-228600" eaLnBrk="1" hangingPunct="1">
              <a:lnSpc>
                <a:spcPct val="90000"/>
              </a:lnSpc>
              <a:buClr>
                <a:schemeClr val="tx1"/>
              </a:buClr>
              <a:buSzPct val="110000"/>
            </a:pPr>
            <a:r>
              <a:rPr lang="en-US" altLang="en-US" sz="2000"/>
              <a:t>Pre-trip vehicle inspection? </a:t>
            </a:r>
          </a:p>
          <a:p>
            <a:pPr marL="228600" indent="-228600" eaLnBrk="1" hangingPunct="1">
              <a:lnSpc>
                <a:spcPct val="90000"/>
              </a:lnSpc>
              <a:buClr>
                <a:schemeClr val="tx1"/>
              </a:buClr>
              <a:buSzPct val="110000"/>
            </a:pPr>
            <a:r>
              <a:rPr lang="en-US" altLang="en-US" sz="2000"/>
              <a:t>Driver Training - Training and More Training. (DDC) VAN’s – Buses, etc.</a:t>
            </a:r>
          </a:p>
          <a:p>
            <a:pPr marL="228600" indent="-228600" eaLnBrk="1" hangingPunct="1">
              <a:lnSpc>
                <a:spcPct val="90000"/>
              </a:lnSpc>
              <a:buClr>
                <a:schemeClr val="tx1"/>
              </a:buClr>
              <a:buSzPct val="110000"/>
            </a:pPr>
            <a:r>
              <a:rPr lang="en-US" altLang="en-US" sz="2000"/>
              <a:t>Preventative maintenance program for vehicles - Records </a:t>
            </a:r>
          </a:p>
          <a:p>
            <a:pPr marL="228600" indent="-228600" eaLnBrk="1" hangingPunct="1">
              <a:lnSpc>
                <a:spcPct val="90000"/>
              </a:lnSpc>
              <a:buClr>
                <a:schemeClr val="tx1"/>
              </a:buClr>
              <a:buSzPct val="110000"/>
            </a:pPr>
            <a:r>
              <a:rPr lang="en-US" altLang="en-US" sz="2000"/>
              <a:t>Key Control – who, where, when, for what???</a:t>
            </a:r>
          </a:p>
        </p:txBody>
      </p:sp>
      <p:sp>
        <p:nvSpPr>
          <p:cNvPr id="26628" name="Rectangle 4"/>
          <p:cNvSpPr>
            <a:spLocks noChangeArrowheads="1"/>
          </p:cNvSpPr>
          <p:nvPr/>
        </p:nvSpPr>
        <p:spPr bwMode="auto">
          <a:xfrm>
            <a:off x="2881313" y="6477000"/>
            <a:ext cx="303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eaLnBrk="0" hangingPunct="0">
              <a:spcBef>
                <a:spcPct val="20000"/>
              </a:spcBef>
              <a:buClr>
                <a:schemeClr val="tx2"/>
              </a:buClr>
              <a:buSzPct val="90000"/>
              <a:buFont typeface="Symbol" pitchFamily="18" charset="2"/>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lnSpc>
                <a:spcPct val="90000"/>
              </a:lnSpc>
              <a:buClr>
                <a:schemeClr val="tx1"/>
              </a:buClr>
              <a:buSzPct val="110000"/>
              <a:buFontTx/>
              <a:buChar char="•"/>
            </a:pPr>
            <a:endParaRPr lang="en-US" altLang="en-US" sz="2000" b="1">
              <a:solidFill>
                <a:schemeClr val="bg1"/>
              </a:solidFill>
            </a:endParaRPr>
          </a:p>
        </p:txBody>
      </p:sp>
    </p:spTree>
    <p:extLst>
      <p:ext uri="{BB962C8B-B14F-4D97-AF65-F5344CB8AC3E}">
        <p14:creationId xmlns:p14="http://schemas.microsoft.com/office/powerpoint/2010/main" val="3219470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a:t>QUESTIONS</a:t>
            </a:r>
          </a:p>
        </p:txBody>
      </p:sp>
      <p:sp>
        <p:nvSpPr>
          <p:cNvPr id="16387" name="Content Placeholder 2"/>
          <p:cNvSpPr>
            <a:spLocks noGrp="1"/>
          </p:cNvSpPr>
          <p:nvPr>
            <p:ph idx="1"/>
          </p:nvPr>
        </p:nvSpPr>
        <p:spPr/>
        <p:txBody>
          <a:bodyPr/>
          <a:lstStyle/>
          <a:p>
            <a:pPr eaLnBrk="1" hangingPunct="1"/>
            <a:endParaRPr lang="en-US" altLang="en-US"/>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0"/>
            <a:ext cx="5562600" cy="350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87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50938" y="2133600"/>
            <a:ext cx="7793037" cy="3200400"/>
          </a:xfrm>
        </p:spPr>
        <p:txBody>
          <a:bodyPr/>
          <a:lstStyle/>
          <a:p>
            <a:pPr algn="ctr" eaLnBrk="1" hangingPunct="1">
              <a:defRPr/>
            </a:pPr>
            <a:br>
              <a:rPr lang="en-US" altLang="en-US" sz="3200" dirty="0">
                <a:solidFill>
                  <a:srgbClr val="FF0000"/>
                </a:solidFill>
              </a:rPr>
            </a:br>
            <a:br>
              <a:rPr lang="en-US" altLang="en-US" sz="3200" dirty="0">
                <a:solidFill>
                  <a:srgbClr val="FF0000"/>
                </a:solidFill>
              </a:rPr>
            </a:br>
            <a:r>
              <a:rPr lang="en-US" altLang="en-US" sz="3200" dirty="0">
                <a:solidFill>
                  <a:srgbClr val="FF0000"/>
                </a:solidFill>
              </a:rPr>
              <a:t>Thank You </a:t>
            </a:r>
            <a:r>
              <a:rPr lang="en-US" altLang="en-US" sz="3200" dirty="0"/>
              <a:t>for all you have </a:t>
            </a:r>
            <a:r>
              <a:rPr lang="en-US" altLang="en-US" sz="3200" dirty="0">
                <a:solidFill>
                  <a:schemeClr val="accent5">
                    <a:lumMod val="50000"/>
                  </a:schemeClr>
                </a:solidFill>
              </a:rPr>
              <a:t>done in the past</a:t>
            </a:r>
            <a:r>
              <a:rPr lang="en-US" altLang="en-US" sz="3200" dirty="0"/>
              <a:t>,</a:t>
            </a:r>
            <a:br>
              <a:rPr lang="en-US" altLang="en-US" sz="3200" dirty="0"/>
            </a:br>
            <a:br>
              <a:rPr lang="en-US" altLang="en-US" sz="3200" dirty="0"/>
            </a:br>
            <a:r>
              <a:rPr lang="en-US" altLang="en-US" sz="3200" dirty="0"/>
              <a:t> for all you </a:t>
            </a:r>
            <a:r>
              <a:rPr lang="en-US" altLang="en-US" sz="3200" dirty="0">
                <a:solidFill>
                  <a:schemeClr val="accent6">
                    <a:lumMod val="40000"/>
                    <a:lumOff val="60000"/>
                  </a:schemeClr>
                </a:solidFill>
              </a:rPr>
              <a:t>will do in the future </a:t>
            </a:r>
            <a:r>
              <a:rPr lang="en-US" altLang="en-US" sz="3200" dirty="0"/>
              <a:t>and all that</a:t>
            </a:r>
            <a:br>
              <a:rPr lang="en-US" altLang="en-US" sz="3200" dirty="0"/>
            </a:br>
            <a:br>
              <a:rPr lang="en-US" altLang="en-US" sz="3200" dirty="0"/>
            </a:br>
            <a:r>
              <a:rPr lang="en-US" altLang="en-US" sz="3200" dirty="0"/>
              <a:t> you </a:t>
            </a:r>
            <a:r>
              <a:rPr lang="en-US" altLang="en-US" sz="3200" dirty="0">
                <a:solidFill>
                  <a:srgbClr val="00B0F0"/>
                </a:solidFill>
              </a:rPr>
              <a:t>are doing today </a:t>
            </a:r>
            <a:r>
              <a:rPr lang="en-US" altLang="en-US" sz="3200" dirty="0"/>
              <a:t>in the </a:t>
            </a:r>
            <a:r>
              <a:rPr lang="en-US" altLang="en-US" sz="3200" dirty="0" err="1">
                <a:solidFill>
                  <a:srgbClr val="FF0000"/>
                </a:solidFill>
              </a:rPr>
              <a:t>Administry</a:t>
            </a:r>
            <a:r>
              <a:rPr lang="en-US" altLang="en-US" sz="3200" dirty="0"/>
              <a:t> of your</a:t>
            </a:r>
            <a:br>
              <a:rPr lang="en-US" altLang="en-US" sz="3200" dirty="0"/>
            </a:br>
            <a:br>
              <a:rPr lang="en-US" altLang="en-US" sz="3200" dirty="0"/>
            </a:br>
            <a:r>
              <a:rPr lang="en-US" altLang="en-US" sz="3200" dirty="0"/>
              <a:t> local church</a:t>
            </a:r>
          </a:p>
        </p:txBody>
      </p:sp>
      <p:sp>
        <p:nvSpPr>
          <p:cNvPr id="38915" name="Text Placeholder 2"/>
          <p:cNvSpPr>
            <a:spLocks noGrp="1"/>
          </p:cNvSpPr>
          <p:nvPr>
            <p:ph type="body" idx="1"/>
          </p:nvPr>
        </p:nvSpPr>
        <p:spPr>
          <a:xfrm>
            <a:off x="1143000" y="152400"/>
            <a:ext cx="7772400" cy="1408113"/>
          </a:xfrm>
        </p:spPr>
        <p:txBody>
          <a:bodyPr/>
          <a:lstStyle/>
          <a:p>
            <a:pPr marL="114300" indent="0" algn="ctr">
              <a:buNone/>
            </a:pPr>
            <a:r>
              <a:rPr lang="en-US" altLang="en-US" sz="7200" dirty="0">
                <a:solidFill>
                  <a:srgbClr val="FF0000"/>
                </a:solidFill>
              </a:rPr>
              <a:t>On a final note:</a:t>
            </a:r>
            <a:endParaRPr lang="en-US" altLang="en-US" sz="7200" dirty="0"/>
          </a:p>
        </p:txBody>
      </p:sp>
    </p:spTree>
    <p:extLst>
      <p:ext uri="{BB962C8B-B14F-4D97-AF65-F5344CB8AC3E}">
        <p14:creationId xmlns:p14="http://schemas.microsoft.com/office/powerpoint/2010/main" val="621672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z="2400"/>
              <a:t>Let us help you!  </a:t>
            </a:r>
            <a:br>
              <a:rPr lang="en-US" altLang="en-US" sz="2400"/>
            </a:br>
            <a:r>
              <a:rPr lang="en-US" altLang="en-US" sz="2400">
                <a:solidFill>
                  <a:srgbClr val="FF0066"/>
                </a:solidFill>
              </a:rPr>
              <a:t>Call us-so we won’t be lonesome like the Maytag repair man.</a:t>
            </a:r>
            <a:endParaRPr lang="en-US" altLang="en-US" sz="2400"/>
          </a:p>
        </p:txBody>
      </p:sp>
      <p:sp>
        <p:nvSpPr>
          <p:cNvPr id="3" name="Content Placeholder 2"/>
          <p:cNvSpPr>
            <a:spLocks noGrp="1"/>
          </p:cNvSpPr>
          <p:nvPr>
            <p:ph idx="1"/>
          </p:nvPr>
        </p:nvSpPr>
        <p:spPr/>
        <p:txBody>
          <a:bodyPr/>
          <a:lstStyle/>
          <a:p>
            <a:pPr eaLnBrk="1" hangingPunct="1">
              <a:lnSpc>
                <a:spcPct val="80000"/>
              </a:lnSpc>
              <a:defRPr/>
            </a:pPr>
            <a:r>
              <a:rPr lang="en-US" altLang="en-US" sz="1600" dirty="0">
                <a:latin typeface="Arial" panose="020B0604020202020204" pitchFamily="34" charset="0"/>
                <a:cs typeface="Arial" panose="020B0604020202020204" pitchFamily="34" charset="0"/>
              </a:rPr>
              <a:t>Web sites</a:t>
            </a:r>
          </a:p>
          <a:p>
            <a:pPr lvl="1" eaLnBrk="1" hangingPunct="1">
              <a:lnSpc>
                <a:spcPct val="80000"/>
              </a:lnSpc>
              <a:defRPr/>
            </a:pPr>
            <a:r>
              <a:rPr lang="en-US" altLang="en-US" sz="1600" dirty="0">
                <a:latin typeface="Arial" panose="020B0604020202020204" pitchFamily="34" charset="0"/>
                <a:cs typeface="Arial" panose="020B0604020202020204" pitchFamily="34" charset="0"/>
                <a:hlinkClick r:id="rId2"/>
              </a:rPr>
              <a:t>http://www.mississippi-umc.org</a:t>
            </a:r>
            <a:endParaRPr lang="en-US" altLang="en-US" sz="1600" dirty="0">
              <a:latin typeface="Arial" panose="020B0604020202020204" pitchFamily="34" charset="0"/>
              <a:cs typeface="Arial" panose="020B0604020202020204" pitchFamily="34" charset="0"/>
            </a:endParaRPr>
          </a:p>
          <a:p>
            <a:pPr lvl="1" eaLnBrk="1" hangingPunct="1">
              <a:lnSpc>
                <a:spcPct val="80000"/>
              </a:lnSpc>
              <a:defRPr/>
            </a:pPr>
            <a:r>
              <a:rPr lang="en-US" sz="1600" b="1" u="sng" dirty="0">
                <a:solidFill>
                  <a:schemeClr val="accent5">
                    <a:lumMod val="50000"/>
                  </a:schemeClr>
                </a:solidFill>
                <a:latin typeface="Arial" panose="020B0604020202020204" pitchFamily="34" charset="0"/>
                <a:cs typeface="Arial" panose="020B0604020202020204" pitchFamily="34" charset="0"/>
              </a:rPr>
              <a:t>http://</a:t>
            </a:r>
            <a:r>
              <a:rPr lang="en-US" sz="1600" u="sng" dirty="0">
                <a:solidFill>
                  <a:schemeClr val="accent5">
                    <a:lumMod val="50000"/>
                  </a:schemeClr>
                </a:solidFill>
                <a:latin typeface="Arial" panose="020B0604020202020204" pitchFamily="34" charset="0"/>
                <a:cs typeface="Arial" panose="020B0604020202020204" pitchFamily="34" charset="0"/>
              </a:rPr>
              <a:t>www.gcfa.org/gcfa/legal-manual</a:t>
            </a:r>
            <a:endParaRPr lang="en-US" altLang="en-US" sz="1600" dirty="0">
              <a:latin typeface="Arial" panose="020B0604020202020204" pitchFamily="34" charset="0"/>
              <a:cs typeface="Arial" panose="020B0604020202020204" pitchFamily="34" charset="0"/>
            </a:endParaRPr>
          </a:p>
          <a:p>
            <a:pPr marL="457200" lvl="1" indent="0" eaLnBrk="1" hangingPunct="1">
              <a:lnSpc>
                <a:spcPct val="80000"/>
              </a:lnSpc>
              <a:buFontTx/>
              <a:buNone/>
              <a:defRPr/>
            </a:pPr>
            <a:endParaRPr lang="en-US" altLang="en-US" sz="1600" dirty="0">
              <a:latin typeface="Arial" panose="020B0604020202020204" pitchFamily="34" charset="0"/>
              <a:cs typeface="Arial" panose="020B0604020202020204" pitchFamily="34" charset="0"/>
            </a:endParaRPr>
          </a:p>
          <a:p>
            <a:pPr marL="274320" eaLnBrk="1" fontAlgn="auto" hangingPunct="1">
              <a:lnSpc>
                <a:spcPct val="80000"/>
              </a:lnSpc>
              <a:spcAft>
                <a:spcPts val="0"/>
              </a:spcAft>
              <a:defRPr/>
            </a:pPr>
            <a:r>
              <a:rPr lang="en-US" sz="1600" b="1" dirty="0">
                <a:latin typeface="Arial" panose="020B0604020202020204" pitchFamily="34" charset="0"/>
                <a:cs typeface="Arial" panose="020B0604020202020204" pitchFamily="34" charset="0"/>
              </a:rPr>
              <a:t>Conference Treasurer/CBO Staff</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David Stotts  Treasurer &amp; CBO</a:t>
            </a:r>
          </a:p>
          <a:p>
            <a:pPr marL="548640" lvl="1" indent="-182880" fontAlgn="auto">
              <a:lnSpc>
                <a:spcPct val="80000"/>
              </a:lnSpc>
              <a:spcAft>
                <a:spcPts val="0"/>
              </a:spcAft>
              <a:defRPr/>
            </a:pPr>
            <a:r>
              <a:rPr lang="en-US" sz="1600" dirty="0">
                <a:latin typeface="Arial" panose="020B0604020202020204" pitchFamily="34" charset="0"/>
                <a:cs typeface="Arial" panose="020B0604020202020204" pitchFamily="34" charset="0"/>
              </a:rPr>
              <a:t>Bernice Grant Administry Coordinator</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Laura Rollins Administry Accountant Receipts</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Tamara Easter  Young </a:t>
            </a:r>
            <a:r>
              <a:rPr lang="en-US" sz="1600" dirty="0" err="1">
                <a:latin typeface="Arial" panose="020B0604020202020204" pitchFamily="34" charset="0"/>
                <a:cs typeface="Arial" panose="020B0604020202020204" pitchFamily="34" charset="0"/>
              </a:rPr>
              <a:t>Administry</a:t>
            </a:r>
            <a:r>
              <a:rPr lang="en-US" sz="1600" dirty="0">
                <a:latin typeface="Arial" panose="020B0604020202020204" pitchFamily="34" charset="0"/>
                <a:cs typeface="Arial" panose="020B0604020202020204" pitchFamily="34" charset="0"/>
              </a:rPr>
              <a:t> Accountant Disbursements</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Ed Jones Internal Auditor</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Jackie McGough Benefits Coordinator</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Andy Ray Retiree Benefits Liaison </a:t>
            </a:r>
          </a:p>
          <a:p>
            <a:pPr marL="548640" lvl="1" indent="-182880" eaLnBrk="1" fontAlgn="auto" hangingPunct="1">
              <a:lnSpc>
                <a:spcPct val="80000"/>
              </a:lnSpc>
              <a:spcAft>
                <a:spcPts val="0"/>
              </a:spcAft>
              <a:defRPr/>
            </a:pPr>
            <a:r>
              <a:rPr lang="en-US" sz="1600" dirty="0">
                <a:latin typeface="Arial" panose="020B0604020202020204" pitchFamily="34" charset="0"/>
                <a:cs typeface="Arial" panose="020B0604020202020204" pitchFamily="34" charset="0"/>
              </a:rPr>
              <a:t>Mitchell Hedgepeth Associate Director-Trustees Matters</a:t>
            </a:r>
          </a:p>
          <a:p>
            <a:pPr marL="411163" lvl="1" indent="0" eaLnBrk="1" hangingPunct="1">
              <a:lnSpc>
                <a:spcPct val="80000"/>
              </a:lnSpc>
              <a:buFontTx/>
              <a:buNone/>
              <a:defRPr/>
            </a:pPr>
            <a:endParaRPr lang="en-US" altLang="en-US" sz="1600" dirty="0">
              <a:latin typeface="Arial" panose="020B0604020202020204" pitchFamily="34" charset="0"/>
              <a:cs typeface="Arial" panose="020B0604020202020204" pitchFamily="34" charset="0"/>
            </a:endParaRPr>
          </a:p>
          <a:p>
            <a:pPr eaLnBrk="1" hangingPunct="1">
              <a:lnSpc>
                <a:spcPct val="90000"/>
              </a:lnSpc>
              <a:spcBef>
                <a:spcPts val="0"/>
              </a:spcBef>
              <a:buClr>
                <a:srgbClr val="3333CC"/>
              </a:buClr>
              <a:defRPr/>
            </a:pPr>
            <a:r>
              <a:rPr lang="en-US" sz="1600" dirty="0">
                <a:effectLst>
                  <a:outerShdw blurRad="38100" dist="38100" dir="2700000" algn="tl">
                    <a:srgbClr val="C0C0C0"/>
                  </a:outerShdw>
                </a:effectLst>
                <a:latin typeface="Arial" panose="020B0604020202020204" pitchFamily="34" charset="0"/>
                <a:cs typeface="Arial" panose="020B0604020202020204" pitchFamily="34" charset="0"/>
              </a:rPr>
              <a:t>Conference Office Phone Numbers</a:t>
            </a:r>
            <a:br>
              <a:rPr lang="en-US" sz="1600" dirty="0">
                <a:effectLst>
                  <a:outerShdw blurRad="38100" dist="38100" dir="2700000" algn="tl">
                    <a:srgbClr val="C0C0C0"/>
                  </a:outerShdw>
                </a:effectLst>
                <a:latin typeface="Arial" panose="020B0604020202020204" pitchFamily="34" charset="0"/>
                <a:cs typeface="Arial" panose="020B0604020202020204" pitchFamily="34" charset="0"/>
              </a:rPr>
            </a:br>
            <a:r>
              <a:rPr lang="en-US" sz="1600" dirty="0">
                <a:effectLst>
                  <a:outerShdw blurRad="38100" dist="38100" dir="2700000" algn="tl">
                    <a:srgbClr val="C0C0C0"/>
                  </a:outerShdw>
                </a:effectLst>
                <a:latin typeface="Arial" panose="020B0604020202020204" pitchFamily="34" charset="0"/>
                <a:cs typeface="Arial" panose="020B0604020202020204" pitchFamily="34" charset="0"/>
              </a:rPr>
              <a:t>601-354-0515 or 866-647-7486</a:t>
            </a:r>
            <a:endParaRPr lang="en-US" sz="1600" dirty="0">
              <a:latin typeface="Arial" panose="020B0604020202020204" pitchFamily="34" charset="0"/>
              <a:cs typeface="Arial" panose="020B0604020202020204" pitchFamily="34" charset="0"/>
            </a:endParaRPr>
          </a:p>
          <a:p>
            <a:pPr eaLnBrk="1" hangingPunct="1">
              <a:defRPr/>
            </a:pPr>
            <a:endParaRPr lang="en-US" dirty="0"/>
          </a:p>
        </p:txBody>
      </p:sp>
    </p:spTree>
    <p:extLst>
      <p:ext uri="{BB962C8B-B14F-4D97-AF65-F5344CB8AC3E}">
        <p14:creationId xmlns:p14="http://schemas.microsoft.com/office/powerpoint/2010/main" val="4293587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fontAlgn="auto">
              <a:spcAft>
                <a:spcPts val="0"/>
              </a:spcAft>
              <a:defRPr/>
            </a:pPr>
            <a:endParaRPr lang="en-US" altLang="en-US"/>
          </a:p>
        </p:txBody>
      </p:sp>
      <p:sp>
        <p:nvSpPr>
          <p:cNvPr id="25603" name="Rectangle 3"/>
          <p:cNvSpPr>
            <a:spLocks noGrp="1" noChangeArrowheads="1"/>
          </p:cNvSpPr>
          <p:nvPr>
            <p:ph idx="1"/>
          </p:nvPr>
        </p:nvSpPr>
        <p:spPr/>
        <p:txBody>
          <a:bodyPr/>
          <a:lstStyle/>
          <a:p>
            <a:pPr marL="274320" fontAlgn="auto">
              <a:spcAft>
                <a:spcPts val="0"/>
              </a:spcAft>
              <a:defRPr/>
            </a:pPr>
            <a:endParaRPr lang="en-US" altLang="en-US"/>
          </a:p>
        </p:txBody>
      </p:sp>
      <p:pic>
        <p:nvPicPr>
          <p:cNvPr id="39940" name="Picture 4" descr="Wesley Window No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800600"/>
            <a:ext cx="19507200" cy="146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99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1143000" y="762000"/>
            <a:ext cx="7724775" cy="990600"/>
          </a:xfrm>
        </p:spPr>
        <p:txBody>
          <a:bodyPr>
            <a:normAutofit fontScale="90000"/>
          </a:bodyPr>
          <a:lstStyle/>
          <a:p>
            <a:pPr eaLnBrk="1" fontAlgn="auto" hangingPunct="1">
              <a:spcAft>
                <a:spcPts val="0"/>
              </a:spcAft>
              <a:defRPr/>
            </a:pPr>
            <a:r>
              <a:rPr lang="en-US" dirty="0">
                <a:solidFill>
                  <a:srgbClr val="FFC000"/>
                </a:solidFill>
              </a:rPr>
              <a:t>The Trustee’s Job</a:t>
            </a:r>
            <a:br>
              <a:rPr lang="en-US" dirty="0">
                <a:solidFill>
                  <a:schemeClr val="tx1"/>
                </a:solidFill>
              </a:rPr>
            </a:br>
            <a:r>
              <a:rPr lang="en-US" sz="2200" i="1" dirty="0">
                <a:solidFill>
                  <a:schemeClr val="hlink"/>
                </a:solidFill>
              </a:rPr>
              <a:t>Continued</a:t>
            </a:r>
          </a:p>
        </p:txBody>
      </p:sp>
      <p:sp>
        <p:nvSpPr>
          <p:cNvPr id="78851" name="Rectangle 3"/>
          <p:cNvSpPr>
            <a:spLocks noGrp="1"/>
          </p:cNvSpPr>
          <p:nvPr>
            <p:ph idx="1"/>
          </p:nvPr>
        </p:nvSpPr>
        <p:spPr>
          <a:xfrm>
            <a:off x="1219200" y="2133600"/>
            <a:ext cx="7924800" cy="4724400"/>
          </a:xfrm>
        </p:spPr>
        <p:txBody>
          <a:bodyPr/>
          <a:lstStyle/>
          <a:p>
            <a:pPr marL="381000" indent="-381000" eaLnBrk="1" hangingPunct="1"/>
            <a:r>
              <a:rPr lang="en-US" altLang="en-US" dirty="0"/>
              <a:t>Ensure updating of property, </a:t>
            </a:r>
            <a:r>
              <a:rPr lang="en-US" altLang="en-US" dirty="0" err="1"/>
              <a:t>etc</a:t>
            </a:r>
            <a:endParaRPr lang="en-US" altLang="en-US" dirty="0"/>
          </a:p>
          <a:p>
            <a:pPr marL="381000" indent="-381000" eaLnBrk="1" hangingPunct="1"/>
            <a:r>
              <a:rPr lang="en-US" altLang="en-US" dirty="0"/>
              <a:t>Work with pastor on use of property-Pastor has full control of pulpit</a:t>
            </a:r>
          </a:p>
          <a:p>
            <a:pPr marL="381000" indent="-381000" eaLnBrk="1" hangingPunct="1"/>
            <a:r>
              <a:rPr lang="en-US" altLang="en-US" dirty="0"/>
              <a:t>Submit operating budget request to Finance</a:t>
            </a:r>
          </a:p>
          <a:p>
            <a:pPr marL="381000" indent="-381000" eaLnBrk="1" hangingPunct="1"/>
            <a:r>
              <a:rPr lang="en-US" altLang="en-US" dirty="0"/>
              <a:t>Be accessible and accountable to charge conference and church council</a:t>
            </a:r>
            <a:endParaRPr lang="en-US" altLang="en-US" sz="3400" dirty="0"/>
          </a:p>
        </p:txBody>
      </p:sp>
      <p:pic>
        <p:nvPicPr>
          <p:cNvPr id="5124" name="Picture 4" descr="MCj021674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953000"/>
            <a:ext cx="1536700" cy="170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39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p:cNvSpPr>
          <p:nvPr>
            <p:ph type="title"/>
          </p:nvPr>
        </p:nvSpPr>
        <p:spPr>
          <a:noFill/>
        </p:spPr>
        <p:txBody>
          <a:bodyPr/>
          <a:lstStyle/>
          <a:p>
            <a:pPr eaLnBrk="1" hangingPunct="1"/>
            <a:r>
              <a:rPr lang="en-US" altLang="en-US" dirty="0">
                <a:solidFill>
                  <a:srgbClr val="FFC000"/>
                </a:solidFill>
              </a:rPr>
              <a:t>The Trustee Chair’s Job</a:t>
            </a:r>
            <a:br>
              <a:rPr lang="en-US" altLang="en-US" dirty="0">
                <a:solidFill>
                  <a:srgbClr val="FFC000"/>
                </a:solidFill>
              </a:rPr>
            </a:br>
            <a:r>
              <a:rPr lang="en-US" altLang="en-US" sz="3200" dirty="0">
                <a:solidFill>
                  <a:srgbClr val="FFC000"/>
                </a:solidFill>
              </a:rPr>
              <a:t>(Can not be the Pastor)</a:t>
            </a:r>
            <a:endParaRPr lang="en-US" altLang="en-US" dirty="0">
              <a:solidFill>
                <a:srgbClr val="FFC000"/>
              </a:solidFill>
            </a:endParaRPr>
          </a:p>
        </p:txBody>
      </p:sp>
      <p:sp>
        <p:nvSpPr>
          <p:cNvPr id="113667" name="Rectangle 3"/>
          <p:cNvSpPr>
            <a:spLocks noGrp="1"/>
          </p:cNvSpPr>
          <p:nvPr>
            <p:ph idx="1"/>
          </p:nvPr>
        </p:nvSpPr>
        <p:spPr>
          <a:xfrm>
            <a:off x="1143000" y="2017713"/>
            <a:ext cx="7812088" cy="4114800"/>
          </a:xfrm>
        </p:spPr>
        <p:txBody>
          <a:bodyPr/>
          <a:lstStyle/>
          <a:p>
            <a:pPr eaLnBrk="1" hangingPunct="1"/>
            <a:r>
              <a:rPr lang="en-US" altLang="en-US"/>
              <a:t>Guide the work of the Board of Trustees</a:t>
            </a:r>
          </a:p>
          <a:p>
            <a:pPr eaLnBrk="1" hangingPunct="1"/>
            <a:r>
              <a:rPr lang="en-US" altLang="en-US"/>
              <a:t>Provide advice and direction</a:t>
            </a:r>
          </a:p>
          <a:p>
            <a:pPr eaLnBrk="1" hangingPunct="1"/>
            <a:r>
              <a:rPr lang="en-US" altLang="en-US"/>
              <a:t>Maintain close communication with the pastor</a:t>
            </a:r>
          </a:p>
          <a:p>
            <a:pPr eaLnBrk="1" hangingPunct="1"/>
            <a:r>
              <a:rPr lang="en-US" altLang="en-US"/>
              <a:t>Serve on the church council</a:t>
            </a:r>
          </a:p>
        </p:txBody>
      </p:sp>
    </p:spTree>
    <p:extLst>
      <p:ext uri="{BB962C8B-B14F-4D97-AF65-F5344CB8AC3E}">
        <p14:creationId xmlns:p14="http://schemas.microsoft.com/office/powerpoint/2010/main" val="273654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1524000" y="457200"/>
            <a:ext cx="4343400" cy="2239963"/>
          </a:xfrm>
          <a:noFill/>
        </p:spPr>
        <p:txBody>
          <a:bodyPr/>
          <a:lstStyle/>
          <a:p>
            <a:pPr eaLnBrk="1" hangingPunct="1"/>
            <a:r>
              <a:rPr lang="en-US" altLang="en-US" dirty="0">
                <a:solidFill>
                  <a:srgbClr val="FFC000"/>
                </a:solidFill>
              </a:rPr>
              <a:t>To whom do the </a:t>
            </a:r>
            <a:br>
              <a:rPr lang="en-US" altLang="en-US" dirty="0">
                <a:solidFill>
                  <a:srgbClr val="FFC000"/>
                </a:solidFill>
              </a:rPr>
            </a:br>
            <a:r>
              <a:rPr lang="en-US" altLang="en-US" dirty="0">
                <a:solidFill>
                  <a:srgbClr val="FFC000"/>
                </a:solidFill>
              </a:rPr>
              <a:t>Trustees (</a:t>
            </a:r>
            <a:r>
              <a:rPr lang="en-US" altLang="en-US" i="1" u="sng" dirty="0">
                <a:solidFill>
                  <a:srgbClr val="FFC000"/>
                </a:solidFill>
              </a:rPr>
              <a:t>Relate)</a:t>
            </a:r>
          </a:p>
        </p:txBody>
      </p:sp>
      <p:sp>
        <p:nvSpPr>
          <p:cNvPr id="7171" name="Rectangle 3"/>
          <p:cNvSpPr>
            <a:spLocks noGrp="1"/>
          </p:cNvSpPr>
          <p:nvPr>
            <p:ph idx="1"/>
          </p:nvPr>
        </p:nvSpPr>
        <p:spPr>
          <a:xfrm>
            <a:off x="1143000" y="2971800"/>
            <a:ext cx="7772400" cy="3886200"/>
          </a:xfrm>
        </p:spPr>
        <p:txBody>
          <a:bodyPr/>
          <a:lstStyle/>
          <a:p>
            <a:pPr eaLnBrk="1" hangingPunct="1"/>
            <a:r>
              <a:rPr lang="en-US" altLang="en-US" sz="2400" dirty="0"/>
              <a:t>Charge Conference – serves  as primary governing body of the church-Legal Arm of the church</a:t>
            </a:r>
          </a:p>
          <a:p>
            <a:pPr eaLnBrk="1" hangingPunct="1"/>
            <a:r>
              <a:rPr lang="en-US" altLang="en-US" sz="2400" dirty="0"/>
              <a:t>Church Council - plans, coordinates, implements church program for ministry</a:t>
            </a:r>
          </a:p>
          <a:p>
            <a:pPr eaLnBrk="1" hangingPunct="1"/>
            <a:r>
              <a:rPr lang="en-US" altLang="en-US" sz="2400" dirty="0"/>
              <a:t>Staff-Parish Relations Committee - responsible for all appointed and hired staff building and equipment needs</a:t>
            </a:r>
          </a:p>
          <a:p>
            <a:pPr eaLnBrk="1" hangingPunct="1"/>
            <a:r>
              <a:rPr lang="en-US" altLang="en-US" sz="2400" dirty="0"/>
              <a:t>Finance Committee - raises, manages, distributes funds</a:t>
            </a:r>
          </a:p>
        </p:txBody>
      </p:sp>
      <p:pic>
        <p:nvPicPr>
          <p:cNvPr id="7172" name="Picture 4" descr="MCj008992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9213" y="457200"/>
            <a:ext cx="24304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474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p:cNvSpPr>
          <p:nvPr>
            <p:ph type="title"/>
          </p:nvPr>
        </p:nvSpPr>
        <p:spPr>
          <a:noFill/>
        </p:spPr>
        <p:txBody>
          <a:bodyPr/>
          <a:lstStyle/>
          <a:p>
            <a:pPr eaLnBrk="1" hangingPunct="1"/>
            <a:r>
              <a:rPr lang="en-US" altLang="en-US" dirty="0">
                <a:solidFill>
                  <a:srgbClr val="FFC000"/>
                </a:solidFill>
              </a:rPr>
              <a:t>Board of Trustees Members</a:t>
            </a:r>
          </a:p>
        </p:txBody>
      </p:sp>
      <p:sp>
        <p:nvSpPr>
          <p:cNvPr id="117763" name="Rectangle 3"/>
          <p:cNvSpPr>
            <a:spLocks noGrp="1"/>
          </p:cNvSpPr>
          <p:nvPr>
            <p:ph idx="1"/>
          </p:nvPr>
        </p:nvSpPr>
        <p:spPr>
          <a:xfrm>
            <a:off x="1143000" y="1981200"/>
            <a:ext cx="8001000" cy="5181600"/>
          </a:xfrm>
        </p:spPr>
        <p:txBody>
          <a:bodyPr/>
          <a:lstStyle/>
          <a:p>
            <a:pPr eaLnBrk="1" hangingPunct="1"/>
            <a:r>
              <a:rPr lang="en-US" altLang="en-US" sz="2400" dirty="0"/>
              <a:t>Shall be of legal age-negotiates and executes contracts</a:t>
            </a:r>
          </a:p>
          <a:p>
            <a:pPr eaLnBrk="1" hangingPunct="1"/>
            <a:r>
              <a:rPr lang="en-US" altLang="en-US" sz="2400" dirty="0"/>
              <a:t>Shall be no fewer than three or more than nine members</a:t>
            </a:r>
          </a:p>
          <a:p>
            <a:pPr eaLnBrk="1" hangingPunct="1"/>
            <a:r>
              <a:rPr lang="en-US" altLang="en-US" sz="2400" dirty="0"/>
              <a:t>At least two-thirds must be professing members of  The United Methodist Church  of which one third shall be lay women and one third be lay men of the local Church.</a:t>
            </a:r>
          </a:p>
          <a:p>
            <a:pPr eaLnBrk="1" hangingPunct="1"/>
            <a:r>
              <a:rPr lang="en-US" altLang="en-US" sz="2400" dirty="0"/>
              <a:t>Chairperson must be a member of </a:t>
            </a:r>
            <a:r>
              <a:rPr lang="en-US" altLang="en-US" sz="2400" b="1" dirty="0"/>
              <a:t>local </a:t>
            </a:r>
            <a:r>
              <a:rPr lang="en-US" altLang="en-US" sz="2400" dirty="0"/>
              <a:t>church</a:t>
            </a:r>
          </a:p>
          <a:p>
            <a:pPr eaLnBrk="1" hangingPunct="1"/>
            <a:r>
              <a:rPr lang="en-US" altLang="en-US" sz="2400" dirty="0"/>
              <a:t>No pastor is a voting member unless elected as a member.</a:t>
            </a:r>
          </a:p>
        </p:txBody>
      </p:sp>
    </p:spTree>
    <p:extLst>
      <p:ext uri="{BB962C8B-B14F-4D97-AF65-F5344CB8AC3E}">
        <p14:creationId xmlns:p14="http://schemas.microsoft.com/office/powerpoint/2010/main" val="415495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p:cNvSpPr>
          <p:nvPr>
            <p:ph type="title"/>
          </p:nvPr>
        </p:nvSpPr>
        <p:spPr>
          <a:noFill/>
        </p:spPr>
        <p:txBody>
          <a:bodyPr/>
          <a:lstStyle/>
          <a:p>
            <a:pPr eaLnBrk="1" hangingPunct="1"/>
            <a:r>
              <a:rPr lang="en-US" altLang="en-US" dirty="0">
                <a:solidFill>
                  <a:srgbClr val="FFC000"/>
                </a:solidFill>
              </a:rPr>
              <a:t>Trustee Election and Term</a:t>
            </a:r>
          </a:p>
        </p:txBody>
      </p:sp>
      <p:sp>
        <p:nvSpPr>
          <p:cNvPr id="119811" name="Rectangle 3"/>
          <p:cNvSpPr>
            <a:spLocks noGrp="1"/>
          </p:cNvSpPr>
          <p:nvPr>
            <p:ph idx="1"/>
          </p:nvPr>
        </p:nvSpPr>
        <p:spPr>
          <a:xfrm>
            <a:off x="1143000" y="2017713"/>
            <a:ext cx="7543800" cy="4114800"/>
          </a:xfrm>
        </p:spPr>
        <p:txBody>
          <a:bodyPr/>
          <a:lstStyle/>
          <a:p>
            <a:pPr eaLnBrk="1" hangingPunct="1">
              <a:buFont typeface="Wingdings 2" pitchFamily="18" charset="2"/>
              <a:buNone/>
            </a:pPr>
            <a:r>
              <a:rPr lang="en-US" altLang="en-US" b="1"/>
              <a:t>Three-year term</a:t>
            </a:r>
          </a:p>
          <a:p>
            <a:pPr eaLnBrk="1" hangingPunct="1"/>
            <a:r>
              <a:rPr lang="en-US" altLang="en-US"/>
              <a:t>Board is divided into three classes and a new class is elected each year</a:t>
            </a:r>
          </a:p>
          <a:p>
            <a:pPr eaLnBrk="1" hangingPunct="1"/>
            <a:r>
              <a:rPr lang="en-US" altLang="en-US"/>
              <a:t>Charge conference fills any vacancies that occur in any class</a:t>
            </a:r>
          </a:p>
          <a:p>
            <a:pPr eaLnBrk="1" hangingPunct="1"/>
            <a:r>
              <a:rPr lang="en-US" altLang="en-US"/>
              <a:t>Board elects their own officers at the first meeting each year</a:t>
            </a:r>
          </a:p>
        </p:txBody>
      </p:sp>
    </p:spTree>
    <p:extLst>
      <p:ext uri="{BB962C8B-B14F-4D97-AF65-F5344CB8AC3E}">
        <p14:creationId xmlns:p14="http://schemas.microsoft.com/office/powerpoint/2010/main" val="374246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p:cNvSpPr>
          <p:nvPr>
            <p:ph type="title"/>
          </p:nvPr>
        </p:nvSpPr>
        <p:spPr>
          <a:noFill/>
        </p:spPr>
        <p:txBody>
          <a:bodyPr/>
          <a:lstStyle/>
          <a:p>
            <a:pPr eaLnBrk="1" hangingPunct="1"/>
            <a:r>
              <a:rPr lang="en-US" altLang="en-US" dirty="0">
                <a:solidFill>
                  <a:srgbClr val="FFC000"/>
                </a:solidFill>
              </a:rPr>
              <a:t>Getting Organized (2530)</a:t>
            </a:r>
          </a:p>
        </p:txBody>
      </p:sp>
      <p:sp>
        <p:nvSpPr>
          <p:cNvPr id="121859" name="Rectangle 3"/>
          <p:cNvSpPr>
            <a:spLocks noGrp="1"/>
          </p:cNvSpPr>
          <p:nvPr>
            <p:ph idx="1"/>
          </p:nvPr>
        </p:nvSpPr>
        <p:spPr>
          <a:xfrm>
            <a:off x="1143000" y="2017713"/>
            <a:ext cx="7812088" cy="4840287"/>
          </a:xfrm>
        </p:spPr>
        <p:txBody>
          <a:bodyPr/>
          <a:lstStyle/>
          <a:p>
            <a:pPr eaLnBrk="1" hangingPunct="1"/>
            <a:r>
              <a:rPr lang="en-US" altLang="en-US" dirty="0">
                <a:solidFill>
                  <a:srgbClr val="FF0000"/>
                </a:solidFill>
              </a:rPr>
              <a:t>First meeting</a:t>
            </a:r>
            <a:r>
              <a:rPr lang="en-US" altLang="en-US" dirty="0"/>
              <a:t> must be held within 30 days of the beginning </a:t>
            </a:r>
            <a:r>
              <a:rPr lang="en-US" altLang="en-US" dirty="0">
                <a:solidFill>
                  <a:srgbClr val="FF0000"/>
                </a:solidFill>
              </a:rPr>
              <a:t>of the year</a:t>
            </a:r>
          </a:p>
          <a:p>
            <a:pPr lvl="1" eaLnBrk="1" hangingPunct="1">
              <a:lnSpc>
                <a:spcPct val="110000"/>
              </a:lnSpc>
            </a:pPr>
            <a:r>
              <a:rPr lang="en-US" altLang="en-US" sz="2000" dirty="0"/>
              <a:t>Elect chairperson, vice-chairperson, secretary, and other officers as needed; chairperson and vice-chairperson shall not be of the same class (2532)</a:t>
            </a:r>
          </a:p>
          <a:p>
            <a:pPr lvl="1" eaLnBrk="1" hangingPunct="1"/>
            <a:r>
              <a:rPr lang="en-US" altLang="en-US" sz="2000" dirty="0"/>
              <a:t>Develop a schedule of meetings and tasks to be considered for the entire year and long-range</a:t>
            </a:r>
          </a:p>
          <a:p>
            <a:pPr lvl="1" eaLnBrk="1" hangingPunct="1"/>
            <a:r>
              <a:rPr lang="en-US" altLang="en-US" sz="2000" dirty="0"/>
              <a:t>Tour the facility and orient new members</a:t>
            </a:r>
          </a:p>
          <a:p>
            <a:pPr eaLnBrk="1" hangingPunct="1"/>
            <a:r>
              <a:rPr lang="en-US" altLang="en-US" dirty="0"/>
              <a:t>Trustees should meet at least quarterly, but required to meet annually </a:t>
            </a:r>
          </a:p>
          <a:p>
            <a:pPr lvl="1" eaLnBrk="1" hangingPunct="1">
              <a:buFont typeface="Wingdings 2" pitchFamily="18" charset="2"/>
              <a:buNone/>
            </a:pPr>
            <a:endParaRPr lang="en-US" altLang="en-US" sz="2000" dirty="0"/>
          </a:p>
        </p:txBody>
      </p:sp>
    </p:spTree>
    <p:extLst>
      <p:ext uri="{BB962C8B-B14F-4D97-AF65-F5344CB8AC3E}">
        <p14:creationId xmlns:p14="http://schemas.microsoft.com/office/powerpoint/2010/main" val="1309150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p:cNvSpPr>
          <p:nvPr>
            <p:ph type="title"/>
          </p:nvPr>
        </p:nvSpPr>
        <p:spPr>
          <a:xfrm>
            <a:off x="1143000" y="533400"/>
            <a:ext cx="7467600" cy="1143000"/>
          </a:xfrm>
        </p:spPr>
        <p:txBody>
          <a:bodyPr/>
          <a:lstStyle/>
          <a:p>
            <a:pPr eaLnBrk="1" hangingPunct="1"/>
            <a:r>
              <a:rPr lang="en-US" altLang="en-US" dirty="0">
                <a:solidFill>
                  <a:srgbClr val="FFC000"/>
                </a:solidFill>
              </a:rPr>
              <a:t>Getting Organized </a:t>
            </a:r>
            <a:br>
              <a:rPr lang="en-US" altLang="en-US" dirty="0">
                <a:solidFill>
                  <a:srgbClr val="FFC000"/>
                </a:solidFill>
              </a:rPr>
            </a:br>
            <a:r>
              <a:rPr lang="en-US" altLang="en-US" sz="2100" i="1" dirty="0">
                <a:solidFill>
                  <a:srgbClr val="FFC000"/>
                </a:solidFill>
              </a:rPr>
              <a:t>Continued</a:t>
            </a:r>
          </a:p>
        </p:txBody>
      </p:sp>
      <p:sp>
        <p:nvSpPr>
          <p:cNvPr id="123907" name="Rectangle 3"/>
          <p:cNvSpPr>
            <a:spLocks noGrp="1"/>
          </p:cNvSpPr>
          <p:nvPr>
            <p:ph idx="1"/>
          </p:nvPr>
        </p:nvSpPr>
        <p:spPr>
          <a:xfrm>
            <a:off x="1219200" y="1828800"/>
            <a:ext cx="7543800" cy="5029200"/>
          </a:xfrm>
        </p:spPr>
        <p:txBody>
          <a:bodyPr/>
          <a:lstStyle/>
          <a:p>
            <a:pPr eaLnBrk="1" hangingPunct="1"/>
            <a:r>
              <a:rPr lang="en-US" altLang="en-US" dirty="0"/>
              <a:t>A majority of the trustees constitutes a quorum-only group in church that this is required-legal work responsibility</a:t>
            </a:r>
          </a:p>
          <a:p>
            <a:pPr eaLnBrk="1" hangingPunct="1"/>
            <a:r>
              <a:rPr lang="en-US" altLang="en-US" dirty="0"/>
              <a:t>Divide trustees into subgroups assigned to a specific area (e.g. buildings, grounds, bequests, equipment)</a:t>
            </a:r>
          </a:p>
          <a:p>
            <a:pPr eaLnBrk="1" hangingPunct="1"/>
            <a:r>
              <a:rPr lang="en-US" altLang="en-US" dirty="0"/>
              <a:t>Chairperson or pastor                              calls the meetings (2532</a:t>
            </a:r>
            <a:r>
              <a:rPr lang="en-US" altLang="en-US" sz="3000" dirty="0"/>
              <a:t>)</a:t>
            </a:r>
          </a:p>
          <a:p>
            <a:pPr eaLnBrk="1" hangingPunct="1"/>
            <a:endParaRPr lang="en-US" altLang="en-US" sz="3000" dirty="0"/>
          </a:p>
          <a:p>
            <a:pPr eaLnBrk="1" hangingPunct="1"/>
            <a:endParaRPr lang="en-US" altLang="en-US" dirty="0"/>
          </a:p>
        </p:txBody>
      </p:sp>
      <p:pic>
        <p:nvPicPr>
          <p:cNvPr id="11268" name="Picture 4" descr="MPj03992770000[1]"/>
          <p:cNvPicPr>
            <a:picLocks noChangeAspect="1" noChangeArrowheads="1"/>
          </p:cNvPicPr>
          <p:nvPr/>
        </p:nvPicPr>
        <p:blipFill>
          <a:blip r:embed="rId3" cstate="print">
            <a:extLst>
              <a:ext uri="{28A0092B-C50C-407E-A947-70E740481C1C}">
                <a14:useLocalDpi xmlns:a14="http://schemas.microsoft.com/office/drawing/2010/main" val="0"/>
              </a:ext>
            </a:extLst>
          </a:blip>
          <a:srcRect t="9766"/>
          <a:stretch>
            <a:fillRect/>
          </a:stretch>
        </p:blipFill>
        <p:spPr bwMode="auto">
          <a:xfrm>
            <a:off x="6174711" y="4572000"/>
            <a:ext cx="242834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514027"/>
      </p:ext>
    </p:extLst>
  </p:cSld>
  <p:clrMapOvr>
    <a:masterClrMapping/>
  </p:clrMapOvr>
</p:sld>
</file>

<file path=ppt/theme/theme1.xml><?xml version="1.0" encoding="utf-8"?>
<a:theme xmlns:a="http://schemas.openxmlformats.org/drawingml/2006/main" name="Theme1">
  <a:themeElements>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1240</TotalTime>
  <Words>1406</Words>
  <Application>Microsoft Office PowerPoint</Application>
  <PresentationFormat>On-screen Show (4:3)</PresentationFormat>
  <Paragraphs>186</Paragraphs>
  <Slides>24</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Book Antiqua</vt:lpstr>
      <vt:lpstr>Calibri</vt:lpstr>
      <vt:lpstr>Garamond</vt:lpstr>
      <vt:lpstr>Symbol</vt:lpstr>
      <vt:lpstr>Tahoma</vt:lpstr>
      <vt:lpstr>Times New Roman</vt:lpstr>
      <vt:lpstr>Wingdings 2</vt:lpstr>
      <vt:lpstr>Theme1</vt:lpstr>
      <vt:lpstr>2023 TRUSTEES The Ministry of Administration  Presented on behalf of  Mississippi Conference Office of the Treasurer Conference Council on Finance &amp; Administration Conference Board of Trustees</vt:lpstr>
      <vt:lpstr>The Trustee’s Job 2016 Discipline 2525-2552</vt:lpstr>
      <vt:lpstr>The Trustee’s Job Continued</vt:lpstr>
      <vt:lpstr>The Trustee Chair’s Job (Can not be the Pastor)</vt:lpstr>
      <vt:lpstr>To whom do the  Trustees (Relate)</vt:lpstr>
      <vt:lpstr>Board of Trustees Members</vt:lpstr>
      <vt:lpstr>Trustee Election and Term</vt:lpstr>
      <vt:lpstr>Getting Organized (2530)</vt:lpstr>
      <vt:lpstr>Getting Organized  Continued</vt:lpstr>
      <vt:lpstr>BOT Powers &amp; Limitations (2533) </vt:lpstr>
      <vt:lpstr>Building Use Policy (Available in Word on the Web site)</vt:lpstr>
      <vt:lpstr>Property and Casualty Insurance</vt:lpstr>
      <vt:lpstr>BOT Property Insured Values</vt:lpstr>
      <vt:lpstr>Risk Management</vt:lpstr>
      <vt:lpstr>Property Risk Management Process</vt:lpstr>
      <vt:lpstr>Why We Need Self Inspections?</vt:lpstr>
      <vt:lpstr>What To Consider?</vt:lpstr>
      <vt:lpstr>What To Consider?</vt:lpstr>
      <vt:lpstr>Informal Self Assessment vs. Formal Documented Self Inspections</vt:lpstr>
      <vt:lpstr>    Auto Risk Management </vt:lpstr>
      <vt:lpstr>QUESTIONS</vt:lpstr>
      <vt:lpstr>  Thank You for all you have done in the past,   for all you will do in the future and all that   you are doing today in the Administry of your   local church</vt:lpstr>
      <vt:lpstr>Let us help you!   Call us-so we won’t be lonesome like the Maytag repair man.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Stotts</dc:creator>
  <cp:lastModifiedBy>David Stotts</cp:lastModifiedBy>
  <cp:revision>78</cp:revision>
  <cp:lastPrinted>2023-01-06T17:11:49Z</cp:lastPrinted>
  <dcterms:created xsi:type="dcterms:W3CDTF">2017-09-16T20:16:34Z</dcterms:created>
  <dcterms:modified xsi:type="dcterms:W3CDTF">2023-01-06T17:14:18Z</dcterms:modified>
</cp:coreProperties>
</file>