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 id="2147483847" r:id="rId2"/>
  </p:sldMasterIdLst>
  <p:notesMasterIdLst>
    <p:notesMasterId r:id="rId28"/>
  </p:notesMasterIdLst>
  <p:handoutMasterIdLst>
    <p:handoutMasterId r:id="rId29"/>
  </p:handoutMasterIdLst>
  <p:sldIdLst>
    <p:sldId id="1095" r:id="rId3"/>
    <p:sldId id="1078" r:id="rId4"/>
    <p:sldId id="1082" r:id="rId5"/>
    <p:sldId id="1083" r:id="rId6"/>
    <p:sldId id="1084" r:id="rId7"/>
    <p:sldId id="1085" r:id="rId8"/>
    <p:sldId id="1086" r:id="rId9"/>
    <p:sldId id="1087" r:id="rId10"/>
    <p:sldId id="1088" r:id="rId11"/>
    <p:sldId id="1089" r:id="rId12"/>
    <p:sldId id="1096" r:id="rId13"/>
    <p:sldId id="1090" r:id="rId14"/>
    <p:sldId id="1094" r:id="rId15"/>
    <p:sldId id="1091" r:id="rId16"/>
    <p:sldId id="1092" r:id="rId17"/>
    <p:sldId id="1093" r:id="rId18"/>
    <p:sldId id="256" r:id="rId19"/>
    <p:sldId id="259" r:id="rId20"/>
    <p:sldId id="262" r:id="rId21"/>
    <p:sldId id="261" r:id="rId22"/>
    <p:sldId id="260" r:id="rId23"/>
    <p:sldId id="277" r:id="rId24"/>
    <p:sldId id="278" r:id="rId25"/>
    <p:sldId id="280" r:id="rId26"/>
    <p:sldId id="279" r:id="rId27"/>
  </p:sldIdLst>
  <p:sldSz cx="9906000" cy="6858000" type="A4"/>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740F"/>
    <a:srgbClr val="2C7FB5"/>
    <a:srgbClr val="22ADD6"/>
    <a:srgbClr val="EBF6F8"/>
    <a:srgbClr val="E5202F"/>
    <a:srgbClr val="2C3E50"/>
    <a:srgbClr val="9BBB59"/>
    <a:srgbClr val="16A085"/>
    <a:srgbClr val="F39C12"/>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48" autoAdjust="0"/>
    <p:restoredTop sz="96433" autoAdjust="0"/>
  </p:normalViewPr>
  <p:slideViewPr>
    <p:cSldViewPr snapToGrid="0">
      <p:cViewPr varScale="1">
        <p:scale>
          <a:sx n="112" d="100"/>
          <a:sy n="112" d="100"/>
        </p:scale>
        <p:origin x="1122" y="96"/>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85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Zuckerman" userId="3217fc34-9d5f-4481-a03a-93c0aa935285" providerId="ADAL" clId="{633C49F3-5CDE-4FF7-B604-70B4DF61C1A3}"/>
    <pc:docChg chg="undo custSel addSld delSld modSld modNotesMaster modHandout">
      <pc:chgData name="Robert Zuckerman" userId="3217fc34-9d5f-4481-a03a-93c0aa935285" providerId="ADAL" clId="{633C49F3-5CDE-4FF7-B604-70B4DF61C1A3}" dt="2023-09-18T12:14:08.038" v="62" actId="1076"/>
      <pc:docMkLst>
        <pc:docMk/>
      </pc:docMkLst>
      <pc:sldChg chg="delSp mod">
        <pc:chgData name="Robert Zuckerman" userId="3217fc34-9d5f-4481-a03a-93c0aa935285" providerId="ADAL" clId="{633C49F3-5CDE-4FF7-B604-70B4DF61C1A3}" dt="2023-09-18T12:04:22.796" v="1" actId="478"/>
        <pc:sldMkLst>
          <pc:docMk/>
          <pc:sldMk cId="3022833479" sldId="256"/>
        </pc:sldMkLst>
        <pc:spChg chg="del">
          <ac:chgData name="Robert Zuckerman" userId="3217fc34-9d5f-4481-a03a-93c0aa935285" providerId="ADAL" clId="{633C49F3-5CDE-4FF7-B604-70B4DF61C1A3}" dt="2023-09-18T12:04:22.796" v="1" actId="478"/>
          <ac:spMkLst>
            <pc:docMk/>
            <pc:sldMk cId="3022833479" sldId="256"/>
            <ac:spMk id="7" creationId="{63132DCC-8979-96BA-8F08-353AD1CDF70F}"/>
          </ac:spMkLst>
        </pc:spChg>
      </pc:sldChg>
      <pc:sldChg chg="delSp mod">
        <pc:chgData name="Robert Zuckerman" userId="3217fc34-9d5f-4481-a03a-93c0aa935285" providerId="ADAL" clId="{633C49F3-5CDE-4FF7-B604-70B4DF61C1A3}" dt="2023-09-18T12:12:21.534" v="33" actId="478"/>
        <pc:sldMkLst>
          <pc:docMk/>
          <pc:sldMk cId="3777038112" sldId="1078"/>
        </pc:sldMkLst>
        <pc:spChg chg="del">
          <ac:chgData name="Robert Zuckerman" userId="3217fc34-9d5f-4481-a03a-93c0aa935285" providerId="ADAL" clId="{633C49F3-5CDE-4FF7-B604-70B4DF61C1A3}" dt="2023-09-18T12:12:21.534" v="33" actId="478"/>
          <ac:spMkLst>
            <pc:docMk/>
            <pc:sldMk cId="3777038112" sldId="1078"/>
            <ac:spMk id="2" creationId="{B736DEE2-8A3E-412D-9EF5-271D91775CF6}"/>
          </ac:spMkLst>
        </pc:spChg>
      </pc:sldChg>
      <pc:sldChg chg="addSp modSp add mod">
        <pc:chgData name="Robert Zuckerman" userId="3217fc34-9d5f-4481-a03a-93c0aa935285" providerId="ADAL" clId="{633C49F3-5CDE-4FF7-B604-70B4DF61C1A3}" dt="2023-09-18T12:14:08.038" v="62" actId="1076"/>
        <pc:sldMkLst>
          <pc:docMk/>
          <pc:sldMk cId="4100671348" sldId="1095"/>
        </pc:sldMkLst>
        <pc:spChg chg="mod">
          <ac:chgData name="Robert Zuckerman" userId="3217fc34-9d5f-4481-a03a-93c0aa935285" providerId="ADAL" clId="{633C49F3-5CDE-4FF7-B604-70B4DF61C1A3}" dt="2023-09-18T12:14:08.038" v="62" actId="1076"/>
          <ac:spMkLst>
            <pc:docMk/>
            <pc:sldMk cId="4100671348" sldId="1095"/>
            <ac:spMk id="2" creationId="{B736DEE2-8A3E-412D-9EF5-271D91775CF6}"/>
          </ac:spMkLst>
        </pc:spChg>
        <pc:spChg chg="add mod">
          <ac:chgData name="Robert Zuckerman" userId="3217fc34-9d5f-4481-a03a-93c0aa935285" providerId="ADAL" clId="{633C49F3-5CDE-4FF7-B604-70B4DF61C1A3}" dt="2023-09-18T12:10:11.628" v="7" actId="2085"/>
          <ac:spMkLst>
            <pc:docMk/>
            <pc:sldMk cId="4100671348" sldId="1095"/>
            <ac:spMk id="3" creationId="{6C4A8520-C588-C20C-70B5-67D804950396}"/>
          </ac:spMkLst>
        </pc:spChg>
      </pc:sldChg>
      <pc:sldChg chg="modSp add del mod">
        <pc:chgData name="Robert Zuckerman" userId="3217fc34-9d5f-4481-a03a-93c0aa935285" providerId="ADAL" clId="{633C49F3-5CDE-4FF7-B604-70B4DF61C1A3}" dt="2023-09-18T12:13:07.252" v="55" actId="255"/>
        <pc:sldMkLst>
          <pc:docMk/>
          <pc:sldMk cId="3859803398" sldId="1096"/>
        </pc:sldMkLst>
        <pc:spChg chg="mod">
          <ac:chgData name="Robert Zuckerman" userId="3217fc34-9d5f-4481-a03a-93c0aa935285" providerId="ADAL" clId="{633C49F3-5CDE-4FF7-B604-70B4DF61C1A3}" dt="2023-09-18T12:13:07.252" v="55" actId="255"/>
          <ac:spMkLst>
            <pc:docMk/>
            <pc:sldMk cId="3859803398" sldId="1096"/>
            <ac:spMk id="2" creationId="{B736DEE2-8A3E-412D-9EF5-271D91775CF6}"/>
          </ac:spMkLst>
        </pc:spChg>
        <pc:spChg chg="mod">
          <ac:chgData name="Robert Zuckerman" userId="3217fc34-9d5f-4481-a03a-93c0aa935285" providerId="ADAL" clId="{633C49F3-5CDE-4FF7-B604-70B4DF61C1A3}" dt="2023-09-18T12:11:45.466" v="32" actId="20577"/>
          <ac:spMkLst>
            <pc:docMk/>
            <pc:sldMk cId="3859803398" sldId="1096"/>
            <ac:spMk id="3" creationId="{6C4A8520-C588-C20C-70B5-67D804950396}"/>
          </ac:spMkLst>
        </pc:spChg>
      </pc:sldChg>
    </pc:docChg>
  </pc:docChgLst>
  <pc:docChgLst>
    <pc:chgData name="Bill Brownson" userId="2f3d6c55-f4b5-4913-9cc7-93fdf99ea1a6" providerId="ADAL" clId="{ED316AC3-F777-447D-974A-FC0A42FEE3D9}"/>
    <pc:docChg chg="custSel addSld modSld">
      <pc:chgData name="Bill Brownson" userId="2f3d6c55-f4b5-4913-9cc7-93fdf99ea1a6" providerId="ADAL" clId="{ED316AC3-F777-447D-974A-FC0A42FEE3D9}" dt="2023-09-12T13:48:21.577" v="2129" actId="20577"/>
      <pc:docMkLst>
        <pc:docMk/>
      </pc:docMkLst>
      <pc:sldChg chg="modSp mod">
        <pc:chgData name="Bill Brownson" userId="2f3d6c55-f4b5-4913-9cc7-93fdf99ea1a6" providerId="ADAL" clId="{ED316AC3-F777-447D-974A-FC0A42FEE3D9}" dt="2023-09-12T13:48:21.577" v="2129" actId="20577"/>
        <pc:sldMkLst>
          <pc:docMk/>
          <pc:sldMk cId="2240056073" sldId="1091"/>
        </pc:sldMkLst>
        <pc:spChg chg="mod">
          <ac:chgData name="Bill Brownson" userId="2f3d6c55-f4b5-4913-9cc7-93fdf99ea1a6" providerId="ADAL" clId="{ED316AC3-F777-447D-974A-FC0A42FEE3D9}" dt="2023-09-12T13:48:21.577" v="2129" actId="20577"/>
          <ac:spMkLst>
            <pc:docMk/>
            <pc:sldMk cId="2240056073" sldId="1091"/>
            <ac:spMk id="3" creationId="{555BCAEF-94E6-9783-6016-7C3015276B1D}"/>
          </ac:spMkLst>
        </pc:spChg>
      </pc:sldChg>
      <pc:sldChg chg="modSp new mod">
        <pc:chgData name="Bill Brownson" userId="2f3d6c55-f4b5-4913-9cc7-93fdf99ea1a6" providerId="ADAL" clId="{ED316AC3-F777-447D-974A-FC0A42FEE3D9}" dt="2023-09-12T12:57:41.988" v="416" actId="20577"/>
        <pc:sldMkLst>
          <pc:docMk/>
          <pc:sldMk cId="3265483398" sldId="1092"/>
        </pc:sldMkLst>
        <pc:spChg chg="mod">
          <ac:chgData name="Bill Brownson" userId="2f3d6c55-f4b5-4913-9cc7-93fdf99ea1a6" providerId="ADAL" clId="{ED316AC3-F777-447D-974A-FC0A42FEE3D9}" dt="2023-09-12T12:57:41.988" v="416" actId="20577"/>
          <ac:spMkLst>
            <pc:docMk/>
            <pc:sldMk cId="3265483398" sldId="1092"/>
            <ac:spMk id="2" creationId="{07F18FC9-0AA9-9455-1C09-12FB00533587}"/>
          </ac:spMkLst>
        </pc:spChg>
        <pc:spChg chg="mod">
          <ac:chgData name="Bill Brownson" userId="2f3d6c55-f4b5-4913-9cc7-93fdf99ea1a6" providerId="ADAL" clId="{ED316AC3-F777-447D-974A-FC0A42FEE3D9}" dt="2023-09-12T12:57:36.681" v="404" actId="20577"/>
          <ac:spMkLst>
            <pc:docMk/>
            <pc:sldMk cId="3265483398" sldId="1092"/>
            <ac:spMk id="3" creationId="{8E820ABD-7CD3-D6C2-DEB4-6ECE722218B6}"/>
          </ac:spMkLst>
        </pc:spChg>
      </pc:sldChg>
      <pc:sldChg chg="modSp new mod">
        <pc:chgData name="Bill Brownson" userId="2f3d6c55-f4b5-4913-9cc7-93fdf99ea1a6" providerId="ADAL" clId="{ED316AC3-F777-447D-974A-FC0A42FEE3D9}" dt="2023-09-12T13:01:42.836" v="1108" actId="20577"/>
        <pc:sldMkLst>
          <pc:docMk/>
          <pc:sldMk cId="3541773759" sldId="1093"/>
        </pc:sldMkLst>
        <pc:spChg chg="mod">
          <ac:chgData name="Bill Brownson" userId="2f3d6c55-f4b5-4913-9cc7-93fdf99ea1a6" providerId="ADAL" clId="{ED316AC3-F777-447D-974A-FC0A42FEE3D9}" dt="2023-09-12T12:57:55.772" v="447" actId="20577"/>
          <ac:spMkLst>
            <pc:docMk/>
            <pc:sldMk cId="3541773759" sldId="1093"/>
            <ac:spMk id="2" creationId="{EC78A2B3-4256-4154-B9D0-FFD47D3DFDAA}"/>
          </ac:spMkLst>
        </pc:spChg>
        <pc:spChg chg="mod">
          <ac:chgData name="Bill Brownson" userId="2f3d6c55-f4b5-4913-9cc7-93fdf99ea1a6" providerId="ADAL" clId="{ED316AC3-F777-447D-974A-FC0A42FEE3D9}" dt="2023-09-12T13:01:42.836" v="1108" actId="20577"/>
          <ac:spMkLst>
            <pc:docMk/>
            <pc:sldMk cId="3541773759" sldId="1093"/>
            <ac:spMk id="3" creationId="{99740091-837B-8868-3E6B-B2F96471AE13}"/>
          </ac:spMkLst>
        </pc:spChg>
      </pc:sldChg>
      <pc:sldChg chg="modSp new mod">
        <pc:chgData name="Bill Brownson" userId="2f3d6c55-f4b5-4913-9cc7-93fdf99ea1a6" providerId="ADAL" clId="{ED316AC3-F777-447D-974A-FC0A42FEE3D9}" dt="2023-09-12T13:46:58.893" v="2021" actId="20577"/>
        <pc:sldMkLst>
          <pc:docMk/>
          <pc:sldMk cId="3273874916" sldId="1094"/>
        </pc:sldMkLst>
        <pc:spChg chg="mod">
          <ac:chgData name="Bill Brownson" userId="2f3d6c55-f4b5-4913-9cc7-93fdf99ea1a6" providerId="ADAL" clId="{ED316AC3-F777-447D-974A-FC0A42FEE3D9}" dt="2023-09-12T13:42:59.299" v="1132" actId="20577"/>
          <ac:spMkLst>
            <pc:docMk/>
            <pc:sldMk cId="3273874916" sldId="1094"/>
            <ac:spMk id="2" creationId="{35E46C05-1833-A037-085E-061D914DFC9F}"/>
          </ac:spMkLst>
        </pc:spChg>
        <pc:spChg chg="mod">
          <ac:chgData name="Bill Brownson" userId="2f3d6c55-f4b5-4913-9cc7-93fdf99ea1a6" providerId="ADAL" clId="{ED316AC3-F777-447D-974A-FC0A42FEE3D9}" dt="2023-09-12T13:46:58.893" v="2021" actId="20577"/>
          <ac:spMkLst>
            <pc:docMk/>
            <pc:sldMk cId="3273874916" sldId="1094"/>
            <ac:spMk id="3" creationId="{EE991CC2-CFDC-A5F1-E5D1-53E95035512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28165F-1B84-40F4-8A67-C6D17FC55A4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72DBEF6F-5BAA-43FB-9097-B7CF287037DE}">
      <dgm:prSet phldrT="[Text]"/>
      <dgm:spPr/>
      <dgm:t>
        <a:bodyPr/>
        <a:lstStyle/>
        <a:p>
          <a:r>
            <a:rPr lang="en-US" dirty="0"/>
            <a:t>WOC AC</a:t>
          </a:r>
        </a:p>
        <a:p>
          <a:r>
            <a:rPr lang="en-US" dirty="0"/>
            <a:t>(1/1/2024)</a:t>
          </a:r>
        </a:p>
      </dgm:t>
    </dgm:pt>
    <dgm:pt modelId="{901A4EA6-89BE-4DDF-85E2-4178FDB7E97E}" type="parTrans" cxnId="{A0AAFA45-41FC-4275-8BD1-5CC18D1D8C3A}">
      <dgm:prSet/>
      <dgm:spPr/>
      <dgm:t>
        <a:bodyPr/>
        <a:lstStyle/>
        <a:p>
          <a:endParaRPr lang="en-US"/>
        </a:p>
      </dgm:t>
    </dgm:pt>
    <dgm:pt modelId="{15877541-EFE7-4F28-A8CF-7BD009F91655}" type="sibTrans" cxnId="{A0AAFA45-41FC-4275-8BD1-5CC18D1D8C3A}">
      <dgm:prSet/>
      <dgm:spPr/>
      <dgm:t>
        <a:bodyPr/>
        <a:lstStyle/>
        <a:p>
          <a:endParaRPr lang="en-US"/>
        </a:p>
      </dgm:t>
    </dgm:pt>
    <dgm:pt modelId="{F5DEFDC4-D68B-49D2-AF37-52D5232E43B7}">
      <dgm:prSet phldrT="[Text]"/>
      <dgm:spPr/>
      <dgm:t>
        <a:bodyPr/>
        <a:lstStyle/>
        <a:p>
          <a:r>
            <a:rPr lang="en-US" dirty="0"/>
            <a:t>BOP</a:t>
          </a:r>
        </a:p>
      </dgm:t>
    </dgm:pt>
    <dgm:pt modelId="{0869A02E-C502-42F2-83CE-3E317059895E}" type="parTrans" cxnId="{2929DEB8-1E9B-4C03-97E6-442CA161B528}">
      <dgm:prSet/>
      <dgm:spPr/>
      <dgm:t>
        <a:bodyPr/>
        <a:lstStyle/>
        <a:p>
          <a:endParaRPr lang="en-US"/>
        </a:p>
      </dgm:t>
    </dgm:pt>
    <dgm:pt modelId="{9596D218-C7F9-4552-B0A4-BBA74EE63EB7}" type="sibTrans" cxnId="{2929DEB8-1E9B-4C03-97E6-442CA161B528}">
      <dgm:prSet/>
      <dgm:spPr/>
      <dgm:t>
        <a:bodyPr/>
        <a:lstStyle/>
        <a:p>
          <a:endParaRPr lang="en-US"/>
        </a:p>
      </dgm:t>
    </dgm:pt>
    <dgm:pt modelId="{66720E47-797C-43A6-85A4-E11DD2958D23}">
      <dgm:prSet phldrT="[Text]"/>
      <dgm:spPr/>
      <dgm:t>
        <a:bodyPr/>
        <a:lstStyle/>
        <a:p>
          <a:r>
            <a:rPr lang="en-US" dirty="0"/>
            <a:t>UMFWO</a:t>
          </a:r>
        </a:p>
      </dgm:t>
    </dgm:pt>
    <dgm:pt modelId="{B220C1DF-A0C1-4896-B61D-83A617DA3F43}" type="parTrans" cxnId="{3D12B870-02E7-45E1-A642-5408BA0D8E65}">
      <dgm:prSet/>
      <dgm:spPr/>
      <dgm:t>
        <a:bodyPr/>
        <a:lstStyle/>
        <a:p>
          <a:endParaRPr lang="en-US"/>
        </a:p>
      </dgm:t>
    </dgm:pt>
    <dgm:pt modelId="{41051226-947C-4DAE-B8FE-4972AFDF4ACF}" type="sibTrans" cxnId="{3D12B870-02E7-45E1-A642-5408BA0D8E65}">
      <dgm:prSet/>
      <dgm:spPr/>
      <dgm:t>
        <a:bodyPr/>
        <a:lstStyle/>
        <a:p>
          <a:endParaRPr lang="en-US"/>
        </a:p>
      </dgm:t>
    </dgm:pt>
    <dgm:pt modelId="{FF9DF246-2B88-46A6-8777-1618DAF53398}">
      <dgm:prSet phldrT="[Text]"/>
      <dgm:spPr/>
      <dgm:t>
        <a:bodyPr/>
        <a:lstStyle/>
        <a:p>
          <a:r>
            <a:rPr lang="en-US" dirty="0"/>
            <a:t>District 1</a:t>
          </a:r>
        </a:p>
      </dgm:t>
    </dgm:pt>
    <dgm:pt modelId="{B5E62094-B433-466E-90A8-01CC10818EB0}" type="parTrans" cxnId="{1AE53DB4-1EE1-4C29-8EFD-53992DBE3FB7}">
      <dgm:prSet/>
      <dgm:spPr/>
      <dgm:t>
        <a:bodyPr/>
        <a:lstStyle/>
        <a:p>
          <a:endParaRPr lang="en-US"/>
        </a:p>
      </dgm:t>
    </dgm:pt>
    <dgm:pt modelId="{E54F7F94-FCC6-4F65-95C0-676EB9000B29}" type="sibTrans" cxnId="{1AE53DB4-1EE1-4C29-8EFD-53992DBE3FB7}">
      <dgm:prSet/>
      <dgm:spPr/>
      <dgm:t>
        <a:bodyPr/>
        <a:lstStyle/>
        <a:p>
          <a:endParaRPr lang="en-US"/>
        </a:p>
      </dgm:t>
    </dgm:pt>
    <dgm:pt modelId="{F7635D63-EA11-4B0F-AED3-BC86E833029A}">
      <dgm:prSet phldrT="[Text]"/>
      <dgm:spPr/>
      <dgm:t>
        <a:bodyPr/>
        <a:lstStyle/>
        <a:p>
          <a:r>
            <a:rPr lang="en-US" dirty="0"/>
            <a:t>Districts 2…</a:t>
          </a:r>
        </a:p>
      </dgm:t>
    </dgm:pt>
    <dgm:pt modelId="{86E47407-C5D3-49A6-A485-1F6E704F4807}" type="parTrans" cxnId="{EFEDDDA1-8E48-4F65-892B-59DA5CF426B9}">
      <dgm:prSet/>
      <dgm:spPr/>
      <dgm:t>
        <a:bodyPr/>
        <a:lstStyle/>
        <a:p>
          <a:endParaRPr lang="en-US"/>
        </a:p>
      </dgm:t>
    </dgm:pt>
    <dgm:pt modelId="{F7074B94-1289-4325-87DE-6F630F9393D8}" type="sibTrans" cxnId="{EFEDDDA1-8E48-4F65-892B-59DA5CF426B9}">
      <dgm:prSet/>
      <dgm:spPr/>
      <dgm:t>
        <a:bodyPr/>
        <a:lstStyle/>
        <a:p>
          <a:endParaRPr lang="en-US"/>
        </a:p>
      </dgm:t>
    </dgm:pt>
    <dgm:pt modelId="{F6EB29C0-C3D9-4DC4-A1F6-CD27D1705EE6}">
      <dgm:prSet phldrT="[Text]"/>
      <dgm:spPr/>
      <dgm:t>
        <a:bodyPr/>
        <a:lstStyle/>
        <a:p>
          <a:r>
            <a:rPr lang="en-US" dirty="0"/>
            <a:t>…District 6</a:t>
          </a:r>
        </a:p>
      </dgm:t>
    </dgm:pt>
    <dgm:pt modelId="{3AAB520B-E89B-40FE-B4A6-057539FB877E}" type="parTrans" cxnId="{A2EA1B53-E1E3-4934-8A17-4F08F3B6A3BB}">
      <dgm:prSet/>
      <dgm:spPr/>
      <dgm:t>
        <a:bodyPr/>
        <a:lstStyle/>
        <a:p>
          <a:endParaRPr lang="en-US"/>
        </a:p>
      </dgm:t>
    </dgm:pt>
    <dgm:pt modelId="{4280D610-29FE-4198-95E1-3ABEBD88700C}" type="sibTrans" cxnId="{A2EA1B53-E1E3-4934-8A17-4F08F3B6A3BB}">
      <dgm:prSet/>
      <dgm:spPr/>
      <dgm:t>
        <a:bodyPr/>
        <a:lstStyle/>
        <a:p>
          <a:endParaRPr lang="en-US"/>
        </a:p>
      </dgm:t>
    </dgm:pt>
    <dgm:pt modelId="{9D0B94B1-897D-4568-A67D-570A0A88E2A6}">
      <dgm:prSet phldrT="[Text]"/>
      <dgm:spPr/>
      <dgm:t>
        <a:bodyPr/>
        <a:lstStyle/>
        <a:p>
          <a:r>
            <a:rPr lang="en-US" dirty="0"/>
            <a:t>$96 MM</a:t>
          </a:r>
        </a:p>
        <a:p>
          <a:r>
            <a:rPr lang="en-US" dirty="0"/>
            <a:t>7/31/2023</a:t>
          </a:r>
        </a:p>
      </dgm:t>
    </dgm:pt>
    <dgm:pt modelId="{FA9388D8-E548-49EF-86A5-0AA2B2063D1D}" type="parTrans" cxnId="{FB4E8E2D-AA88-4A6A-BA2D-5639FBE8336B}">
      <dgm:prSet/>
      <dgm:spPr/>
      <dgm:t>
        <a:bodyPr/>
        <a:lstStyle/>
        <a:p>
          <a:endParaRPr lang="en-US"/>
        </a:p>
      </dgm:t>
    </dgm:pt>
    <dgm:pt modelId="{B0098CB3-A151-490D-9EF2-0B892459AE6E}" type="sibTrans" cxnId="{FB4E8E2D-AA88-4A6A-BA2D-5639FBE8336B}">
      <dgm:prSet/>
      <dgm:spPr/>
      <dgm:t>
        <a:bodyPr/>
        <a:lstStyle/>
        <a:p>
          <a:endParaRPr lang="en-US"/>
        </a:p>
      </dgm:t>
    </dgm:pt>
    <dgm:pt modelId="{029B5FE7-DF1B-412A-AE8B-B8BFBD075126}">
      <dgm:prSet phldrT="[Text]"/>
      <dgm:spPr/>
      <dgm:t>
        <a:bodyPr/>
        <a:lstStyle/>
        <a:p>
          <a:r>
            <a:rPr lang="en-US" dirty="0"/>
            <a:t>Local Church Endowments (nascent)</a:t>
          </a:r>
        </a:p>
      </dgm:t>
    </dgm:pt>
    <dgm:pt modelId="{40985B5F-B7F5-4B4B-9C1C-85C9B02C0034}" type="parTrans" cxnId="{65A80D26-F8B1-40E8-B0AB-8B502596197D}">
      <dgm:prSet/>
      <dgm:spPr>
        <a:ln>
          <a:solidFill>
            <a:schemeClr val="bg1"/>
          </a:solidFill>
        </a:ln>
      </dgm:spPr>
      <dgm:t>
        <a:bodyPr/>
        <a:lstStyle/>
        <a:p>
          <a:endParaRPr lang="en-US"/>
        </a:p>
      </dgm:t>
    </dgm:pt>
    <dgm:pt modelId="{4E6EC93A-3FBA-41A4-8F6A-69E3C2C2D4DE}" type="sibTrans" cxnId="{65A80D26-F8B1-40E8-B0AB-8B502596197D}">
      <dgm:prSet/>
      <dgm:spPr/>
      <dgm:t>
        <a:bodyPr/>
        <a:lstStyle/>
        <a:p>
          <a:endParaRPr lang="en-US"/>
        </a:p>
      </dgm:t>
    </dgm:pt>
    <dgm:pt modelId="{0C08CD39-62B5-4D65-B1D9-9DDF543C0A17}" type="pres">
      <dgm:prSet presAssocID="{F828165F-1B84-40F4-8A67-C6D17FC55A42}" presName="hierChild1" presStyleCnt="0">
        <dgm:presLayoutVars>
          <dgm:orgChart val="1"/>
          <dgm:chPref val="1"/>
          <dgm:dir/>
          <dgm:animOne val="branch"/>
          <dgm:animLvl val="lvl"/>
          <dgm:resizeHandles/>
        </dgm:presLayoutVars>
      </dgm:prSet>
      <dgm:spPr/>
    </dgm:pt>
    <dgm:pt modelId="{BFFB1D51-AD1D-45B2-B64A-231D5232F18A}" type="pres">
      <dgm:prSet presAssocID="{72DBEF6F-5BAA-43FB-9097-B7CF287037DE}" presName="hierRoot1" presStyleCnt="0">
        <dgm:presLayoutVars>
          <dgm:hierBranch val="init"/>
        </dgm:presLayoutVars>
      </dgm:prSet>
      <dgm:spPr/>
    </dgm:pt>
    <dgm:pt modelId="{51F46C05-79E7-45C6-9392-2B7393032D0F}" type="pres">
      <dgm:prSet presAssocID="{72DBEF6F-5BAA-43FB-9097-B7CF287037DE}" presName="rootComposite1" presStyleCnt="0"/>
      <dgm:spPr/>
    </dgm:pt>
    <dgm:pt modelId="{72909378-39DA-4631-9397-32C83CE3A7EE}" type="pres">
      <dgm:prSet presAssocID="{72DBEF6F-5BAA-43FB-9097-B7CF287037DE}" presName="rootText1" presStyleLbl="node0" presStyleIdx="0" presStyleCnt="1">
        <dgm:presLayoutVars>
          <dgm:chPref val="3"/>
        </dgm:presLayoutVars>
      </dgm:prSet>
      <dgm:spPr/>
    </dgm:pt>
    <dgm:pt modelId="{5411770C-F161-454D-9554-C74AEFDADDFD}" type="pres">
      <dgm:prSet presAssocID="{72DBEF6F-5BAA-43FB-9097-B7CF287037DE}" presName="rootConnector1" presStyleLbl="node1" presStyleIdx="0" presStyleCnt="0"/>
      <dgm:spPr/>
    </dgm:pt>
    <dgm:pt modelId="{28001489-B886-4699-8A92-7B7DCD6B0F2E}" type="pres">
      <dgm:prSet presAssocID="{72DBEF6F-5BAA-43FB-9097-B7CF287037DE}" presName="hierChild2" presStyleCnt="0"/>
      <dgm:spPr/>
    </dgm:pt>
    <dgm:pt modelId="{38685523-654C-4DE8-9097-F9407E0CA577}" type="pres">
      <dgm:prSet presAssocID="{0869A02E-C502-42F2-83CE-3E317059895E}" presName="Name37" presStyleLbl="parChTrans1D2" presStyleIdx="0" presStyleCnt="5"/>
      <dgm:spPr/>
    </dgm:pt>
    <dgm:pt modelId="{57DDD7B9-2972-497A-B229-B5394364E90A}" type="pres">
      <dgm:prSet presAssocID="{F5DEFDC4-D68B-49D2-AF37-52D5232E43B7}" presName="hierRoot2" presStyleCnt="0">
        <dgm:presLayoutVars>
          <dgm:hierBranch val="init"/>
        </dgm:presLayoutVars>
      </dgm:prSet>
      <dgm:spPr/>
    </dgm:pt>
    <dgm:pt modelId="{34A1CD67-E4AB-4518-A2CF-95A408A2DEA4}" type="pres">
      <dgm:prSet presAssocID="{F5DEFDC4-D68B-49D2-AF37-52D5232E43B7}" presName="rootComposite" presStyleCnt="0"/>
      <dgm:spPr/>
    </dgm:pt>
    <dgm:pt modelId="{949778BE-D43C-4614-87B1-B60F2FEBF6F7}" type="pres">
      <dgm:prSet presAssocID="{F5DEFDC4-D68B-49D2-AF37-52D5232E43B7}" presName="rootText" presStyleLbl="node2" presStyleIdx="0" presStyleCnt="5">
        <dgm:presLayoutVars>
          <dgm:chPref val="3"/>
        </dgm:presLayoutVars>
      </dgm:prSet>
      <dgm:spPr/>
    </dgm:pt>
    <dgm:pt modelId="{237812A0-6D81-4718-841D-8848C35F83E6}" type="pres">
      <dgm:prSet presAssocID="{F5DEFDC4-D68B-49D2-AF37-52D5232E43B7}" presName="rootConnector" presStyleLbl="node2" presStyleIdx="0" presStyleCnt="5"/>
      <dgm:spPr/>
    </dgm:pt>
    <dgm:pt modelId="{C1E3D4F7-E2DC-4D59-AEC0-47F40B40AD9C}" type="pres">
      <dgm:prSet presAssocID="{F5DEFDC4-D68B-49D2-AF37-52D5232E43B7}" presName="hierChild4" presStyleCnt="0"/>
      <dgm:spPr/>
    </dgm:pt>
    <dgm:pt modelId="{FBCE41DF-B3A4-415A-AC89-EEE81F764351}" type="pres">
      <dgm:prSet presAssocID="{F5DEFDC4-D68B-49D2-AF37-52D5232E43B7}" presName="hierChild5" presStyleCnt="0"/>
      <dgm:spPr/>
    </dgm:pt>
    <dgm:pt modelId="{219948BE-B203-4B1D-A2ED-2B004437E662}" type="pres">
      <dgm:prSet presAssocID="{B220C1DF-A0C1-4896-B61D-83A617DA3F43}" presName="Name37" presStyleLbl="parChTrans1D2" presStyleIdx="1" presStyleCnt="5"/>
      <dgm:spPr/>
    </dgm:pt>
    <dgm:pt modelId="{BC4737A7-D055-48EE-AAF2-9C9F7CEF5385}" type="pres">
      <dgm:prSet presAssocID="{66720E47-797C-43A6-85A4-E11DD2958D23}" presName="hierRoot2" presStyleCnt="0">
        <dgm:presLayoutVars>
          <dgm:hierBranch val="init"/>
        </dgm:presLayoutVars>
      </dgm:prSet>
      <dgm:spPr/>
    </dgm:pt>
    <dgm:pt modelId="{1265137E-17C6-4A69-8C01-675A5FA1C853}" type="pres">
      <dgm:prSet presAssocID="{66720E47-797C-43A6-85A4-E11DD2958D23}" presName="rootComposite" presStyleCnt="0"/>
      <dgm:spPr/>
    </dgm:pt>
    <dgm:pt modelId="{5F913DD6-94DE-4E02-8933-774953DCC729}" type="pres">
      <dgm:prSet presAssocID="{66720E47-797C-43A6-85A4-E11DD2958D23}" presName="rootText" presStyleLbl="node2" presStyleIdx="1" presStyleCnt="5">
        <dgm:presLayoutVars>
          <dgm:chPref val="3"/>
        </dgm:presLayoutVars>
      </dgm:prSet>
      <dgm:spPr/>
    </dgm:pt>
    <dgm:pt modelId="{66EAB98D-2497-40DC-A0E2-BB525DA74F0E}" type="pres">
      <dgm:prSet presAssocID="{66720E47-797C-43A6-85A4-E11DD2958D23}" presName="rootConnector" presStyleLbl="node2" presStyleIdx="1" presStyleCnt="5"/>
      <dgm:spPr/>
    </dgm:pt>
    <dgm:pt modelId="{E7A13EEA-2368-43E8-8254-89EC5EF03756}" type="pres">
      <dgm:prSet presAssocID="{66720E47-797C-43A6-85A4-E11DD2958D23}" presName="hierChild4" presStyleCnt="0"/>
      <dgm:spPr/>
    </dgm:pt>
    <dgm:pt modelId="{B7BF4EF1-E2EE-41AA-B013-D1B1F9930DCE}" type="pres">
      <dgm:prSet presAssocID="{FA9388D8-E548-49EF-86A5-0AA2B2063D1D}" presName="Name37" presStyleLbl="parChTrans1D3" presStyleIdx="0" presStyleCnt="2"/>
      <dgm:spPr/>
    </dgm:pt>
    <dgm:pt modelId="{6D92A5E4-089A-4D04-980F-91FFBE35E446}" type="pres">
      <dgm:prSet presAssocID="{9D0B94B1-897D-4568-A67D-570A0A88E2A6}" presName="hierRoot2" presStyleCnt="0">
        <dgm:presLayoutVars>
          <dgm:hierBranch val="init"/>
        </dgm:presLayoutVars>
      </dgm:prSet>
      <dgm:spPr/>
    </dgm:pt>
    <dgm:pt modelId="{4F8ABC0A-3D12-4C66-B317-23B261DD020D}" type="pres">
      <dgm:prSet presAssocID="{9D0B94B1-897D-4568-A67D-570A0A88E2A6}" presName="rootComposite" presStyleCnt="0"/>
      <dgm:spPr/>
    </dgm:pt>
    <dgm:pt modelId="{EC4C6F82-04D6-48EE-A7EA-A9C192B81020}" type="pres">
      <dgm:prSet presAssocID="{9D0B94B1-897D-4568-A67D-570A0A88E2A6}" presName="rootText" presStyleLbl="node3" presStyleIdx="0" presStyleCnt="2">
        <dgm:presLayoutVars>
          <dgm:chPref val="3"/>
        </dgm:presLayoutVars>
      </dgm:prSet>
      <dgm:spPr/>
    </dgm:pt>
    <dgm:pt modelId="{39D9365E-61B4-42B9-9DC9-48A67E005B02}" type="pres">
      <dgm:prSet presAssocID="{9D0B94B1-897D-4568-A67D-570A0A88E2A6}" presName="rootConnector" presStyleLbl="node3" presStyleIdx="0" presStyleCnt="2"/>
      <dgm:spPr/>
    </dgm:pt>
    <dgm:pt modelId="{DBB2DBF1-493A-49F0-BA51-CD6FDB694F5C}" type="pres">
      <dgm:prSet presAssocID="{9D0B94B1-897D-4568-A67D-570A0A88E2A6}" presName="hierChild4" presStyleCnt="0"/>
      <dgm:spPr/>
    </dgm:pt>
    <dgm:pt modelId="{349741C8-A2B6-4BF0-9BC0-3F688E0759B7}" type="pres">
      <dgm:prSet presAssocID="{9D0B94B1-897D-4568-A67D-570A0A88E2A6}" presName="hierChild5" presStyleCnt="0"/>
      <dgm:spPr/>
    </dgm:pt>
    <dgm:pt modelId="{6051C294-BC0B-4F64-A201-5A7260788510}" type="pres">
      <dgm:prSet presAssocID="{40985B5F-B7F5-4B4B-9C1C-85C9B02C0034}" presName="Name37" presStyleLbl="parChTrans1D3" presStyleIdx="1" presStyleCnt="2"/>
      <dgm:spPr/>
    </dgm:pt>
    <dgm:pt modelId="{FA70EA85-A4F8-40F3-8F0F-904E3F7F20EA}" type="pres">
      <dgm:prSet presAssocID="{029B5FE7-DF1B-412A-AE8B-B8BFBD075126}" presName="hierRoot2" presStyleCnt="0">
        <dgm:presLayoutVars>
          <dgm:hierBranch val="init"/>
        </dgm:presLayoutVars>
      </dgm:prSet>
      <dgm:spPr/>
    </dgm:pt>
    <dgm:pt modelId="{2B0FD957-1A31-4DE3-A0A0-130B3F1B4A72}" type="pres">
      <dgm:prSet presAssocID="{029B5FE7-DF1B-412A-AE8B-B8BFBD075126}" presName="rootComposite" presStyleCnt="0"/>
      <dgm:spPr/>
    </dgm:pt>
    <dgm:pt modelId="{CB812F9A-7056-43D6-B74D-0E0B010F1D3F}" type="pres">
      <dgm:prSet presAssocID="{029B5FE7-DF1B-412A-AE8B-B8BFBD075126}" presName="rootText" presStyleLbl="node3" presStyleIdx="1" presStyleCnt="2">
        <dgm:presLayoutVars>
          <dgm:chPref val="3"/>
        </dgm:presLayoutVars>
      </dgm:prSet>
      <dgm:spPr/>
    </dgm:pt>
    <dgm:pt modelId="{AF9E5986-7510-4A52-BC1D-DC0543C3ACF4}" type="pres">
      <dgm:prSet presAssocID="{029B5FE7-DF1B-412A-AE8B-B8BFBD075126}" presName="rootConnector" presStyleLbl="node3" presStyleIdx="1" presStyleCnt="2"/>
      <dgm:spPr/>
    </dgm:pt>
    <dgm:pt modelId="{17E1201F-5284-4738-9937-1F33B971FB96}" type="pres">
      <dgm:prSet presAssocID="{029B5FE7-DF1B-412A-AE8B-B8BFBD075126}" presName="hierChild4" presStyleCnt="0"/>
      <dgm:spPr/>
    </dgm:pt>
    <dgm:pt modelId="{ECC54AEE-E1B4-46E3-80BC-DE4FAA221673}" type="pres">
      <dgm:prSet presAssocID="{029B5FE7-DF1B-412A-AE8B-B8BFBD075126}" presName="hierChild5" presStyleCnt="0"/>
      <dgm:spPr/>
    </dgm:pt>
    <dgm:pt modelId="{652D831F-7E99-4CD5-A1C0-C457CCE71E41}" type="pres">
      <dgm:prSet presAssocID="{66720E47-797C-43A6-85A4-E11DD2958D23}" presName="hierChild5" presStyleCnt="0"/>
      <dgm:spPr/>
    </dgm:pt>
    <dgm:pt modelId="{841A697B-E678-4FC2-8239-F08FA24B5097}" type="pres">
      <dgm:prSet presAssocID="{B5E62094-B433-466E-90A8-01CC10818EB0}" presName="Name37" presStyleLbl="parChTrans1D2" presStyleIdx="2" presStyleCnt="5"/>
      <dgm:spPr/>
    </dgm:pt>
    <dgm:pt modelId="{3FEF130F-A157-4836-90B1-D63A31FA66C8}" type="pres">
      <dgm:prSet presAssocID="{FF9DF246-2B88-46A6-8777-1618DAF53398}" presName="hierRoot2" presStyleCnt="0">
        <dgm:presLayoutVars>
          <dgm:hierBranch val="init"/>
        </dgm:presLayoutVars>
      </dgm:prSet>
      <dgm:spPr/>
    </dgm:pt>
    <dgm:pt modelId="{F20CF306-72C3-4021-BA18-D36772EAC74B}" type="pres">
      <dgm:prSet presAssocID="{FF9DF246-2B88-46A6-8777-1618DAF53398}" presName="rootComposite" presStyleCnt="0"/>
      <dgm:spPr/>
    </dgm:pt>
    <dgm:pt modelId="{46894686-8C7E-4FD0-B533-F5F47E3A7F79}" type="pres">
      <dgm:prSet presAssocID="{FF9DF246-2B88-46A6-8777-1618DAF53398}" presName="rootText" presStyleLbl="node2" presStyleIdx="2" presStyleCnt="5">
        <dgm:presLayoutVars>
          <dgm:chPref val="3"/>
        </dgm:presLayoutVars>
      </dgm:prSet>
      <dgm:spPr/>
    </dgm:pt>
    <dgm:pt modelId="{7405FD93-1EF3-47B8-BB4A-7E6B402FD7EB}" type="pres">
      <dgm:prSet presAssocID="{FF9DF246-2B88-46A6-8777-1618DAF53398}" presName="rootConnector" presStyleLbl="node2" presStyleIdx="2" presStyleCnt="5"/>
      <dgm:spPr/>
    </dgm:pt>
    <dgm:pt modelId="{DC2EF7D9-05CD-4C09-95CB-5D7408B17345}" type="pres">
      <dgm:prSet presAssocID="{FF9DF246-2B88-46A6-8777-1618DAF53398}" presName="hierChild4" presStyleCnt="0"/>
      <dgm:spPr/>
    </dgm:pt>
    <dgm:pt modelId="{739F47E4-2498-4682-BBD8-5EAD5C9E32B9}" type="pres">
      <dgm:prSet presAssocID="{FF9DF246-2B88-46A6-8777-1618DAF53398}" presName="hierChild5" presStyleCnt="0"/>
      <dgm:spPr/>
    </dgm:pt>
    <dgm:pt modelId="{3BDA435F-FB44-4F2D-992E-835A8AF0304E}" type="pres">
      <dgm:prSet presAssocID="{86E47407-C5D3-49A6-A485-1F6E704F4807}" presName="Name37" presStyleLbl="parChTrans1D2" presStyleIdx="3" presStyleCnt="5"/>
      <dgm:spPr/>
    </dgm:pt>
    <dgm:pt modelId="{E17CCCB1-6714-461F-9900-D4C80BDC08B3}" type="pres">
      <dgm:prSet presAssocID="{F7635D63-EA11-4B0F-AED3-BC86E833029A}" presName="hierRoot2" presStyleCnt="0">
        <dgm:presLayoutVars>
          <dgm:hierBranch val="init"/>
        </dgm:presLayoutVars>
      </dgm:prSet>
      <dgm:spPr/>
    </dgm:pt>
    <dgm:pt modelId="{8D2029DF-0FAE-48CC-9B7B-355B817C2115}" type="pres">
      <dgm:prSet presAssocID="{F7635D63-EA11-4B0F-AED3-BC86E833029A}" presName="rootComposite" presStyleCnt="0"/>
      <dgm:spPr/>
    </dgm:pt>
    <dgm:pt modelId="{5C4196DE-EF2E-4572-B95F-72635B7E326D}" type="pres">
      <dgm:prSet presAssocID="{F7635D63-EA11-4B0F-AED3-BC86E833029A}" presName="rootText" presStyleLbl="node2" presStyleIdx="3" presStyleCnt="5">
        <dgm:presLayoutVars>
          <dgm:chPref val="3"/>
        </dgm:presLayoutVars>
      </dgm:prSet>
      <dgm:spPr/>
    </dgm:pt>
    <dgm:pt modelId="{0C1B650D-52A3-4DF3-AC9C-49566EBE8A3B}" type="pres">
      <dgm:prSet presAssocID="{F7635D63-EA11-4B0F-AED3-BC86E833029A}" presName="rootConnector" presStyleLbl="node2" presStyleIdx="3" presStyleCnt="5"/>
      <dgm:spPr/>
    </dgm:pt>
    <dgm:pt modelId="{FD098E6D-AEB8-44E7-9678-6B32B3AD7FC7}" type="pres">
      <dgm:prSet presAssocID="{F7635D63-EA11-4B0F-AED3-BC86E833029A}" presName="hierChild4" presStyleCnt="0"/>
      <dgm:spPr/>
    </dgm:pt>
    <dgm:pt modelId="{88C80157-D0E7-489A-AD02-551F1F6457F3}" type="pres">
      <dgm:prSet presAssocID="{F7635D63-EA11-4B0F-AED3-BC86E833029A}" presName="hierChild5" presStyleCnt="0"/>
      <dgm:spPr/>
    </dgm:pt>
    <dgm:pt modelId="{D7A7AA30-FD88-4813-A516-2609E9B063D6}" type="pres">
      <dgm:prSet presAssocID="{3AAB520B-E89B-40FE-B4A6-057539FB877E}" presName="Name37" presStyleLbl="parChTrans1D2" presStyleIdx="4" presStyleCnt="5"/>
      <dgm:spPr/>
    </dgm:pt>
    <dgm:pt modelId="{F965AA05-ACE6-4569-B1C7-D1EAA5DD8C26}" type="pres">
      <dgm:prSet presAssocID="{F6EB29C0-C3D9-4DC4-A1F6-CD27D1705EE6}" presName="hierRoot2" presStyleCnt="0">
        <dgm:presLayoutVars>
          <dgm:hierBranch val="init"/>
        </dgm:presLayoutVars>
      </dgm:prSet>
      <dgm:spPr/>
    </dgm:pt>
    <dgm:pt modelId="{405B5ED7-01D5-45A0-BC9D-CD3A73C49EAC}" type="pres">
      <dgm:prSet presAssocID="{F6EB29C0-C3D9-4DC4-A1F6-CD27D1705EE6}" presName="rootComposite" presStyleCnt="0"/>
      <dgm:spPr/>
    </dgm:pt>
    <dgm:pt modelId="{C52E7C0E-456E-4343-8475-03C884BF6FCA}" type="pres">
      <dgm:prSet presAssocID="{F6EB29C0-C3D9-4DC4-A1F6-CD27D1705EE6}" presName="rootText" presStyleLbl="node2" presStyleIdx="4" presStyleCnt="5">
        <dgm:presLayoutVars>
          <dgm:chPref val="3"/>
        </dgm:presLayoutVars>
      </dgm:prSet>
      <dgm:spPr/>
    </dgm:pt>
    <dgm:pt modelId="{8672BA93-BB31-41C3-B72A-6D638DE46BAC}" type="pres">
      <dgm:prSet presAssocID="{F6EB29C0-C3D9-4DC4-A1F6-CD27D1705EE6}" presName="rootConnector" presStyleLbl="node2" presStyleIdx="4" presStyleCnt="5"/>
      <dgm:spPr/>
    </dgm:pt>
    <dgm:pt modelId="{736CFEFA-D9A7-4387-87DC-BAD804E264C0}" type="pres">
      <dgm:prSet presAssocID="{F6EB29C0-C3D9-4DC4-A1F6-CD27D1705EE6}" presName="hierChild4" presStyleCnt="0"/>
      <dgm:spPr/>
    </dgm:pt>
    <dgm:pt modelId="{E736DA4C-3BDE-4A62-A43A-62E909092D1B}" type="pres">
      <dgm:prSet presAssocID="{F6EB29C0-C3D9-4DC4-A1F6-CD27D1705EE6}" presName="hierChild5" presStyleCnt="0"/>
      <dgm:spPr/>
    </dgm:pt>
    <dgm:pt modelId="{A40FBCFA-8BFE-4C0B-8A87-B06177A42102}" type="pres">
      <dgm:prSet presAssocID="{72DBEF6F-5BAA-43FB-9097-B7CF287037DE}" presName="hierChild3" presStyleCnt="0"/>
      <dgm:spPr/>
    </dgm:pt>
  </dgm:ptLst>
  <dgm:cxnLst>
    <dgm:cxn modelId="{B5D40D03-1466-4643-A422-8908FF59FF64}" type="presOf" srcId="{66720E47-797C-43A6-85A4-E11DD2958D23}" destId="{66EAB98D-2497-40DC-A0E2-BB525DA74F0E}" srcOrd="1" destOrd="0" presId="urn:microsoft.com/office/officeart/2005/8/layout/orgChart1"/>
    <dgm:cxn modelId="{26770006-BA9F-42D5-823F-E497402DDE15}" type="presOf" srcId="{3AAB520B-E89B-40FE-B4A6-057539FB877E}" destId="{D7A7AA30-FD88-4813-A516-2609E9B063D6}" srcOrd="0" destOrd="0" presId="urn:microsoft.com/office/officeart/2005/8/layout/orgChart1"/>
    <dgm:cxn modelId="{964E9615-CFD5-4588-AB7A-81918CD9B4D5}" type="presOf" srcId="{029B5FE7-DF1B-412A-AE8B-B8BFBD075126}" destId="{AF9E5986-7510-4A52-BC1D-DC0543C3ACF4}" srcOrd="1" destOrd="0" presId="urn:microsoft.com/office/officeart/2005/8/layout/orgChart1"/>
    <dgm:cxn modelId="{DB1EC616-0380-49DA-9830-55C17BC2912E}" type="presOf" srcId="{86E47407-C5D3-49A6-A485-1F6E704F4807}" destId="{3BDA435F-FB44-4F2D-992E-835A8AF0304E}" srcOrd="0" destOrd="0" presId="urn:microsoft.com/office/officeart/2005/8/layout/orgChart1"/>
    <dgm:cxn modelId="{4EE85E17-FC09-42CC-8A39-F801ECF7BFE1}" type="presOf" srcId="{F7635D63-EA11-4B0F-AED3-BC86E833029A}" destId="{5C4196DE-EF2E-4572-B95F-72635B7E326D}" srcOrd="0" destOrd="0" presId="urn:microsoft.com/office/officeart/2005/8/layout/orgChart1"/>
    <dgm:cxn modelId="{E8658C1A-E47E-4891-88D7-617E03BBF3DC}" type="presOf" srcId="{F5DEFDC4-D68B-49D2-AF37-52D5232E43B7}" destId="{237812A0-6D81-4718-841D-8848C35F83E6}" srcOrd="1" destOrd="0" presId="urn:microsoft.com/office/officeart/2005/8/layout/orgChart1"/>
    <dgm:cxn modelId="{0CA33624-4DED-46FF-81FB-78B6F50D26B6}" type="presOf" srcId="{F6EB29C0-C3D9-4DC4-A1F6-CD27D1705EE6}" destId="{C52E7C0E-456E-4343-8475-03C884BF6FCA}" srcOrd="0" destOrd="0" presId="urn:microsoft.com/office/officeart/2005/8/layout/orgChart1"/>
    <dgm:cxn modelId="{65A80D26-F8B1-40E8-B0AB-8B502596197D}" srcId="{66720E47-797C-43A6-85A4-E11DD2958D23}" destId="{029B5FE7-DF1B-412A-AE8B-B8BFBD075126}" srcOrd="1" destOrd="0" parTransId="{40985B5F-B7F5-4B4B-9C1C-85C9B02C0034}" sibTransId="{4E6EC93A-3FBA-41A4-8F6A-69E3C2C2D4DE}"/>
    <dgm:cxn modelId="{383FD127-2CBF-43E2-A25F-6AB830181B10}" type="presOf" srcId="{FF9DF246-2B88-46A6-8777-1618DAF53398}" destId="{7405FD93-1EF3-47B8-BB4A-7E6B402FD7EB}" srcOrd="1" destOrd="0" presId="urn:microsoft.com/office/officeart/2005/8/layout/orgChart1"/>
    <dgm:cxn modelId="{FB4E8E2D-AA88-4A6A-BA2D-5639FBE8336B}" srcId="{66720E47-797C-43A6-85A4-E11DD2958D23}" destId="{9D0B94B1-897D-4568-A67D-570A0A88E2A6}" srcOrd="0" destOrd="0" parTransId="{FA9388D8-E548-49EF-86A5-0AA2B2063D1D}" sibTransId="{B0098CB3-A151-490D-9EF2-0B892459AE6E}"/>
    <dgm:cxn modelId="{A520985B-0671-47B9-9F9D-D4F12DCCDA20}" type="presOf" srcId="{9D0B94B1-897D-4568-A67D-570A0A88E2A6}" destId="{EC4C6F82-04D6-48EE-A7EA-A9C192B81020}" srcOrd="0" destOrd="0" presId="urn:microsoft.com/office/officeart/2005/8/layout/orgChart1"/>
    <dgm:cxn modelId="{A0AAFA45-41FC-4275-8BD1-5CC18D1D8C3A}" srcId="{F828165F-1B84-40F4-8A67-C6D17FC55A42}" destId="{72DBEF6F-5BAA-43FB-9097-B7CF287037DE}" srcOrd="0" destOrd="0" parTransId="{901A4EA6-89BE-4DDF-85E2-4178FDB7E97E}" sibTransId="{15877541-EFE7-4F28-A8CF-7BD009F91655}"/>
    <dgm:cxn modelId="{18D61D6C-4BDF-4729-9902-CA87D52A7408}" type="presOf" srcId="{9D0B94B1-897D-4568-A67D-570A0A88E2A6}" destId="{39D9365E-61B4-42B9-9DC9-48A67E005B02}" srcOrd="1" destOrd="0" presId="urn:microsoft.com/office/officeart/2005/8/layout/orgChart1"/>
    <dgm:cxn modelId="{3D12B870-02E7-45E1-A642-5408BA0D8E65}" srcId="{72DBEF6F-5BAA-43FB-9097-B7CF287037DE}" destId="{66720E47-797C-43A6-85A4-E11DD2958D23}" srcOrd="1" destOrd="0" parTransId="{B220C1DF-A0C1-4896-B61D-83A617DA3F43}" sibTransId="{41051226-947C-4DAE-B8FE-4972AFDF4ACF}"/>
    <dgm:cxn modelId="{D12A6952-00B1-4E9D-BEB9-995E75BFDB2D}" type="presOf" srcId="{F5DEFDC4-D68B-49D2-AF37-52D5232E43B7}" destId="{949778BE-D43C-4614-87B1-B60F2FEBF6F7}" srcOrd="0" destOrd="0" presId="urn:microsoft.com/office/officeart/2005/8/layout/orgChart1"/>
    <dgm:cxn modelId="{04B50A53-83E2-479D-8C7D-7736C772A8A4}" type="presOf" srcId="{FF9DF246-2B88-46A6-8777-1618DAF53398}" destId="{46894686-8C7E-4FD0-B533-F5F47E3A7F79}" srcOrd="0" destOrd="0" presId="urn:microsoft.com/office/officeart/2005/8/layout/orgChart1"/>
    <dgm:cxn modelId="{A2EA1B53-E1E3-4934-8A17-4F08F3B6A3BB}" srcId="{72DBEF6F-5BAA-43FB-9097-B7CF287037DE}" destId="{F6EB29C0-C3D9-4DC4-A1F6-CD27D1705EE6}" srcOrd="4" destOrd="0" parTransId="{3AAB520B-E89B-40FE-B4A6-057539FB877E}" sibTransId="{4280D610-29FE-4198-95E1-3ABEBD88700C}"/>
    <dgm:cxn modelId="{47A05574-0632-462A-9CD1-002D82C176DF}" type="presOf" srcId="{40985B5F-B7F5-4B4B-9C1C-85C9B02C0034}" destId="{6051C294-BC0B-4F64-A201-5A7260788510}" srcOrd="0" destOrd="0" presId="urn:microsoft.com/office/officeart/2005/8/layout/orgChart1"/>
    <dgm:cxn modelId="{F21B6659-FF37-4C13-8970-04F0BF8D5057}" type="presOf" srcId="{66720E47-797C-43A6-85A4-E11DD2958D23}" destId="{5F913DD6-94DE-4E02-8933-774953DCC729}" srcOrd="0" destOrd="0" presId="urn:microsoft.com/office/officeart/2005/8/layout/orgChart1"/>
    <dgm:cxn modelId="{5B81C47F-B06E-454B-9B22-40B56A45A3B8}" type="presOf" srcId="{F6EB29C0-C3D9-4DC4-A1F6-CD27D1705EE6}" destId="{8672BA93-BB31-41C3-B72A-6D638DE46BAC}" srcOrd="1" destOrd="0" presId="urn:microsoft.com/office/officeart/2005/8/layout/orgChart1"/>
    <dgm:cxn modelId="{BE6AD18E-0A4B-4AD9-B275-0CF3BBBF76F3}" type="presOf" srcId="{F828165F-1B84-40F4-8A67-C6D17FC55A42}" destId="{0C08CD39-62B5-4D65-B1D9-9DDF543C0A17}" srcOrd="0" destOrd="0" presId="urn:microsoft.com/office/officeart/2005/8/layout/orgChart1"/>
    <dgm:cxn modelId="{EFEDDDA1-8E48-4F65-892B-59DA5CF426B9}" srcId="{72DBEF6F-5BAA-43FB-9097-B7CF287037DE}" destId="{F7635D63-EA11-4B0F-AED3-BC86E833029A}" srcOrd="3" destOrd="0" parTransId="{86E47407-C5D3-49A6-A485-1F6E704F4807}" sibTransId="{F7074B94-1289-4325-87DE-6F630F9393D8}"/>
    <dgm:cxn modelId="{1B85AFA9-57FB-4D68-9E83-971BCDD38862}" type="presOf" srcId="{72DBEF6F-5BAA-43FB-9097-B7CF287037DE}" destId="{5411770C-F161-454D-9554-C74AEFDADDFD}" srcOrd="1" destOrd="0" presId="urn:microsoft.com/office/officeart/2005/8/layout/orgChart1"/>
    <dgm:cxn modelId="{1AE53DB4-1EE1-4C29-8EFD-53992DBE3FB7}" srcId="{72DBEF6F-5BAA-43FB-9097-B7CF287037DE}" destId="{FF9DF246-2B88-46A6-8777-1618DAF53398}" srcOrd="2" destOrd="0" parTransId="{B5E62094-B433-466E-90A8-01CC10818EB0}" sibTransId="{E54F7F94-FCC6-4F65-95C0-676EB9000B29}"/>
    <dgm:cxn modelId="{2929DEB8-1E9B-4C03-97E6-442CA161B528}" srcId="{72DBEF6F-5BAA-43FB-9097-B7CF287037DE}" destId="{F5DEFDC4-D68B-49D2-AF37-52D5232E43B7}" srcOrd="0" destOrd="0" parTransId="{0869A02E-C502-42F2-83CE-3E317059895E}" sibTransId="{9596D218-C7F9-4552-B0A4-BBA74EE63EB7}"/>
    <dgm:cxn modelId="{B3C50CBD-B8A1-477A-99AA-6E5AE8720476}" type="presOf" srcId="{B220C1DF-A0C1-4896-B61D-83A617DA3F43}" destId="{219948BE-B203-4B1D-A2ED-2B004437E662}" srcOrd="0" destOrd="0" presId="urn:microsoft.com/office/officeart/2005/8/layout/orgChart1"/>
    <dgm:cxn modelId="{EF1DC9C9-0261-48DE-BC91-11587F4A9E87}" type="presOf" srcId="{FA9388D8-E548-49EF-86A5-0AA2B2063D1D}" destId="{B7BF4EF1-E2EE-41AA-B013-D1B1F9930DCE}" srcOrd="0" destOrd="0" presId="urn:microsoft.com/office/officeart/2005/8/layout/orgChart1"/>
    <dgm:cxn modelId="{DB510ECA-BFE4-4427-A817-889569C716E4}" type="presOf" srcId="{72DBEF6F-5BAA-43FB-9097-B7CF287037DE}" destId="{72909378-39DA-4631-9397-32C83CE3A7EE}" srcOrd="0" destOrd="0" presId="urn:microsoft.com/office/officeart/2005/8/layout/orgChart1"/>
    <dgm:cxn modelId="{8066E5CF-94BD-473B-A503-8C2D3D49B0E1}" type="presOf" srcId="{B5E62094-B433-466E-90A8-01CC10818EB0}" destId="{841A697B-E678-4FC2-8239-F08FA24B5097}" srcOrd="0" destOrd="0" presId="urn:microsoft.com/office/officeart/2005/8/layout/orgChart1"/>
    <dgm:cxn modelId="{243936D6-710D-47AF-A55C-0E72B97B0B74}" type="presOf" srcId="{029B5FE7-DF1B-412A-AE8B-B8BFBD075126}" destId="{CB812F9A-7056-43D6-B74D-0E0B010F1D3F}" srcOrd="0" destOrd="0" presId="urn:microsoft.com/office/officeart/2005/8/layout/orgChart1"/>
    <dgm:cxn modelId="{D36A8AD6-C12D-40D1-9EF3-1F0DB25E89E7}" type="presOf" srcId="{0869A02E-C502-42F2-83CE-3E317059895E}" destId="{38685523-654C-4DE8-9097-F9407E0CA577}" srcOrd="0" destOrd="0" presId="urn:microsoft.com/office/officeart/2005/8/layout/orgChart1"/>
    <dgm:cxn modelId="{EDA51CDF-1A4D-429D-A52A-0D172D369413}" type="presOf" srcId="{F7635D63-EA11-4B0F-AED3-BC86E833029A}" destId="{0C1B650D-52A3-4DF3-AC9C-49566EBE8A3B}" srcOrd="1" destOrd="0" presId="urn:microsoft.com/office/officeart/2005/8/layout/orgChart1"/>
    <dgm:cxn modelId="{38DC4970-3858-4217-B723-3683D4552BB0}" type="presParOf" srcId="{0C08CD39-62B5-4D65-B1D9-9DDF543C0A17}" destId="{BFFB1D51-AD1D-45B2-B64A-231D5232F18A}" srcOrd="0" destOrd="0" presId="urn:microsoft.com/office/officeart/2005/8/layout/orgChart1"/>
    <dgm:cxn modelId="{42FE4F27-5764-4F90-A059-5FDABC46FB0A}" type="presParOf" srcId="{BFFB1D51-AD1D-45B2-B64A-231D5232F18A}" destId="{51F46C05-79E7-45C6-9392-2B7393032D0F}" srcOrd="0" destOrd="0" presId="urn:microsoft.com/office/officeart/2005/8/layout/orgChart1"/>
    <dgm:cxn modelId="{48C2E9BE-0B7E-415E-BACF-862EB06050E5}" type="presParOf" srcId="{51F46C05-79E7-45C6-9392-2B7393032D0F}" destId="{72909378-39DA-4631-9397-32C83CE3A7EE}" srcOrd="0" destOrd="0" presId="urn:microsoft.com/office/officeart/2005/8/layout/orgChart1"/>
    <dgm:cxn modelId="{07790729-D442-4181-A0AC-C84384072D1C}" type="presParOf" srcId="{51F46C05-79E7-45C6-9392-2B7393032D0F}" destId="{5411770C-F161-454D-9554-C74AEFDADDFD}" srcOrd="1" destOrd="0" presId="urn:microsoft.com/office/officeart/2005/8/layout/orgChart1"/>
    <dgm:cxn modelId="{63D93299-D6D4-4ECC-AB15-F1D9F0643389}" type="presParOf" srcId="{BFFB1D51-AD1D-45B2-B64A-231D5232F18A}" destId="{28001489-B886-4699-8A92-7B7DCD6B0F2E}" srcOrd="1" destOrd="0" presId="urn:microsoft.com/office/officeart/2005/8/layout/orgChart1"/>
    <dgm:cxn modelId="{55528156-1F57-4A92-B024-385F809152A9}" type="presParOf" srcId="{28001489-B886-4699-8A92-7B7DCD6B0F2E}" destId="{38685523-654C-4DE8-9097-F9407E0CA577}" srcOrd="0" destOrd="0" presId="urn:microsoft.com/office/officeart/2005/8/layout/orgChart1"/>
    <dgm:cxn modelId="{8ED2989C-62CD-424F-A121-8E00AAB35567}" type="presParOf" srcId="{28001489-B886-4699-8A92-7B7DCD6B0F2E}" destId="{57DDD7B9-2972-497A-B229-B5394364E90A}" srcOrd="1" destOrd="0" presId="urn:microsoft.com/office/officeart/2005/8/layout/orgChart1"/>
    <dgm:cxn modelId="{B05BA8BB-065B-45E3-A767-6F5400FC0439}" type="presParOf" srcId="{57DDD7B9-2972-497A-B229-B5394364E90A}" destId="{34A1CD67-E4AB-4518-A2CF-95A408A2DEA4}" srcOrd="0" destOrd="0" presId="urn:microsoft.com/office/officeart/2005/8/layout/orgChart1"/>
    <dgm:cxn modelId="{DA409260-2ECB-42DF-ABDC-B81B111CEA91}" type="presParOf" srcId="{34A1CD67-E4AB-4518-A2CF-95A408A2DEA4}" destId="{949778BE-D43C-4614-87B1-B60F2FEBF6F7}" srcOrd="0" destOrd="0" presId="urn:microsoft.com/office/officeart/2005/8/layout/orgChart1"/>
    <dgm:cxn modelId="{B4AA5A6A-AD3B-4E8F-B8B6-443289AA4B65}" type="presParOf" srcId="{34A1CD67-E4AB-4518-A2CF-95A408A2DEA4}" destId="{237812A0-6D81-4718-841D-8848C35F83E6}" srcOrd="1" destOrd="0" presId="urn:microsoft.com/office/officeart/2005/8/layout/orgChart1"/>
    <dgm:cxn modelId="{7A339E26-120A-4815-BD37-02C44CDFA2B1}" type="presParOf" srcId="{57DDD7B9-2972-497A-B229-B5394364E90A}" destId="{C1E3D4F7-E2DC-4D59-AEC0-47F40B40AD9C}" srcOrd="1" destOrd="0" presId="urn:microsoft.com/office/officeart/2005/8/layout/orgChart1"/>
    <dgm:cxn modelId="{6F40C3E8-9372-48C4-9444-DE5A62806200}" type="presParOf" srcId="{57DDD7B9-2972-497A-B229-B5394364E90A}" destId="{FBCE41DF-B3A4-415A-AC89-EEE81F764351}" srcOrd="2" destOrd="0" presId="urn:microsoft.com/office/officeart/2005/8/layout/orgChart1"/>
    <dgm:cxn modelId="{7E9F5DAA-65C7-4018-953B-E76AFC3B463D}" type="presParOf" srcId="{28001489-B886-4699-8A92-7B7DCD6B0F2E}" destId="{219948BE-B203-4B1D-A2ED-2B004437E662}" srcOrd="2" destOrd="0" presId="urn:microsoft.com/office/officeart/2005/8/layout/orgChart1"/>
    <dgm:cxn modelId="{41F906D3-134A-4161-9E88-B6870AF05AC5}" type="presParOf" srcId="{28001489-B886-4699-8A92-7B7DCD6B0F2E}" destId="{BC4737A7-D055-48EE-AAF2-9C9F7CEF5385}" srcOrd="3" destOrd="0" presId="urn:microsoft.com/office/officeart/2005/8/layout/orgChart1"/>
    <dgm:cxn modelId="{2A3D8AED-C2CD-4E84-8097-1773B8125F9F}" type="presParOf" srcId="{BC4737A7-D055-48EE-AAF2-9C9F7CEF5385}" destId="{1265137E-17C6-4A69-8C01-675A5FA1C853}" srcOrd="0" destOrd="0" presId="urn:microsoft.com/office/officeart/2005/8/layout/orgChart1"/>
    <dgm:cxn modelId="{F9C63FCC-9FA4-4D0A-8F64-BFDA0DC167F8}" type="presParOf" srcId="{1265137E-17C6-4A69-8C01-675A5FA1C853}" destId="{5F913DD6-94DE-4E02-8933-774953DCC729}" srcOrd="0" destOrd="0" presId="urn:microsoft.com/office/officeart/2005/8/layout/orgChart1"/>
    <dgm:cxn modelId="{F17D693C-FE3C-431D-A35E-1AB075ACC114}" type="presParOf" srcId="{1265137E-17C6-4A69-8C01-675A5FA1C853}" destId="{66EAB98D-2497-40DC-A0E2-BB525DA74F0E}" srcOrd="1" destOrd="0" presId="urn:microsoft.com/office/officeart/2005/8/layout/orgChart1"/>
    <dgm:cxn modelId="{94B4AE36-8D00-492C-8C59-695FAB8E2EAD}" type="presParOf" srcId="{BC4737A7-D055-48EE-AAF2-9C9F7CEF5385}" destId="{E7A13EEA-2368-43E8-8254-89EC5EF03756}" srcOrd="1" destOrd="0" presId="urn:microsoft.com/office/officeart/2005/8/layout/orgChart1"/>
    <dgm:cxn modelId="{CA73005B-5209-4CC3-AF75-5D6FF1D511DC}" type="presParOf" srcId="{E7A13EEA-2368-43E8-8254-89EC5EF03756}" destId="{B7BF4EF1-E2EE-41AA-B013-D1B1F9930DCE}" srcOrd="0" destOrd="0" presId="urn:microsoft.com/office/officeart/2005/8/layout/orgChart1"/>
    <dgm:cxn modelId="{028741AB-5B46-4FEF-A55A-8B119C3C7F88}" type="presParOf" srcId="{E7A13EEA-2368-43E8-8254-89EC5EF03756}" destId="{6D92A5E4-089A-4D04-980F-91FFBE35E446}" srcOrd="1" destOrd="0" presId="urn:microsoft.com/office/officeart/2005/8/layout/orgChart1"/>
    <dgm:cxn modelId="{6BD22169-DEF1-437B-9341-854751FE5DAC}" type="presParOf" srcId="{6D92A5E4-089A-4D04-980F-91FFBE35E446}" destId="{4F8ABC0A-3D12-4C66-B317-23B261DD020D}" srcOrd="0" destOrd="0" presId="urn:microsoft.com/office/officeart/2005/8/layout/orgChart1"/>
    <dgm:cxn modelId="{FFB06B5A-8955-422A-A07F-CBC1FA307538}" type="presParOf" srcId="{4F8ABC0A-3D12-4C66-B317-23B261DD020D}" destId="{EC4C6F82-04D6-48EE-A7EA-A9C192B81020}" srcOrd="0" destOrd="0" presId="urn:microsoft.com/office/officeart/2005/8/layout/orgChart1"/>
    <dgm:cxn modelId="{F409F39F-8D4C-4219-8D1F-2E680FA2723A}" type="presParOf" srcId="{4F8ABC0A-3D12-4C66-B317-23B261DD020D}" destId="{39D9365E-61B4-42B9-9DC9-48A67E005B02}" srcOrd="1" destOrd="0" presId="urn:microsoft.com/office/officeart/2005/8/layout/orgChart1"/>
    <dgm:cxn modelId="{B40767C6-2181-4DC7-94EB-5F511329A227}" type="presParOf" srcId="{6D92A5E4-089A-4D04-980F-91FFBE35E446}" destId="{DBB2DBF1-493A-49F0-BA51-CD6FDB694F5C}" srcOrd="1" destOrd="0" presId="urn:microsoft.com/office/officeart/2005/8/layout/orgChart1"/>
    <dgm:cxn modelId="{732738C6-05C1-4E28-BDCB-84F8220E5BB8}" type="presParOf" srcId="{6D92A5E4-089A-4D04-980F-91FFBE35E446}" destId="{349741C8-A2B6-4BF0-9BC0-3F688E0759B7}" srcOrd="2" destOrd="0" presId="urn:microsoft.com/office/officeart/2005/8/layout/orgChart1"/>
    <dgm:cxn modelId="{F16668D0-1BF3-47A2-A319-A94FE915B70F}" type="presParOf" srcId="{E7A13EEA-2368-43E8-8254-89EC5EF03756}" destId="{6051C294-BC0B-4F64-A201-5A7260788510}" srcOrd="2" destOrd="0" presId="urn:microsoft.com/office/officeart/2005/8/layout/orgChart1"/>
    <dgm:cxn modelId="{E998D601-3712-42B0-8541-DC8903170B44}" type="presParOf" srcId="{E7A13EEA-2368-43E8-8254-89EC5EF03756}" destId="{FA70EA85-A4F8-40F3-8F0F-904E3F7F20EA}" srcOrd="3" destOrd="0" presId="urn:microsoft.com/office/officeart/2005/8/layout/orgChart1"/>
    <dgm:cxn modelId="{30836FD6-EC1A-4769-AA47-F9D56596C7F9}" type="presParOf" srcId="{FA70EA85-A4F8-40F3-8F0F-904E3F7F20EA}" destId="{2B0FD957-1A31-4DE3-A0A0-130B3F1B4A72}" srcOrd="0" destOrd="0" presId="urn:microsoft.com/office/officeart/2005/8/layout/orgChart1"/>
    <dgm:cxn modelId="{EE894CA8-9583-4A30-83AF-E41C72E47651}" type="presParOf" srcId="{2B0FD957-1A31-4DE3-A0A0-130B3F1B4A72}" destId="{CB812F9A-7056-43D6-B74D-0E0B010F1D3F}" srcOrd="0" destOrd="0" presId="urn:microsoft.com/office/officeart/2005/8/layout/orgChart1"/>
    <dgm:cxn modelId="{23699B8B-6F22-4EF3-AD00-D0E58DE5D5F0}" type="presParOf" srcId="{2B0FD957-1A31-4DE3-A0A0-130B3F1B4A72}" destId="{AF9E5986-7510-4A52-BC1D-DC0543C3ACF4}" srcOrd="1" destOrd="0" presId="urn:microsoft.com/office/officeart/2005/8/layout/orgChart1"/>
    <dgm:cxn modelId="{76CEF762-00FE-4967-A180-678EB9393BFF}" type="presParOf" srcId="{FA70EA85-A4F8-40F3-8F0F-904E3F7F20EA}" destId="{17E1201F-5284-4738-9937-1F33B971FB96}" srcOrd="1" destOrd="0" presId="urn:microsoft.com/office/officeart/2005/8/layout/orgChart1"/>
    <dgm:cxn modelId="{B18EB7DE-6482-4E85-AD63-FAFD11EE9568}" type="presParOf" srcId="{FA70EA85-A4F8-40F3-8F0F-904E3F7F20EA}" destId="{ECC54AEE-E1B4-46E3-80BC-DE4FAA221673}" srcOrd="2" destOrd="0" presId="urn:microsoft.com/office/officeart/2005/8/layout/orgChart1"/>
    <dgm:cxn modelId="{DA4AD4A5-2204-46AA-8A56-4AA057A48BF5}" type="presParOf" srcId="{BC4737A7-D055-48EE-AAF2-9C9F7CEF5385}" destId="{652D831F-7E99-4CD5-A1C0-C457CCE71E41}" srcOrd="2" destOrd="0" presId="urn:microsoft.com/office/officeart/2005/8/layout/orgChart1"/>
    <dgm:cxn modelId="{7D1D008B-E271-4780-A388-933FA87B7C3A}" type="presParOf" srcId="{28001489-B886-4699-8A92-7B7DCD6B0F2E}" destId="{841A697B-E678-4FC2-8239-F08FA24B5097}" srcOrd="4" destOrd="0" presId="urn:microsoft.com/office/officeart/2005/8/layout/orgChart1"/>
    <dgm:cxn modelId="{0655A122-4C75-4E7A-AE84-E845C2E9AE91}" type="presParOf" srcId="{28001489-B886-4699-8A92-7B7DCD6B0F2E}" destId="{3FEF130F-A157-4836-90B1-D63A31FA66C8}" srcOrd="5" destOrd="0" presId="urn:microsoft.com/office/officeart/2005/8/layout/orgChart1"/>
    <dgm:cxn modelId="{CD5BFAC2-A016-4307-AE5A-6ADC1B6F9E7B}" type="presParOf" srcId="{3FEF130F-A157-4836-90B1-D63A31FA66C8}" destId="{F20CF306-72C3-4021-BA18-D36772EAC74B}" srcOrd="0" destOrd="0" presId="urn:microsoft.com/office/officeart/2005/8/layout/orgChart1"/>
    <dgm:cxn modelId="{0DAD43C5-A649-4A21-A147-E5C9EE7665AC}" type="presParOf" srcId="{F20CF306-72C3-4021-BA18-D36772EAC74B}" destId="{46894686-8C7E-4FD0-B533-F5F47E3A7F79}" srcOrd="0" destOrd="0" presId="urn:microsoft.com/office/officeart/2005/8/layout/orgChart1"/>
    <dgm:cxn modelId="{29648943-3ACD-4B48-9E33-5104906EF90A}" type="presParOf" srcId="{F20CF306-72C3-4021-BA18-D36772EAC74B}" destId="{7405FD93-1EF3-47B8-BB4A-7E6B402FD7EB}" srcOrd="1" destOrd="0" presId="urn:microsoft.com/office/officeart/2005/8/layout/orgChart1"/>
    <dgm:cxn modelId="{C010D1DD-2D7D-4B98-8802-FB13B69E0FAA}" type="presParOf" srcId="{3FEF130F-A157-4836-90B1-D63A31FA66C8}" destId="{DC2EF7D9-05CD-4C09-95CB-5D7408B17345}" srcOrd="1" destOrd="0" presId="urn:microsoft.com/office/officeart/2005/8/layout/orgChart1"/>
    <dgm:cxn modelId="{5EF02EAE-BE44-44AC-A683-7486771355B5}" type="presParOf" srcId="{3FEF130F-A157-4836-90B1-D63A31FA66C8}" destId="{739F47E4-2498-4682-BBD8-5EAD5C9E32B9}" srcOrd="2" destOrd="0" presId="urn:microsoft.com/office/officeart/2005/8/layout/orgChart1"/>
    <dgm:cxn modelId="{30B0A17A-2ADA-4055-A9D0-ADB4658D31C5}" type="presParOf" srcId="{28001489-B886-4699-8A92-7B7DCD6B0F2E}" destId="{3BDA435F-FB44-4F2D-992E-835A8AF0304E}" srcOrd="6" destOrd="0" presId="urn:microsoft.com/office/officeart/2005/8/layout/orgChart1"/>
    <dgm:cxn modelId="{2F6722A2-D0A0-4615-94D5-06B661D6B9A6}" type="presParOf" srcId="{28001489-B886-4699-8A92-7B7DCD6B0F2E}" destId="{E17CCCB1-6714-461F-9900-D4C80BDC08B3}" srcOrd="7" destOrd="0" presId="urn:microsoft.com/office/officeart/2005/8/layout/orgChart1"/>
    <dgm:cxn modelId="{2ABD7AD8-3844-4D12-BF36-25F5FE71B9C8}" type="presParOf" srcId="{E17CCCB1-6714-461F-9900-D4C80BDC08B3}" destId="{8D2029DF-0FAE-48CC-9B7B-355B817C2115}" srcOrd="0" destOrd="0" presId="urn:microsoft.com/office/officeart/2005/8/layout/orgChart1"/>
    <dgm:cxn modelId="{39884938-18CE-4321-87EE-0AAE93C3E8DF}" type="presParOf" srcId="{8D2029DF-0FAE-48CC-9B7B-355B817C2115}" destId="{5C4196DE-EF2E-4572-B95F-72635B7E326D}" srcOrd="0" destOrd="0" presId="urn:microsoft.com/office/officeart/2005/8/layout/orgChart1"/>
    <dgm:cxn modelId="{F52F49AA-D4D1-402D-9E47-DC7BD37356C0}" type="presParOf" srcId="{8D2029DF-0FAE-48CC-9B7B-355B817C2115}" destId="{0C1B650D-52A3-4DF3-AC9C-49566EBE8A3B}" srcOrd="1" destOrd="0" presId="urn:microsoft.com/office/officeart/2005/8/layout/orgChart1"/>
    <dgm:cxn modelId="{F6A984C7-C4FF-4C35-85AD-7DEFEF41FE1B}" type="presParOf" srcId="{E17CCCB1-6714-461F-9900-D4C80BDC08B3}" destId="{FD098E6D-AEB8-44E7-9678-6B32B3AD7FC7}" srcOrd="1" destOrd="0" presId="urn:microsoft.com/office/officeart/2005/8/layout/orgChart1"/>
    <dgm:cxn modelId="{EFA6C4F1-022E-4A83-8826-8F65739A5402}" type="presParOf" srcId="{E17CCCB1-6714-461F-9900-D4C80BDC08B3}" destId="{88C80157-D0E7-489A-AD02-551F1F6457F3}" srcOrd="2" destOrd="0" presId="urn:microsoft.com/office/officeart/2005/8/layout/orgChart1"/>
    <dgm:cxn modelId="{46AB2F32-D342-43B8-BA88-64315DB069D6}" type="presParOf" srcId="{28001489-B886-4699-8A92-7B7DCD6B0F2E}" destId="{D7A7AA30-FD88-4813-A516-2609E9B063D6}" srcOrd="8" destOrd="0" presId="urn:microsoft.com/office/officeart/2005/8/layout/orgChart1"/>
    <dgm:cxn modelId="{700FDE54-C509-4CFE-80ED-A08E69E09E00}" type="presParOf" srcId="{28001489-B886-4699-8A92-7B7DCD6B0F2E}" destId="{F965AA05-ACE6-4569-B1C7-D1EAA5DD8C26}" srcOrd="9" destOrd="0" presId="urn:microsoft.com/office/officeart/2005/8/layout/orgChart1"/>
    <dgm:cxn modelId="{3DB80FB9-DDCD-42AE-ABCA-502A8F5FDCE8}" type="presParOf" srcId="{F965AA05-ACE6-4569-B1C7-D1EAA5DD8C26}" destId="{405B5ED7-01D5-45A0-BC9D-CD3A73C49EAC}" srcOrd="0" destOrd="0" presId="urn:microsoft.com/office/officeart/2005/8/layout/orgChart1"/>
    <dgm:cxn modelId="{80A6EA25-6A23-4518-9532-C17504727D09}" type="presParOf" srcId="{405B5ED7-01D5-45A0-BC9D-CD3A73C49EAC}" destId="{C52E7C0E-456E-4343-8475-03C884BF6FCA}" srcOrd="0" destOrd="0" presId="urn:microsoft.com/office/officeart/2005/8/layout/orgChart1"/>
    <dgm:cxn modelId="{029D11FB-5BAE-4BFA-AFA8-38E39E61CBC5}" type="presParOf" srcId="{405B5ED7-01D5-45A0-BC9D-CD3A73C49EAC}" destId="{8672BA93-BB31-41C3-B72A-6D638DE46BAC}" srcOrd="1" destOrd="0" presId="urn:microsoft.com/office/officeart/2005/8/layout/orgChart1"/>
    <dgm:cxn modelId="{68AE4B90-5E20-43C7-9AC2-829CC6FDF86C}" type="presParOf" srcId="{F965AA05-ACE6-4569-B1C7-D1EAA5DD8C26}" destId="{736CFEFA-D9A7-4387-87DC-BAD804E264C0}" srcOrd="1" destOrd="0" presId="urn:microsoft.com/office/officeart/2005/8/layout/orgChart1"/>
    <dgm:cxn modelId="{5392646F-C7F1-49A4-9B48-7689696542D2}" type="presParOf" srcId="{F965AA05-ACE6-4569-B1C7-D1EAA5DD8C26}" destId="{E736DA4C-3BDE-4A62-A43A-62E909092D1B}" srcOrd="2" destOrd="0" presId="urn:microsoft.com/office/officeart/2005/8/layout/orgChart1"/>
    <dgm:cxn modelId="{2E444538-7407-4139-B269-0A7EBB37AF7A}" type="presParOf" srcId="{BFFB1D51-AD1D-45B2-B64A-231D5232F18A}" destId="{A40FBCFA-8BFE-4C0B-8A87-B06177A4210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A7AA30-FD88-4813-A516-2609E9B063D6}">
      <dsp:nvSpPr>
        <dsp:cNvPr id="0" name=""/>
        <dsp:cNvSpPr/>
      </dsp:nvSpPr>
      <dsp:spPr>
        <a:xfrm>
          <a:off x="4271962" y="983527"/>
          <a:ext cx="3539857" cy="307177"/>
        </a:xfrm>
        <a:custGeom>
          <a:avLst/>
          <a:gdLst/>
          <a:ahLst/>
          <a:cxnLst/>
          <a:rect l="0" t="0" r="0" b="0"/>
          <a:pathLst>
            <a:path>
              <a:moveTo>
                <a:pt x="0" y="0"/>
              </a:moveTo>
              <a:lnTo>
                <a:pt x="0" y="153588"/>
              </a:lnTo>
              <a:lnTo>
                <a:pt x="3539857" y="153588"/>
              </a:lnTo>
              <a:lnTo>
                <a:pt x="3539857" y="30717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DA435F-FB44-4F2D-992E-835A8AF0304E}">
      <dsp:nvSpPr>
        <dsp:cNvPr id="0" name=""/>
        <dsp:cNvSpPr/>
      </dsp:nvSpPr>
      <dsp:spPr>
        <a:xfrm>
          <a:off x="4271962" y="983527"/>
          <a:ext cx="1769928" cy="307177"/>
        </a:xfrm>
        <a:custGeom>
          <a:avLst/>
          <a:gdLst/>
          <a:ahLst/>
          <a:cxnLst/>
          <a:rect l="0" t="0" r="0" b="0"/>
          <a:pathLst>
            <a:path>
              <a:moveTo>
                <a:pt x="0" y="0"/>
              </a:moveTo>
              <a:lnTo>
                <a:pt x="0" y="153588"/>
              </a:lnTo>
              <a:lnTo>
                <a:pt x="1769928" y="153588"/>
              </a:lnTo>
              <a:lnTo>
                <a:pt x="1769928" y="30717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1A697B-E678-4FC2-8239-F08FA24B5097}">
      <dsp:nvSpPr>
        <dsp:cNvPr id="0" name=""/>
        <dsp:cNvSpPr/>
      </dsp:nvSpPr>
      <dsp:spPr>
        <a:xfrm>
          <a:off x="4226242" y="983527"/>
          <a:ext cx="91440" cy="307177"/>
        </a:xfrm>
        <a:custGeom>
          <a:avLst/>
          <a:gdLst/>
          <a:ahLst/>
          <a:cxnLst/>
          <a:rect l="0" t="0" r="0" b="0"/>
          <a:pathLst>
            <a:path>
              <a:moveTo>
                <a:pt x="45720" y="0"/>
              </a:moveTo>
              <a:lnTo>
                <a:pt x="45720" y="30717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51C294-BC0B-4F64-A201-5A7260788510}">
      <dsp:nvSpPr>
        <dsp:cNvPr id="0" name=""/>
        <dsp:cNvSpPr/>
      </dsp:nvSpPr>
      <dsp:spPr>
        <a:xfrm>
          <a:off x="1916933" y="2022080"/>
          <a:ext cx="219412" cy="1711418"/>
        </a:xfrm>
        <a:custGeom>
          <a:avLst/>
          <a:gdLst/>
          <a:ahLst/>
          <a:cxnLst/>
          <a:rect l="0" t="0" r="0" b="0"/>
          <a:pathLst>
            <a:path>
              <a:moveTo>
                <a:pt x="0" y="0"/>
              </a:moveTo>
              <a:lnTo>
                <a:pt x="0" y="1711418"/>
              </a:lnTo>
              <a:lnTo>
                <a:pt x="219412" y="1711418"/>
              </a:lnTo>
            </a:path>
          </a:pathLst>
        </a:custGeom>
        <a:noFill/>
        <a:ln w="12700" cap="flat" cmpd="sng" algn="ctr">
          <a:solidFill>
            <a:schemeClr val="bg1"/>
          </a:solidFill>
          <a:prstDash val="solid"/>
          <a:miter lim="800000"/>
        </a:ln>
        <a:effectLst/>
      </dsp:spPr>
      <dsp:style>
        <a:lnRef idx="2">
          <a:scrgbClr r="0" g="0" b="0"/>
        </a:lnRef>
        <a:fillRef idx="0">
          <a:scrgbClr r="0" g="0" b="0"/>
        </a:fillRef>
        <a:effectRef idx="0">
          <a:scrgbClr r="0" g="0" b="0"/>
        </a:effectRef>
        <a:fontRef idx="minor"/>
      </dsp:style>
    </dsp:sp>
    <dsp:sp modelId="{B7BF4EF1-E2EE-41AA-B013-D1B1F9930DCE}">
      <dsp:nvSpPr>
        <dsp:cNvPr id="0" name=""/>
        <dsp:cNvSpPr/>
      </dsp:nvSpPr>
      <dsp:spPr>
        <a:xfrm>
          <a:off x="1916933" y="2022080"/>
          <a:ext cx="219412" cy="672865"/>
        </a:xfrm>
        <a:custGeom>
          <a:avLst/>
          <a:gdLst/>
          <a:ahLst/>
          <a:cxnLst/>
          <a:rect l="0" t="0" r="0" b="0"/>
          <a:pathLst>
            <a:path>
              <a:moveTo>
                <a:pt x="0" y="0"/>
              </a:moveTo>
              <a:lnTo>
                <a:pt x="0" y="672865"/>
              </a:lnTo>
              <a:lnTo>
                <a:pt x="219412" y="67286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19948BE-B203-4B1D-A2ED-2B004437E662}">
      <dsp:nvSpPr>
        <dsp:cNvPr id="0" name=""/>
        <dsp:cNvSpPr/>
      </dsp:nvSpPr>
      <dsp:spPr>
        <a:xfrm>
          <a:off x="2502033" y="983527"/>
          <a:ext cx="1769928" cy="307177"/>
        </a:xfrm>
        <a:custGeom>
          <a:avLst/>
          <a:gdLst/>
          <a:ahLst/>
          <a:cxnLst/>
          <a:rect l="0" t="0" r="0" b="0"/>
          <a:pathLst>
            <a:path>
              <a:moveTo>
                <a:pt x="1769928" y="0"/>
              </a:moveTo>
              <a:lnTo>
                <a:pt x="1769928" y="153588"/>
              </a:lnTo>
              <a:lnTo>
                <a:pt x="0" y="153588"/>
              </a:lnTo>
              <a:lnTo>
                <a:pt x="0" y="30717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685523-654C-4DE8-9097-F9407E0CA577}">
      <dsp:nvSpPr>
        <dsp:cNvPr id="0" name=""/>
        <dsp:cNvSpPr/>
      </dsp:nvSpPr>
      <dsp:spPr>
        <a:xfrm>
          <a:off x="732105" y="983527"/>
          <a:ext cx="3539857" cy="307177"/>
        </a:xfrm>
        <a:custGeom>
          <a:avLst/>
          <a:gdLst/>
          <a:ahLst/>
          <a:cxnLst/>
          <a:rect l="0" t="0" r="0" b="0"/>
          <a:pathLst>
            <a:path>
              <a:moveTo>
                <a:pt x="3539857" y="0"/>
              </a:moveTo>
              <a:lnTo>
                <a:pt x="3539857" y="153588"/>
              </a:lnTo>
              <a:lnTo>
                <a:pt x="0" y="153588"/>
              </a:lnTo>
              <a:lnTo>
                <a:pt x="0" y="30717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909378-39DA-4631-9397-32C83CE3A7EE}">
      <dsp:nvSpPr>
        <dsp:cNvPr id="0" name=""/>
        <dsp:cNvSpPr/>
      </dsp:nvSpPr>
      <dsp:spPr>
        <a:xfrm>
          <a:off x="3540587" y="252151"/>
          <a:ext cx="1462750" cy="7313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WOC AC</a:t>
          </a:r>
        </a:p>
        <a:p>
          <a:pPr marL="0" lvl="0" indent="0" algn="ctr" defTabSz="711200">
            <a:lnSpc>
              <a:spcPct val="90000"/>
            </a:lnSpc>
            <a:spcBef>
              <a:spcPct val="0"/>
            </a:spcBef>
            <a:spcAft>
              <a:spcPct val="35000"/>
            </a:spcAft>
            <a:buNone/>
          </a:pPr>
          <a:r>
            <a:rPr lang="en-US" sz="1600" kern="1200" dirty="0"/>
            <a:t>(1/1/2024)</a:t>
          </a:r>
        </a:p>
      </dsp:txBody>
      <dsp:txXfrm>
        <a:off x="3540587" y="252151"/>
        <a:ext cx="1462750" cy="731375"/>
      </dsp:txXfrm>
    </dsp:sp>
    <dsp:sp modelId="{949778BE-D43C-4614-87B1-B60F2FEBF6F7}">
      <dsp:nvSpPr>
        <dsp:cNvPr id="0" name=""/>
        <dsp:cNvSpPr/>
      </dsp:nvSpPr>
      <dsp:spPr>
        <a:xfrm>
          <a:off x="730" y="1290704"/>
          <a:ext cx="1462750" cy="7313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BOP</a:t>
          </a:r>
        </a:p>
      </dsp:txBody>
      <dsp:txXfrm>
        <a:off x="730" y="1290704"/>
        <a:ext cx="1462750" cy="731375"/>
      </dsp:txXfrm>
    </dsp:sp>
    <dsp:sp modelId="{5F913DD6-94DE-4E02-8933-774953DCC729}">
      <dsp:nvSpPr>
        <dsp:cNvPr id="0" name=""/>
        <dsp:cNvSpPr/>
      </dsp:nvSpPr>
      <dsp:spPr>
        <a:xfrm>
          <a:off x="1770658" y="1290704"/>
          <a:ext cx="1462750" cy="7313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UMFWO</a:t>
          </a:r>
        </a:p>
      </dsp:txBody>
      <dsp:txXfrm>
        <a:off x="1770658" y="1290704"/>
        <a:ext cx="1462750" cy="731375"/>
      </dsp:txXfrm>
    </dsp:sp>
    <dsp:sp modelId="{EC4C6F82-04D6-48EE-A7EA-A9C192B81020}">
      <dsp:nvSpPr>
        <dsp:cNvPr id="0" name=""/>
        <dsp:cNvSpPr/>
      </dsp:nvSpPr>
      <dsp:spPr>
        <a:xfrm>
          <a:off x="2136346" y="2329257"/>
          <a:ext cx="1462750" cy="7313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$96 MM</a:t>
          </a:r>
        </a:p>
        <a:p>
          <a:pPr marL="0" lvl="0" indent="0" algn="ctr" defTabSz="711200">
            <a:lnSpc>
              <a:spcPct val="90000"/>
            </a:lnSpc>
            <a:spcBef>
              <a:spcPct val="0"/>
            </a:spcBef>
            <a:spcAft>
              <a:spcPct val="35000"/>
            </a:spcAft>
            <a:buNone/>
          </a:pPr>
          <a:r>
            <a:rPr lang="en-US" sz="1600" kern="1200" dirty="0"/>
            <a:t>7/31/2023</a:t>
          </a:r>
        </a:p>
      </dsp:txBody>
      <dsp:txXfrm>
        <a:off x="2136346" y="2329257"/>
        <a:ext cx="1462750" cy="731375"/>
      </dsp:txXfrm>
    </dsp:sp>
    <dsp:sp modelId="{CB812F9A-7056-43D6-B74D-0E0B010F1D3F}">
      <dsp:nvSpPr>
        <dsp:cNvPr id="0" name=""/>
        <dsp:cNvSpPr/>
      </dsp:nvSpPr>
      <dsp:spPr>
        <a:xfrm>
          <a:off x="2136346" y="3367810"/>
          <a:ext cx="1462750" cy="7313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Local Church Endowments (nascent)</a:t>
          </a:r>
        </a:p>
      </dsp:txBody>
      <dsp:txXfrm>
        <a:off x="2136346" y="3367810"/>
        <a:ext cx="1462750" cy="731375"/>
      </dsp:txXfrm>
    </dsp:sp>
    <dsp:sp modelId="{46894686-8C7E-4FD0-B533-F5F47E3A7F79}">
      <dsp:nvSpPr>
        <dsp:cNvPr id="0" name=""/>
        <dsp:cNvSpPr/>
      </dsp:nvSpPr>
      <dsp:spPr>
        <a:xfrm>
          <a:off x="3540587" y="1290704"/>
          <a:ext cx="1462750" cy="7313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District 1</a:t>
          </a:r>
        </a:p>
      </dsp:txBody>
      <dsp:txXfrm>
        <a:off x="3540587" y="1290704"/>
        <a:ext cx="1462750" cy="731375"/>
      </dsp:txXfrm>
    </dsp:sp>
    <dsp:sp modelId="{5C4196DE-EF2E-4572-B95F-72635B7E326D}">
      <dsp:nvSpPr>
        <dsp:cNvPr id="0" name=""/>
        <dsp:cNvSpPr/>
      </dsp:nvSpPr>
      <dsp:spPr>
        <a:xfrm>
          <a:off x="5310515" y="1290704"/>
          <a:ext cx="1462750" cy="7313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Districts 2…</a:t>
          </a:r>
        </a:p>
      </dsp:txBody>
      <dsp:txXfrm>
        <a:off x="5310515" y="1290704"/>
        <a:ext cx="1462750" cy="731375"/>
      </dsp:txXfrm>
    </dsp:sp>
    <dsp:sp modelId="{C52E7C0E-456E-4343-8475-03C884BF6FCA}">
      <dsp:nvSpPr>
        <dsp:cNvPr id="0" name=""/>
        <dsp:cNvSpPr/>
      </dsp:nvSpPr>
      <dsp:spPr>
        <a:xfrm>
          <a:off x="7080444" y="1290704"/>
          <a:ext cx="1462750" cy="7313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…District 6</a:t>
          </a:r>
        </a:p>
      </dsp:txBody>
      <dsp:txXfrm>
        <a:off x="7080444" y="1290704"/>
        <a:ext cx="1462750" cy="73137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4" tIns="46586" rIns="93174" bIns="46586"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4" tIns="46586" rIns="93174" bIns="46586" rtlCol="0"/>
          <a:lstStyle>
            <a:lvl1pPr algn="r">
              <a:defRPr sz="1200"/>
            </a:lvl1pPr>
          </a:lstStyle>
          <a:p>
            <a:fld id="{B9BDE163-30BF-3C4E-AD89-601D28D7C56E}" type="datetime1">
              <a:rPr lang="en-US" smtClean="0"/>
              <a:t>9/18/2023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4" tIns="46586" rIns="93174" bIns="465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4" tIns="46586" rIns="93174" bIns="46586" rtlCol="0" anchor="b"/>
          <a:lstStyle>
            <a:lvl1pPr algn="r">
              <a:defRPr sz="1200"/>
            </a:lvl1pPr>
          </a:lstStyle>
          <a:p>
            <a:fld id="{FECE7924-4106-8A4D-BF94-EC492EA3A5E8}" type="slidenum">
              <a:rPr lang="en-US" smtClean="0"/>
              <a:t>‹#›</a:t>
            </a:fld>
            <a:endParaRPr lang="en-US" dirty="0"/>
          </a:p>
        </p:txBody>
      </p:sp>
    </p:spTree>
    <p:extLst>
      <p:ext uri="{BB962C8B-B14F-4D97-AF65-F5344CB8AC3E}">
        <p14:creationId xmlns:p14="http://schemas.microsoft.com/office/powerpoint/2010/main" val="250391181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4" tIns="46586" rIns="93174" bIns="46586"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4" tIns="46586" rIns="93174" bIns="46586" rtlCol="0"/>
          <a:lstStyle>
            <a:lvl1pPr algn="r">
              <a:defRPr sz="1200"/>
            </a:lvl1pPr>
          </a:lstStyle>
          <a:p>
            <a:fld id="{1B8CC2F1-9624-6240-8140-5DA13374FF00}" type="datetime1">
              <a:rPr lang="en-US" smtClean="0"/>
              <a:t>9/18/2023</a:t>
            </a:fld>
            <a:endParaRPr lang="en-US" dirty="0"/>
          </a:p>
        </p:txBody>
      </p:sp>
      <p:sp>
        <p:nvSpPr>
          <p:cNvPr id="4" name="Slide Image Placeholder 3"/>
          <p:cNvSpPr>
            <a:spLocks noGrp="1" noRot="1" noChangeAspect="1"/>
          </p:cNvSpPr>
          <p:nvPr>
            <p:ph type="sldImg" idx="2"/>
          </p:nvPr>
        </p:nvSpPr>
        <p:spPr>
          <a:xfrm>
            <a:off x="1239838" y="1162050"/>
            <a:ext cx="4530725" cy="3136900"/>
          </a:xfrm>
          <a:prstGeom prst="rect">
            <a:avLst/>
          </a:prstGeom>
          <a:noFill/>
          <a:ln w="12700">
            <a:solidFill>
              <a:prstClr val="black"/>
            </a:solidFill>
          </a:ln>
        </p:spPr>
        <p:txBody>
          <a:bodyPr vert="horz" lIns="93174" tIns="46586" rIns="93174" bIns="46586" rtlCol="0" anchor="ctr"/>
          <a:lstStyle/>
          <a:p>
            <a:endParaRPr lang="en-US" dirty="0"/>
          </a:p>
        </p:txBody>
      </p:sp>
      <p:sp>
        <p:nvSpPr>
          <p:cNvPr id="5" name="Notes Placeholder 4"/>
          <p:cNvSpPr>
            <a:spLocks noGrp="1"/>
          </p:cNvSpPr>
          <p:nvPr>
            <p:ph type="body" sz="quarter" idx="3"/>
          </p:nvPr>
        </p:nvSpPr>
        <p:spPr>
          <a:xfrm>
            <a:off x="701040" y="4473893"/>
            <a:ext cx="5608320" cy="3660457"/>
          </a:xfrm>
          <a:prstGeom prst="rect">
            <a:avLst/>
          </a:prstGeom>
        </p:spPr>
        <p:txBody>
          <a:bodyPr vert="horz" lIns="93174" tIns="46586" rIns="93174"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4" tIns="46586" rIns="93174"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4" tIns="46586" rIns="93174" bIns="46586" rtlCol="0" anchor="b"/>
          <a:lstStyle>
            <a:lvl1pPr algn="r">
              <a:defRPr sz="1200"/>
            </a:lvl1pPr>
          </a:lstStyle>
          <a:p>
            <a:fld id="{672B52D5-0F10-409C-88A1-07E8733E16BA}" type="slidenum">
              <a:rPr lang="en-US" smtClean="0"/>
              <a:t>‹#›</a:t>
            </a:fld>
            <a:endParaRPr lang="en-US" dirty="0"/>
          </a:p>
        </p:txBody>
      </p:sp>
    </p:spTree>
    <p:extLst>
      <p:ext uri="{BB962C8B-B14F-4D97-AF65-F5344CB8AC3E}">
        <p14:creationId xmlns:p14="http://schemas.microsoft.com/office/powerpoint/2010/main" val="196897539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CF3A17-EB29-7842-BDF0-778D117DA9D3}" type="datetime1">
              <a:rPr lang="en-US" smtClean="0"/>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41215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4A712B-6286-8546-9B22-68425F77EDC9}" type="datetime1">
              <a:rPr lang="en-US" smtClean="0"/>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34736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4B8A72-9AE1-294E-93B0-48D74916731B}" type="datetime1">
              <a:rPr lang="en-US" smtClean="0"/>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4276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5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0459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4" name="Picture 23" descr="A picture containing drawing&#10;&#10;Description automatically generated">
            <a:extLst>
              <a:ext uri="{FF2B5EF4-FFF2-40B4-BE49-F238E27FC236}">
                <a16:creationId xmlns:a16="http://schemas.microsoft.com/office/drawing/2014/main" id="{F3F2586E-CC32-4792-A56F-D84D0F0D238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7492" t="4754" r="9953" b="4814"/>
          <a:stretch/>
        </p:blipFill>
        <p:spPr>
          <a:xfrm>
            <a:off x="4710159" y="-15585"/>
            <a:ext cx="5195842" cy="6889170"/>
          </a:xfrm>
          <a:prstGeom prst="rect">
            <a:avLst/>
          </a:prstGeom>
        </p:spPr>
      </p:pic>
      <p:sp>
        <p:nvSpPr>
          <p:cNvPr id="2" name="Title 1">
            <a:extLst>
              <a:ext uri="{FF2B5EF4-FFF2-40B4-BE49-F238E27FC236}">
                <a16:creationId xmlns:a16="http://schemas.microsoft.com/office/drawing/2014/main" id="{0DB4726A-44D3-4F18-B500-450E2BC71C6C}"/>
              </a:ext>
            </a:extLst>
          </p:cNvPr>
          <p:cNvSpPr>
            <a:spLocks noGrp="1"/>
          </p:cNvSpPr>
          <p:nvPr>
            <p:ph type="ctrTitle" hasCustomPrompt="1"/>
          </p:nvPr>
        </p:nvSpPr>
        <p:spPr>
          <a:xfrm>
            <a:off x="443070" y="2228593"/>
            <a:ext cx="5628628" cy="2387600"/>
          </a:xfrm>
        </p:spPr>
        <p:txBody>
          <a:bodyPr anchor="b"/>
          <a:lstStyle>
            <a:lvl1pPr algn="l">
              <a:defRPr sz="4875" b="1"/>
            </a:lvl1pPr>
          </a:lstStyle>
          <a:p>
            <a:r>
              <a:rPr lang="en-US" dirty="0"/>
              <a:t>Title</a:t>
            </a:r>
          </a:p>
        </p:txBody>
      </p:sp>
      <p:sp>
        <p:nvSpPr>
          <p:cNvPr id="3" name="Subtitle 2">
            <a:extLst>
              <a:ext uri="{FF2B5EF4-FFF2-40B4-BE49-F238E27FC236}">
                <a16:creationId xmlns:a16="http://schemas.microsoft.com/office/drawing/2014/main" id="{40DE5D44-370B-4712-9D30-0750640FBF58}"/>
              </a:ext>
            </a:extLst>
          </p:cNvPr>
          <p:cNvSpPr>
            <a:spLocks noGrp="1"/>
          </p:cNvSpPr>
          <p:nvPr>
            <p:ph type="subTitle" idx="1"/>
          </p:nvPr>
        </p:nvSpPr>
        <p:spPr>
          <a:xfrm>
            <a:off x="443071" y="4825220"/>
            <a:ext cx="5318463" cy="1655762"/>
          </a:xfrm>
        </p:spPr>
        <p:txBody>
          <a:bodyPr/>
          <a:lstStyle>
            <a:lvl1pPr marL="0" indent="0" algn="l">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dirty="0"/>
              <a:t>Click to edit Master subtitle style</a:t>
            </a:r>
          </a:p>
        </p:txBody>
      </p:sp>
      <p:pic>
        <p:nvPicPr>
          <p:cNvPr id="30" name="Picture 29" descr="A picture containing drawing, food&#10;&#10;Description automatically generated">
            <a:extLst>
              <a:ext uri="{FF2B5EF4-FFF2-40B4-BE49-F238E27FC236}">
                <a16:creationId xmlns:a16="http://schemas.microsoft.com/office/drawing/2014/main" id="{5AE95EF7-744C-4643-A0D7-4193F3188C6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6776" y="427359"/>
            <a:ext cx="3194870" cy="901733"/>
          </a:xfrm>
          <a:prstGeom prst="rect">
            <a:avLst/>
          </a:prstGeom>
        </p:spPr>
      </p:pic>
    </p:spTree>
    <p:extLst>
      <p:ext uri="{BB962C8B-B14F-4D97-AF65-F5344CB8AC3E}">
        <p14:creationId xmlns:p14="http://schemas.microsoft.com/office/powerpoint/2010/main" val="22049135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2413E-E686-47D4-BB67-2B562FAB0D6D}"/>
              </a:ext>
            </a:extLst>
          </p:cNvPr>
          <p:cNvSpPr>
            <a:spLocks noGrp="1"/>
          </p:cNvSpPr>
          <p:nvPr>
            <p:ph type="title"/>
          </p:nvPr>
        </p:nvSpPr>
        <p:spPr/>
        <p:txBody>
          <a:bodyPr/>
          <a:lstStyle>
            <a:lvl1pPr>
              <a:defRPr b="1"/>
            </a:lvl1pPr>
          </a:lstStyle>
          <a:p>
            <a:r>
              <a:rPr lang="en-US" dirty="0"/>
              <a:t>Click to edit Master title style</a:t>
            </a:r>
          </a:p>
        </p:txBody>
      </p:sp>
      <p:sp>
        <p:nvSpPr>
          <p:cNvPr id="3" name="Content Placeholder 2">
            <a:extLst>
              <a:ext uri="{FF2B5EF4-FFF2-40B4-BE49-F238E27FC236}">
                <a16:creationId xmlns:a16="http://schemas.microsoft.com/office/drawing/2014/main" id="{8D35A8D3-FECA-4060-AAF4-F1AC407801BC}"/>
              </a:ext>
            </a:extLst>
          </p:cNvPr>
          <p:cNvSpPr>
            <a:spLocks noGrp="1"/>
          </p:cNvSpPr>
          <p:nvPr>
            <p:ph idx="1"/>
          </p:nvPr>
        </p:nvSpPr>
        <p:spPr>
          <a:xfrm>
            <a:off x="681038" y="1825625"/>
            <a:ext cx="8543925" cy="4169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E93EEEF5-72AF-4467-BF39-521E07B9C2F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439" t="25091" r="46843" b="55971"/>
          <a:stretch/>
        </p:blipFill>
        <p:spPr>
          <a:xfrm>
            <a:off x="0" y="-41029"/>
            <a:ext cx="5308847" cy="226767"/>
          </a:xfrm>
          <a:prstGeom prst="rect">
            <a:avLst/>
          </a:prstGeom>
        </p:spPr>
      </p:pic>
      <p:grpSp>
        <p:nvGrpSpPr>
          <p:cNvPr id="8" name="Group 7">
            <a:extLst>
              <a:ext uri="{FF2B5EF4-FFF2-40B4-BE49-F238E27FC236}">
                <a16:creationId xmlns:a16="http://schemas.microsoft.com/office/drawing/2014/main" id="{AEFC966F-75AB-466B-B739-F7068FCD90F2}"/>
              </a:ext>
            </a:extLst>
          </p:cNvPr>
          <p:cNvGrpSpPr/>
          <p:nvPr userDrawn="1"/>
        </p:nvGrpSpPr>
        <p:grpSpPr>
          <a:xfrm>
            <a:off x="0" y="6090083"/>
            <a:ext cx="9956492" cy="767918"/>
            <a:chOff x="0" y="6090083"/>
            <a:chExt cx="12254144" cy="767918"/>
          </a:xfrm>
        </p:grpSpPr>
        <p:pic>
          <p:nvPicPr>
            <p:cNvPr id="9" name="Picture 8">
              <a:extLst>
                <a:ext uri="{FF2B5EF4-FFF2-40B4-BE49-F238E27FC236}">
                  <a16:creationId xmlns:a16="http://schemas.microsoft.com/office/drawing/2014/main" id="{034A74A3-B32D-4CCB-B5DC-84B34D9B7D6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439" t="25091" r="2443" b="28106"/>
            <a:stretch/>
          </p:blipFill>
          <p:spPr>
            <a:xfrm flipH="1">
              <a:off x="0" y="6090083"/>
              <a:ext cx="12254144" cy="767918"/>
            </a:xfrm>
            <a:prstGeom prst="rect">
              <a:avLst/>
            </a:prstGeom>
          </p:spPr>
        </p:pic>
        <p:pic>
          <p:nvPicPr>
            <p:cNvPr id="10" name="Picture 9" descr="A close up of a logo&#10;&#10;Description automatically generated">
              <a:extLst>
                <a:ext uri="{FF2B5EF4-FFF2-40B4-BE49-F238E27FC236}">
                  <a16:creationId xmlns:a16="http://schemas.microsoft.com/office/drawing/2014/main" id="{0E3A905C-1B82-4DB4-AF39-1CB21990563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8387" y="6202707"/>
              <a:ext cx="2611226" cy="588472"/>
            </a:xfrm>
            <a:prstGeom prst="rect">
              <a:avLst/>
            </a:prstGeom>
          </p:spPr>
        </p:pic>
      </p:grpSp>
    </p:spTree>
    <p:extLst>
      <p:ext uri="{BB962C8B-B14F-4D97-AF65-F5344CB8AC3E}">
        <p14:creationId xmlns:p14="http://schemas.microsoft.com/office/powerpoint/2010/main" val="1352835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4FD8C-193F-4DDD-8F35-726E4B547E60}"/>
              </a:ext>
            </a:extLst>
          </p:cNvPr>
          <p:cNvSpPr>
            <a:spLocks noGrp="1"/>
          </p:cNvSpPr>
          <p:nvPr>
            <p:ph type="title"/>
          </p:nvPr>
        </p:nvSpPr>
        <p:spPr>
          <a:xfrm>
            <a:off x="706284" y="1043914"/>
            <a:ext cx="8543925" cy="2852737"/>
          </a:xfrm>
        </p:spPr>
        <p:txBody>
          <a:bodyPr anchor="b"/>
          <a:lstStyle>
            <a:lvl1pPr algn="ctr">
              <a:defRPr sz="4875" b="1"/>
            </a:lvl1pPr>
          </a:lstStyle>
          <a:p>
            <a:r>
              <a:rPr lang="en-US" dirty="0"/>
              <a:t>Click to edit Master title style</a:t>
            </a:r>
          </a:p>
        </p:txBody>
      </p:sp>
      <p:sp>
        <p:nvSpPr>
          <p:cNvPr id="3" name="Text Placeholder 2">
            <a:extLst>
              <a:ext uri="{FF2B5EF4-FFF2-40B4-BE49-F238E27FC236}">
                <a16:creationId xmlns:a16="http://schemas.microsoft.com/office/drawing/2014/main" id="{B5043C90-4ADD-40FF-A94A-D342EB6EB603}"/>
              </a:ext>
            </a:extLst>
          </p:cNvPr>
          <p:cNvSpPr>
            <a:spLocks noGrp="1"/>
          </p:cNvSpPr>
          <p:nvPr>
            <p:ph type="body" idx="1"/>
          </p:nvPr>
        </p:nvSpPr>
        <p:spPr>
          <a:xfrm>
            <a:off x="681038" y="4157774"/>
            <a:ext cx="8543925" cy="1500187"/>
          </a:xfrm>
        </p:spPr>
        <p:txBody>
          <a:bodyPr/>
          <a:lstStyle>
            <a:lvl1pPr marL="0" indent="0" algn="ctr">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lang="en-US" dirty="0"/>
              <a:t>Click to edit Master text styles</a:t>
            </a:r>
          </a:p>
        </p:txBody>
      </p:sp>
      <p:grpSp>
        <p:nvGrpSpPr>
          <p:cNvPr id="11" name="Group 10">
            <a:extLst>
              <a:ext uri="{FF2B5EF4-FFF2-40B4-BE49-F238E27FC236}">
                <a16:creationId xmlns:a16="http://schemas.microsoft.com/office/drawing/2014/main" id="{AFE4E245-1967-4BBC-871C-1AE2E9AFB858}"/>
              </a:ext>
            </a:extLst>
          </p:cNvPr>
          <p:cNvGrpSpPr/>
          <p:nvPr userDrawn="1"/>
        </p:nvGrpSpPr>
        <p:grpSpPr>
          <a:xfrm>
            <a:off x="0" y="6090083"/>
            <a:ext cx="9956492" cy="767918"/>
            <a:chOff x="0" y="6090083"/>
            <a:chExt cx="12254144" cy="767918"/>
          </a:xfrm>
        </p:grpSpPr>
        <p:pic>
          <p:nvPicPr>
            <p:cNvPr id="12" name="Picture 11">
              <a:extLst>
                <a:ext uri="{FF2B5EF4-FFF2-40B4-BE49-F238E27FC236}">
                  <a16:creationId xmlns:a16="http://schemas.microsoft.com/office/drawing/2014/main" id="{E0345284-911F-44DF-B5DF-1774B71FD64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439" t="25091" r="2443" b="28106"/>
            <a:stretch/>
          </p:blipFill>
          <p:spPr>
            <a:xfrm flipH="1">
              <a:off x="0" y="6090083"/>
              <a:ext cx="12254144" cy="767918"/>
            </a:xfrm>
            <a:prstGeom prst="rect">
              <a:avLst/>
            </a:prstGeom>
          </p:spPr>
        </p:pic>
        <p:pic>
          <p:nvPicPr>
            <p:cNvPr id="13" name="Picture 12" descr="A close up of a logo&#10;&#10;Description automatically generated">
              <a:extLst>
                <a:ext uri="{FF2B5EF4-FFF2-40B4-BE49-F238E27FC236}">
                  <a16:creationId xmlns:a16="http://schemas.microsoft.com/office/drawing/2014/main" id="{8F0467EE-89D3-4486-8835-B92EA3E32EF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8387" y="6202707"/>
              <a:ext cx="2611226" cy="588472"/>
            </a:xfrm>
            <a:prstGeom prst="rect">
              <a:avLst/>
            </a:prstGeom>
          </p:spPr>
        </p:pic>
      </p:grpSp>
      <p:pic>
        <p:nvPicPr>
          <p:cNvPr id="15" name="Picture 14">
            <a:extLst>
              <a:ext uri="{FF2B5EF4-FFF2-40B4-BE49-F238E27FC236}">
                <a16:creationId xmlns:a16="http://schemas.microsoft.com/office/drawing/2014/main" id="{DA52CC60-3369-4D41-91D1-03B8A732503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439" t="25091" r="2441" b="48960"/>
          <a:stretch/>
        </p:blipFill>
        <p:spPr>
          <a:xfrm>
            <a:off x="0" y="0"/>
            <a:ext cx="9956492" cy="310718"/>
          </a:xfrm>
          <a:prstGeom prst="rect">
            <a:avLst/>
          </a:prstGeom>
        </p:spPr>
      </p:pic>
    </p:spTree>
    <p:extLst>
      <p:ext uri="{BB962C8B-B14F-4D97-AF65-F5344CB8AC3E}">
        <p14:creationId xmlns:p14="http://schemas.microsoft.com/office/powerpoint/2010/main" val="38406389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72BC8-B180-4B5F-A94B-558A781A27BB}"/>
              </a:ext>
            </a:extLst>
          </p:cNvPr>
          <p:cNvSpPr>
            <a:spLocks noGrp="1"/>
          </p:cNvSpPr>
          <p:nvPr>
            <p:ph type="title"/>
          </p:nvPr>
        </p:nvSpPr>
        <p:spPr/>
        <p:txBody>
          <a:bodyPr/>
          <a:lstStyle>
            <a:lvl1pPr>
              <a:defRPr b="1"/>
            </a:lvl1pPr>
          </a:lstStyle>
          <a:p>
            <a:r>
              <a:rPr lang="en-US" dirty="0"/>
              <a:t>Click to edit Master title style</a:t>
            </a:r>
          </a:p>
        </p:txBody>
      </p:sp>
      <p:sp>
        <p:nvSpPr>
          <p:cNvPr id="3" name="Content Placeholder 2">
            <a:extLst>
              <a:ext uri="{FF2B5EF4-FFF2-40B4-BE49-F238E27FC236}">
                <a16:creationId xmlns:a16="http://schemas.microsoft.com/office/drawing/2014/main" id="{C77F7188-5248-4D43-936B-6F4A45558619}"/>
              </a:ext>
            </a:extLst>
          </p:cNvPr>
          <p:cNvSpPr>
            <a:spLocks noGrp="1"/>
          </p:cNvSpPr>
          <p:nvPr>
            <p:ph sz="half" idx="1"/>
          </p:nvPr>
        </p:nvSpPr>
        <p:spPr>
          <a:xfrm>
            <a:off x="681038" y="1825625"/>
            <a:ext cx="4210050" cy="4129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591D9D2-2993-4C31-8EDC-7AEEAFB820D0}"/>
              </a:ext>
            </a:extLst>
          </p:cNvPr>
          <p:cNvSpPr>
            <a:spLocks noGrp="1"/>
          </p:cNvSpPr>
          <p:nvPr>
            <p:ph sz="half" idx="2"/>
          </p:nvPr>
        </p:nvSpPr>
        <p:spPr>
          <a:xfrm>
            <a:off x="5014913" y="1825625"/>
            <a:ext cx="4210050" cy="4129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5E981BBF-7D52-45E7-8E57-AEB552325D1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439" t="25091" r="46843" b="55971"/>
          <a:stretch/>
        </p:blipFill>
        <p:spPr>
          <a:xfrm>
            <a:off x="0" y="-41029"/>
            <a:ext cx="5308847" cy="226767"/>
          </a:xfrm>
          <a:prstGeom prst="rect">
            <a:avLst/>
          </a:prstGeom>
        </p:spPr>
      </p:pic>
      <p:grpSp>
        <p:nvGrpSpPr>
          <p:cNvPr id="11" name="Group 10">
            <a:extLst>
              <a:ext uri="{FF2B5EF4-FFF2-40B4-BE49-F238E27FC236}">
                <a16:creationId xmlns:a16="http://schemas.microsoft.com/office/drawing/2014/main" id="{CC0C7039-A778-46BB-8DEC-C2C2ED3A82C3}"/>
              </a:ext>
            </a:extLst>
          </p:cNvPr>
          <p:cNvGrpSpPr/>
          <p:nvPr userDrawn="1"/>
        </p:nvGrpSpPr>
        <p:grpSpPr>
          <a:xfrm>
            <a:off x="-25246" y="6090082"/>
            <a:ext cx="9956492" cy="767918"/>
            <a:chOff x="0" y="6090083"/>
            <a:chExt cx="12254144" cy="767918"/>
          </a:xfrm>
        </p:grpSpPr>
        <p:pic>
          <p:nvPicPr>
            <p:cNvPr id="12" name="Picture 11">
              <a:extLst>
                <a:ext uri="{FF2B5EF4-FFF2-40B4-BE49-F238E27FC236}">
                  <a16:creationId xmlns:a16="http://schemas.microsoft.com/office/drawing/2014/main" id="{9F624584-3B5F-490B-A9E4-06FDDE947E6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439" t="25091" r="2443" b="28106"/>
            <a:stretch/>
          </p:blipFill>
          <p:spPr>
            <a:xfrm flipH="1">
              <a:off x="0" y="6090083"/>
              <a:ext cx="12254144" cy="767918"/>
            </a:xfrm>
            <a:prstGeom prst="rect">
              <a:avLst/>
            </a:prstGeom>
          </p:spPr>
        </p:pic>
        <p:pic>
          <p:nvPicPr>
            <p:cNvPr id="13" name="Picture 12" descr="A close up of a logo&#10;&#10;Description automatically generated">
              <a:extLst>
                <a:ext uri="{FF2B5EF4-FFF2-40B4-BE49-F238E27FC236}">
                  <a16:creationId xmlns:a16="http://schemas.microsoft.com/office/drawing/2014/main" id="{D0A9E9BB-B8D9-4022-82C0-8B878BBA440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8387" y="6202707"/>
              <a:ext cx="2611226" cy="588472"/>
            </a:xfrm>
            <a:prstGeom prst="rect">
              <a:avLst/>
            </a:prstGeom>
          </p:spPr>
        </p:pic>
      </p:grpSp>
    </p:spTree>
    <p:extLst>
      <p:ext uri="{BB962C8B-B14F-4D97-AF65-F5344CB8AC3E}">
        <p14:creationId xmlns:p14="http://schemas.microsoft.com/office/powerpoint/2010/main" val="39812740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D5984-1EA9-4C88-A843-9A67B8F7D195}"/>
              </a:ext>
            </a:extLst>
          </p:cNvPr>
          <p:cNvSpPr>
            <a:spLocks noGrp="1"/>
          </p:cNvSpPr>
          <p:nvPr>
            <p:ph type="title"/>
          </p:nvPr>
        </p:nvSpPr>
        <p:spPr>
          <a:xfrm>
            <a:off x="682328" y="365126"/>
            <a:ext cx="8543925" cy="1325563"/>
          </a:xfrm>
        </p:spPr>
        <p:txBody>
          <a:bodyPr/>
          <a:lstStyle>
            <a:lvl1pPr>
              <a:defRPr b="1"/>
            </a:lvl1pPr>
          </a:lstStyle>
          <a:p>
            <a:r>
              <a:rPr lang="en-US" dirty="0"/>
              <a:t>Click to edit Master title style</a:t>
            </a:r>
          </a:p>
        </p:txBody>
      </p:sp>
      <p:sp>
        <p:nvSpPr>
          <p:cNvPr id="3" name="Text Placeholder 2">
            <a:extLst>
              <a:ext uri="{FF2B5EF4-FFF2-40B4-BE49-F238E27FC236}">
                <a16:creationId xmlns:a16="http://schemas.microsoft.com/office/drawing/2014/main" id="{994AC1DB-0F93-4E05-BD70-FB1857D08F40}"/>
              </a:ext>
            </a:extLst>
          </p:cNvPr>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E55A682-AE1E-45F0-A1BC-D48E40B14A11}"/>
              </a:ext>
            </a:extLst>
          </p:cNvPr>
          <p:cNvSpPr>
            <a:spLocks noGrp="1"/>
          </p:cNvSpPr>
          <p:nvPr>
            <p:ph sz="half" idx="2"/>
          </p:nvPr>
        </p:nvSpPr>
        <p:spPr>
          <a:xfrm>
            <a:off x="682328" y="2505075"/>
            <a:ext cx="4190702" cy="35181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23B74D3-222C-4C6D-A65B-0C009C43F1FB}"/>
              </a:ext>
            </a:extLst>
          </p:cNvPr>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Click to edit Master text styles</a:t>
            </a:r>
          </a:p>
        </p:txBody>
      </p:sp>
      <p:sp>
        <p:nvSpPr>
          <p:cNvPr id="6" name="Content Placeholder 5">
            <a:extLst>
              <a:ext uri="{FF2B5EF4-FFF2-40B4-BE49-F238E27FC236}">
                <a16:creationId xmlns:a16="http://schemas.microsoft.com/office/drawing/2014/main" id="{5DCE0EF4-AFD0-4D95-8CAA-28C0DB7B3012}"/>
              </a:ext>
            </a:extLst>
          </p:cNvPr>
          <p:cNvSpPr>
            <a:spLocks noGrp="1"/>
          </p:cNvSpPr>
          <p:nvPr>
            <p:ph sz="quarter" idx="4"/>
          </p:nvPr>
        </p:nvSpPr>
        <p:spPr>
          <a:xfrm>
            <a:off x="5014913" y="2505075"/>
            <a:ext cx="4211340" cy="35181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id="{8E8C12C9-4F76-4CDC-B84B-AB742DE46961}"/>
              </a:ext>
            </a:extLst>
          </p:cNvPr>
          <p:cNvGrpSpPr/>
          <p:nvPr userDrawn="1"/>
        </p:nvGrpSpPr>
        <p:grpSpPr>
          <a:xfrm>
            <a:off x="0" y="6090083"/>
            <a:ext cx="9956492" cy="767918"/>
            <a:chOff x="0" y="6090083"/>
            <a:chExt cx="12254144" cy="767918"/>
          </a:xfrm>
        </p:grpSpPr>
        <p:pic>
          <p:nvPicPr>
            <p:cNvPr id="11" name="Picture 10">
              <a:extLst>
                <a:ext uri="{FF2B5EF4-FFF2-40B4-BE49-F238E27FC236}">
                  <a16:creationId xmlns:a16="http://schemas.microsoft.com/office/drawing/2014/main" id="{E72E94FC-D3DB-409F-A82D-2547390A6B6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439" t="25091" r="2443" b="28106"/>
            <a:stretch/>
          </p:blipFill>
          <p:spPr>
            <a:xfrm flipH="1">
              <a:off x="0" y="6090083"/>
              <a:ext cx="12254144" cy="767918"/>
            </a:xfrm>
            <a:prstGeom prst="rect">
              <a:avLst/>
            </a:prstGeom>
          </p:spPr>
        </p:pic>
        <p:pic>
          <p:nvPicPr>
            <p:cNvPr id="12" name="Picture 11" descr="A close up of a logo&#10;&#10;Description automatically generated">
              <a:extLst>
                <a:ext uri="{FF2B5EF4-FFF2-40B4-BE49-F238E27FC236}">
                  <a16:creationId xmlns:a16="http://schemas.microsoft.com/office/drawing/2014/main" id="{491BD52B-86D5-46B7-905A-B27616794AF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8387" y="6202707"/>
              <a:ext cx="2611226" cy="588472"/>
            </a:xfrm>
            <a:prstGeom prst="rect">
              <a:avLst/>
            </a:prstGeom>
          </p:spPr>
        </p:pic>
      </p:grpSp>
      <p:pic>
        <p:nvPicPr>
          <p:cNvPr id="14" name="Picture 13">
            <a:extLst>
              <a:ext uri="{FF2B5EF4-FFF2-40B4-BE49-F238E27FC236}">
                <a16:creationId xmlns:a16="http://schemas.microsoft.com/office/drawing/2014/main" id="{6666061D-B424-460C-870A-F54CF84FDCC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439" t="25091" r="46843" b="55971"/>
          <a:stretch/>
        </p:blipFill>
        <p:spPr>
          <a:xfrm>
            <a:off x="0" y="-41029"/>
            <a:ext cx="5308847" cy="226767"/>
          </a:xfrm>
          <a:prstGeom prst="rect">
            <a:avLst/>
          </a:prstGeom>
        </p:spPr>
      </p:pic>
    </p:spTree>
    <p:extLst>
      <p:ext uri="{BB962C8B-B14F-4D97-AF65-F5344CB8AC3E}">
        <p14:creationId xmlns:p14="http://schemas.microsoft.com/office/powerpoint/2010/main" val="14158125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E73B3-FC30-41BA-BA9E-05D5009ECA15}"/>
              </a:ext>
            </a:extLst>
          </p:cNvPr>
          <p:cNvSpPr>
            <a:spLocks noGrp="1"/>
          </p:cNvSpPr>
          <p:nvPr>
            <p:ph type="title"/>
          </p:nvPr>
        </p:nvSpPr>
        <p:spPr>
          <a:xfrm>
            <a:off x="2704915" y="2766219"/>
            <a:ext cx="6887916" cy="1325563"/>
          </a:xfrm>
        </p:spPr>
        <p:txBody>
          <a:bodyPr/>
          <a:lstStyle>
            <a:lvl1pPr>
              <a:defRPr b="1"/>
            </a:lvl1pPr>
          </a:lstStyle>
          <a:p>
            <a:r>
              <a:rPr lang="en-US" dirty="0"/>
              <a:t>Click to edit Master title style</a:t>
            </a:r>
          </a:p>
        </p:txBody>
      </p:sp>
      <p:pic>
        <p:nvPicPr>
          <p:cNvPr id="7" name="Picture 6" descr="A screenshot of a cell phone&#10;&#10;Description automatically generated">
            <a:extLst>
              <a:ext uri="{FF2B5EF4-FFF2-40B4-BE49-F238E27FC236}">
                <a16:creationId xmlns:a16="http://schemas.microsoft.com/office/drawing/2014/main" id="{2D7A89D4-6D81-42BE-A241-E99D07C63DC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169" t="5751" r="77591" b="5515"/>
          <a:stretch/>
        </p:blipFill>
        <p:spPr>
          <a:xfrm>
            <a:off x="0" y="0"/>
            <a:ext cx="1925900" cy="6858000"/>
          </a:xfrm>
          <a:prstGeom prst="rect">
            <a:avLst/>
          </a:prstGeom>
        </p:spPr>
      </p:pic>
    </p:spTree>
    <p:extLst>
      <p:ext uri="{BB962C8B-B14F-4D97-AF65-F5344CB8AC3E}">
        <p14:creationId xmlns:p14="http://schemas.microsoft.com/office/powerpoint/2010/main" val="7495851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EE3DF-7A5B-42D4-BC64-3F659B0404FA}"/>
              </a:ext>
            </a:extLst>
          </p:cNvPr>
          <p:cNvSpPr>
            <a:spLocks noGrp="1"/>
          </p:cNvSpPr>
          <p:nvPr>
            <p:ph type="title"/>
          </p:nvPr>
        </p:nvSpPr>
        <p:spPr>
          <a:xfrm>
            <a:off x="682328" y="457200"/>
            <a:ext cx="3194943" cy="1600200"/>
          </a:xfrm>
        </p:spPr>
        <p:txBody>
          <a:bodyPr anchor="b"/>
          <a:lstStyle>
            <a:lvl1pPr>
              <a:defRPr sz="2600" b="1"/>
            </a:lvl1pPr>
          </a:lstStyle>
          <a:p>
            <a:r>
              <a:rPr lang="en-US" dirty="0"/>
              <a:t>Click to edit Master title style</a:t>
            </a:r>
          </a:p>
        </p:txBody>
      </p:sp>
      <p:sp>
        <p:nvSpPr>
          <p:cNvPr id="3" name="Content Placeholder 2">
            <a:extLst>
              <a:ext uri="{FF2B5EF4-FFF2-40B4-BE49-F238E27FC236}">
                <a16:creationId xmlns:a16="http://schemas.microsoft.com/office/drawing/2014/main" id="{DFA35D6B-1EEA-4E6F-97D0-3795946BC7F3}"/>
              </a:ext>
            </a:extLst>
          </p:cNvPr>
          <p:cNvSpPr>
            <a:spLocks noGrp="1"/>
          </p:cNvSpPr>
          <p:nvPr>
            <p:ph idx="1"/>
          </p:nvPr>
        </p:nvSpPr>
        <p:spPr>
          <a:xfrm>
            <a:off x="4211340" y="987426"/>
            <a:ext cx="5014913" cy="4873625"/>
          </a:xfrm>
        </p:spPr>
        <p:txBody>
          <a:bodyPr/>
          <a:lstStyle>
            <a:lvl1pPr>
              <a:defRPr sz="2600" b="1"/>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D16C3D01-FB54-47A8-8F77-5C8023A54C03}"/>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Click to edit Master text styles</a:t>
            </a:r>
          </a:p>
        </p:txBody>
      </p:sp>
      <p:grpSp>
        <p:nvGrpSpPr>
          <p:cNvPr id="8" name="Group 7">
            <a:extLst>
              <a:ext uri="{FF2B5EF4-FFF2-40B4-BE49-F238E27FC236}">
                <a16:creationId xmlns:a16="http://schemas.microsoft.com/office/drawing/2014/main" id="{83674263-634B-4D2C-A295-8E70F02D19CE}"/>
              </a:ext>
            </a:extLst>
          </p:cNvPr>
          <p:cNvGrpSpPr/>
          <p:nvPr userDrawn="1"/>
        </p:nvGrpSpPr>
        <p:grpSpPr>
          <a:xfrm>
            <a:off x="0" y="6090083"/>
            <a:ext cx="9956492" cy="767918"/>
            <a:chOff x="0" y="6090083"/>
            <a:chExt cx="12254144" cy="767918"/>
          </a:xfrm>
        </p:grpSpPr>
        <p:pic>
          <p:nvPicPr>
            <p:cNvPr id="9" name="Picture 8">
              <a:extLst>
                <a:ext uri="{FF2B5EF4-FFF2-40B4-BE49-F238E27FC236}">
                  <a16:creationId xmlns:a16="http://schemas.microsoft.com/office/drawing/2014/main" id="{74338F69-6017-4773-B0BF-40B2247FE65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439" t="25091" r="2443" b="28106"/>
            <a:stretch/>
          </p:blipFill>
          <p:spPr>
            <a:xfrm flipH="1">
              <a:off x="0" y="6090083"/>
              <a:ext cx="12254144" cy="767918"/>
            </a:xfrm>
            <a:prstGeom prst="rect">
              <a:avLst/>
            </a:prstGeom>
          </p:spPr>
        </p:pic>
        <p:pic>
          <p:nvPicPr>
            <p:cNvPr id="10" name="Picture 9" descr="A close up of a logo&#10;&#10;Description automatically generated">
              <a:extLst>
                <a:ext uri="{FF2B5EF4-FFF2-40B4-BE49-F238E27FC236}">
                  <a16:creationId xmlns:a16="http://schemas.microsoft.com/office/drawing/2014/main" id="{A4BA7705-515A-41BA-8FEA-2248F8D6D0E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8387" y="6202707"/>
              <a:ext cx="2611226" cy="588472"/>
            </a:xfrm>
            <a:prstGeom prst="rect">
              <a:avLst/>
            </a:prstGeom>
          </p:spPr>
        </p:pic>
      </p:grpSp>
      <p:pic>
        <p:nvPicPr>
          <p:cNvPr id="12" name="Picture 11">
            <a:extLst>
              <a:ext uri="{FF2B5EF4-FFF2-40B4-BE49-F238E27FC236}">
                <a16:creationId xmlns:a16="http://schemas.microsoft.com/office/drawing/2014/main" id="{50361F1F-54A9-4B7F-8ADD-FCBC3137EA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439" t="25091" r="46843" b="55971"/>
          <a:stretch/>
        </p:blipFill>
        <p:spPr>
          <a:xfrm>
            <a:off x="4597154" y="1"/>
            <a:ext cx="5308847" cy="226767"/>
          </a:xfrm>
          <a:prstGeom prst="rect">
            <a:avLst/>
          </a:prstGeom>
        </p:spPr>
      </p:pic>
    </p:spTree>
    <p:extLst>
      <p:ext uri="{BB962C8B-B14F-4D97-AF65-F5344CB8AC3E}">
        <p14:creationId xmlns:p14="http://schemas.microsoft.com/office/powerpoint/2010/main" val="1523132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8289C9-179F-0345-B29A-6277D417D556}" type="datetime1">
              <a:rPr lang="en-US" smtClean="0"/>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36574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C7B24-668F-4F8F-9BF0-E4746FAD571B}"/>
              </a:ext>
            </a:extLst>
          </p:cNvPr>
          <p:cNvSpPr>
            <a:spLocks noGrp="1"/>
          </p:cNvSpPr>
          <p:nvPr>
            <p:ph type="title"/>
          </p:nvPr>
        </p:nvSpPr>
        <p:spPr>
          <a:xfrm>
            <a:off x="682328" y="457200"/>
            <a:ext cx="3194943" cy="1600200"/>
          </a:xfrm>
        </p:spPr>
        <p:txBody>
          <a:bodyPr anchor="b"/>
          <a:lstStyle>
            <a:lvl1pPr>
              <a:defRPr sz="2600" b="1"/>
            </a:lvl1pPr>
          </a:lstStyle>
          <a:p>
            <a:r>
              <a:rPr lang="en-US" dirty="0"/>
              <a:t>Click to edit Master title style</a:t>
            </a:r>
          </a:p>
        </p:txBody>
      </p:sp>
      <p:sp>
        <p:nvSpPr>
          <p:cNvPr id="3" name="Picture Placeholder 2">
            <a:extLst>
              <a:ext uri="{FF2B5EF4-FFF2-40B4-BE49-F238E27FC236}">
                <a16:creationId xmlns:a16="http://schemas.microsoft.com/office/drawing/2014/main" id="{5BD3358C-AA71-4C1C-BEFE-9813DB2F50C5}"/>
              </a:ext>
            </a:extLst>
          </p:cNvPr>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lang="en-US" dirty="0"/>
          </a:p>
        </p:txBody>
      </p:sp>
      <p:sp>
        <p:nvSpPr>
          <p:cNvPr id="4" name="Text Placeholder 3">
            <a:extLst>
              <a:ext uri="{FF2B5EF4-FFF2-40B4-BE49-F238E27FC236}">
                <a16:creationId xmlns:a16="http://schemas.microsoft.com/office/drawing/2014/main" id="{3D4562DB-1766-4A85-AE9B-45F34A4D7C71}"/>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Click to edit Master text styles</a:t>
            </a:r>
          </a:p>
        </p:txBody>
      </p:sp>
      <p:pic>
        <p:nvPicPr>
          <p:cNvPr id="8" name="Picture 7">
            <a:extLst>
              <a:ext uri="{FF2B5EF4-FFF2-40B4-BE49-F238E27FC236}">
                <a16:creationId xmlns:a16="http://schemas.microsoft.com/office/drawing/2014/main" id="{B811CADF-7676-439F-BF4C-6DD47275D83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439" t="25091" r="46843" b="55971"/>
          <a:stretch/>
        </p:blipFill>
        <p:spPr>
          <a:xfrm>
            <a:off x="4597154" y="1"/>
            <a:ext cx="5308847" cy="226767"/>
          </a:xfrm>
          <a:prstGeom prst="rect">
            <a:avLst/>
          </a:prstGeom>
        </p:spPr>
      </p:pic>
      <p:grpSp>
        <p:nvGrpSpPr>
          <p:cNvPr id="9" name="Group 8">
            <a:extLst>
              <a:ext uri="{FF2B5EF4-FFF2-40B4-BE49-F238E27FC236}">
                <a16:creationId xmlns:a16="http://schemas.microsoft.com/office/drawing/2014/main" id="{2265CA35-D344-4D42-A2F6-8BC6C0FDE2CF}"/>
              </a:ext>
            </a:extLst>
          </p:cNvPr>
          <p:cNvGrpSpPr/>
          <p:nvPr userDrawn="1"/>
        </p:nvGrpSpPr>
        <p:grpSpPr>
          <a:xfrm>
            <a:off x="0" y="6090083"/>
            <a:ext cx="9956492" cy="767918"/>
            <a:chOff x="0" y="6090083"/>
            <a:chExt cx="12254144" cy="767918"/>
          </a:xfrm>
        </p:grpSpPr>
        <p:pic>
          <p:nvPicPr>
            <p:cNvPr id="10" name="Picture 9">
              <a:extLst>
                <a:ext uri="{FF2B5EF4-FFF2-40B4-BE49-F238E27FC236}">
                  <a16:creationId xmlns:a16="http://schemas.microsoft.com/office/drawing/2014/main" id="{5D39487E-D35F-4CB1-B687-7A08198E5D1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439" t="25091" r="2443" b="28106"/>
            <a:stretch/>
          </p:blipFill>
          <p:spPr>
            <a:xfrm flipH="1">
              <a:off x="0" y="6090083"/>
              <a:ext cx="12254144" cy="767918"/>
            </a:xfrm>
            <a:prstGeom prst="rect">
              <a:avLst/>
            </a:prstGeom>
          </p:spPr>
        </p:pic>
        <p:pic>
          <p:nvPicPr>
            <p:cNvPr id="11" name="Picture 10" descr="A close up of a logo&#10;&#10;Description automatically generated">
              <a:extLst>
                <a:ext uri="{FF2B5EF4-FFF2-40B4-BE49-F238E27FC236}">
                  <a16:creationId xmlns:a16="http://schemas.microsoft.com/office/drawing/2014/main" id="{98CB1A17-D139-4253-A26D-C32B471D259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8387" y="6202707"/>
              <a:ext cx="2611226" cy="588472"/>
            </a:xfrm>
            <a:prstGeom prst="rect">
              <a:avLst/>
            </a:prstGeom>
          </p:spPr>
        </p:pic>
      </p:grpSp>
    </p:spTree>
    <p:extLst>
      <p:ext uri="{BB962C8B-B14F-4D97-AF65-F5344CB8AC3E}">
        <p14:creationId xmlns:p14="http://schemas.microsoft.com/office/powerpoint/2010/main" val="721929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AFE9B4-D477-0947-BD66-7D64622C2574}" type="datetime1">
              <a:rPr lang="en-US" smtClean="0"/>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62133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A7583A-1CBC-8B46-8774-60D3B9B2B129}" type="datetime1">
              <a:rPr lang="en-US" smtClean="0"/>
              <a:t>9/18/2023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70027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4B8924-6EE7-C541-864A-D88666FA8A2C}" type="datetime1">
              <a:rPr lang="en-US" smtClean="0"/>
              <a:t>9/18/2023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115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EBF368-7FFC-D94D-AFDC-B1F3BA26DE1A}" type="datetime1">
              <a:rPr lang="en-US" smtClean="0"/>
              <a:t>9/18/2023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93066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28F401-D338-A945-B9B8-725C635B7DF1}" type="datetime1">
              <a:rPr lang="en-US" smtClean="0"/>
              <a:t>9/18/2023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57177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E80BB3-E662-994C-9687-24E5E560D40E}" type="datetime1">
              <a:rPr lang="en-US" smtClean="0"/>
              <a:t>9/18/2023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05575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AC0ED0-86B2-8245-8C3F-3D92D5C85D7F}" type="datetime1">
              <a:rPr lang="en-US" smtClean="0"/>
              <a:t>9/18/2023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08295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19B47E-E5C2-D743-99FC-071D20111070}" type="datetime1">
              <a:rPr lang="en-US" smtClean="0"/>
              <a:t>9/18/2023</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7" name="Round Diagonal Corner Rectangle 6"/>
          <p:cNvSpPr/>
          <p:nvPr userDrawn="1"/>
        </p:nvSpPr>
        <p:spPr>
          <a:xfrm>
            <a:off x="8970645" y="425411"/>
            <a:ext cx="508635" cy="512064"/>
          </a:xfrm>
          <a:prstGeom prst="round2DiagRect">
            <a:avLst>
              <a:gd name="adj1" fmla="val 20663"/>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93B5CD7A-6D37-40EC-ABE9-FB00214C4DA7}" type="slidenum">
              <a:rPr lang="en-US" sz="812" b="0" smtClean="0">
                <a:latin typeface="Lato" panose="020F0502020204030203" pitchFamily="34" charset="0"/>
              </a:rPr>
              <a:pPr/>
              <a:t>‹#›</a:t>
            </a:fld>
            <a:endParaRPr lang="en-US" sz="812" b="0" dirty="0">
              <a:latin typeface="Lato" panose="020F0502020204030203" pitchFamily="34" charset="0"/>
            </a:endParaRPr>
          </a:p>
        </p:txBody>
      </p:sp>
    </p:spTree>
    <p:extLst>
      <p:ext uri="{BB962C8B-B14F-4D97-AF65-F5344CB8AC3E}">
        <p14:creationId xmlns:p14="http://schemas.microsoft.com/office/powerpoint/2010/main" val="4142176643"/>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669"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673482-2612-44C5-B53A-8A7F1A996C99}"/>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BA84AE1-FA1F-4E5A-88E1-7CD74A8DB441}"/>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363A8F-A2FF-4690-A71F-64A8DA54B1D3}"/>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CAC8FD9D-A065-418E-9469-033E97B877D6}" type="datetimeFigureOut">
              <a:rPr lang="en-US" smtClean="0"/>
              <a:t>9/18/2023</a:t>
            </a:fld>
            <a:endParaRPr lang="en-US" dirty="0"/>
          </a:p>
        </p:txBody>
      </p:sp>
      <p:sp>
        <p:nvSpPr>
          <p:cNvPr id="5" name="Footer Placeholder 4">
            <a:extLst>
              <a:ext uri="{FF2B5EF4-FFF2-40B4-BE49-F238E27FC236}">
                <a16:creationId xmlns:a16="http://schemas.microsoft.com/office/drawing/2014/main" id="{DCD25FD6-63E9-4287-89B6-435E4B9FDD61}"/>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152ED5B-B679-456D-B5DB-CBCD21766176}"/>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6C4FD938-8000-4ED4-9AD9-1D2A0D2E90DD}" type="slidenum">
              <a:rPr lang="en-US" smtClean="0"/>
              <a:t>‹#›</a:t>
            </a:fld>
            <a:endParaRPr lang="en-US"/>
          </a:p>
        </p:txBody>
      </p:sp>
    </p:spTree>
    <p:extLst>
      <p:ext uri="{BB962C8B-B14F-4D97-AF65-F5344CB8AC3E}">
        <p14:creationId xmlns:p14="http://schemas.microsoft.com/office/powerpoint/2010/main" val="2269198998"/>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Lst>
  <p:txStyles>
    <p:titleStyle>
      <a:lvl1pPr algn="l" defTabSz="742950" rtl="0" eaLnBrk="1" latinLnBrk="0" hangingPunct="1">
        <a:lnSpc>
          <a:spcPct val="90000"/>
        </a:lnSpc>
        <a:spcBef>
          <a:spcPct val="0"/>
        </a:spcBef>
        <a:buNone/>
        <a:defRPr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1360" y="1627910"/>
            <a:ext cx="5007360" cy="2851726"/>
          </a:xfrm>
          <a:prstGeom prst="rect">
            <a:avLst/>
          </a:prstGeom>
        </p:spPr>
      </p:pic>
      <p:sp>
        <p:nvSpPr>
          <p:cNvPr id="2" name="TextBox 1">
            <a:extLst>
              <a:ext uri="{FF2B5EF4-FFF2-40B4-BE49-F238E27FC236}">
                <a16:creationId xmlns:a16="http://schemas.microsoft.com/office/drawing/2014/main" id="{B736DEE2-8A3E-412D-9EF5-271D91775CF6}"/>
              </a:ext>
            </a:extLst>
          </p:cNvPr>
          <p:cNvSpPr txBox="1"/>
          <p:nvPr/>
        </p:nvSpPr>
        <p:spPr>
          <a:xfrm>
            <a:off x="1519348" y="4571967"/>
            <a:ext cx="7155810" cy="1938992"/>
          </a:xfrm>
          <a:prstGeom prst="rect">
            <a:avLst/>
          </a:prstGeom>
          <a:noFill/>
        </p:spPr>
        <p:txBody>
          <a:bodyPr wrap="square" rtlCol="0">
            <a:spAutoFit/>
          </a:bodyPr>
          <a:lstStyle/>
          <a:p>
            <a:pPr algn="ctr"/>
            <a:r>
              <a:rPr lang="en-US" sz="4000" dirty="0">
                <a:latin typeface="Franklin Gothic Book" panose="020B0503020102020204" pitchFamily="34" charset="0"/>
              </a:rPr>
              <a:t>NAACT 2023</a:t>
            </a:r>
          </a:p>
          <a:p>
            <a:pPr algn="ctr"/>
            <a:r>
              <a:rPr lang="en-US" sz="4000" dirty="0">
                <a:latin typeface="Franklin Gothic Book" panose="020B0503020102020204" pitchFamily="34" charset="0"/>
              </a:rPr>
              <a:t>Investment Committee &amp; Reserves</a:t>
            </a:r>
          </a:p>
        </p:txBody>
      </p:sp>
      <p:sp>
        <p:nvSpPr>
          <p:cNvPr id="3" name="Rectangle 2">
            <a:extLst>
              <a:ext uri="{FF2B5EF4-FFF2-40B4-BE49-F238E27FC236}">
                <a16:creationId xmlns:a16="http://schemas.microsoft.com/office/drawing/2014/main" id="{6C4A8520-C588-C20C-70B5-67D804950396}"/>
              </a:ext>
            </a:extLst>
          </p:cNvPr>
          <p:cNvSpPr/>
          <p:nvPr/>
        </p:nvSpPr>
        <p:spPr>
          <a:xfrm>
            <a:off x="3486684" y="3429000"/>
            <a:ext cx="3768695" cy="51061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00671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376727"/>
            <a:ext cx="8315609" cy="461665"/>
          </a:xfrm>
          <a:prstGeom prst="rect">
            <a:avLst/>
          </a:prstGeom>
          <a:noFill/>
        </p:spPr>
        <p:txBody>
          <a:bodyPr wrap="square" rtlCol="0">
            <a:spAutoFit/>
          </a:bodyPr>
          <a:lstStyle/>
          <a:p>
            <a:r>
              <a:rPr lang="en-US" sz="2400" dirty="0"/>
              <a:t>Reserves (GNJ’s Designated Funds)</a:t>
            </a:r>
            <a:endParaRPr lang="en-US" baseline="30000" dirty="0">
              <a:latin typeface="Franklin Gothic Book" panose="020B0503020102020204" pitchFamily="34" charset="0"/>
            </a:endParaRPr>
          </a:p>
        </p:txBody>
      </p:sp>
      <p:sp>
        <p:nvSpPr>
          <p:cNvPr id="3" name="TextBox 2">
            <a:extLst>
              <a:ext uri="{FF2B5EF4-FFF2-40B4-BE49-F238E27FC236}">
                <a16:creationId xmlns:a16="http://schemas.microsoft.com/office/drawing/2014/main" id="{796BA29E-1013-4FDE-A946-91ACB8BBF4ED}"/>
              </a:ext>
            </a:extLst>
          </p:cNvPr>
          <p:cNvSpPr txBox="1"/>
          <p:nvPr/>
        </p:nvSpPr>
        <p:spPr>
          <a:xfrm>
            <a:off x="434108" y="983581"/>
            <a:ext cx="8502072" cy="3970318"/>
          </a:xfrm>
          <a:prstGeom prst="rect">
            <a:avLst/>
          </a:prstGeom>
          <a:noFill/>
        </p:spPr>
        <p:txBody>
          <a:bodyPr wrap="square" rtlCol="0">
            <a:spAutoFit/>
          </a:bodyPr>
          <a:lstStyle/>
          <a:p>
            <a:r>
              <a:rPr lang="en-US" u="sng" dirty="0">
                <a:latin typeface="Calibri" panose="020F0502020204030204" pitchFamily="34" charset="0"/>
                <a:ea typeface="Cambria" panose="02040503050406030204" pitchFamily="18" charset="0"/>
                <a:cs typeface="Calibri" panose="020F0502020204030204" pitchFamily="34" charset="0"/>
              </a:rPr>
              <a:t>Policy &amp; Procedures:</a:t>
            </a:r>
          </a:p>
          <a:p>
            <a:pPr marL="342900" indent="-342900">
              <a:buFont typeface="Arial" panose="020B0604020202020204" pitchFamily="34" charset="0"/>
              <a:buChar char="•"/>
            </a:pPr>
            <a:r>
              <a:rPr lang="en-US" dirty="0"/>
              <a:t>Fund Committee:</a:t>
            </a:r>
          </a:p>
          <a:p>
            <a:pPr marL="800100" lvl="1" indent="-342900">
              <a:buFont typeface="Arial" panose="020B0604020202020204" pitchFamily="34" charset="0"/>
              <a:buChar char="•"/>
            </a:pPr>
            <a:r>
              <a:rPr lang="en-US" dirty="0"/>
              <a:t>At least three persons from the CFA investment committee</a:t>
            </a:r>
          </a:p>
          <a:p>
            <a:pPr marL="800100" lvl="1" indent="-342900">
              <a:buFont typeface="Arial" panose="020B0604020202020204" pitchFamily="34" charset="0"/>
              <a:buChar char="•"/>
            </a:pPr>
            <a:r>
              <a:rPr lang="en-US" dirty="0"/>
              <a:t>CFO/Treasurer</a:t>
            </a:r>
          </a:p>
          <a:p>
            <a:pPr marL="800100" lvl="1" indent="-342900">
              <a:buFont typeface="Arial" panose="020B0604020202020204" pitchFamily="34" charset="0"/>
              <a:buChar char="•"/>
            </a:pPr>
            <a:r>
              <a:rPr lang="en-US" dirty="0"/>
              <a:t>One person from each of the following agencies:</a:t>
            </a:r>
          </a:p>
          <a:p>
            <a:pPr marL="1257300" lvl="2" indent="-342900">
              <a:buFont typeface="Arial" panose="020B0604020202020204" pitchFamily="34" charset="0"/>
              <a:buChar char="•"/>
            </a:pPr>
            <a:r>
              <a:rPr lang="en-US" dirty="0"/>
              <a:t>Board of Trustees</a:t>
            </a:r>
          </a:p>
          <a:p>
            <a:pPr marL="1257300" lvl="2" indent="-342900">
              <a:buFont typeface="Arial" panose="020B0604020202020204" pitchFamily="34" charset="0"/>
              <a:buChar char="•"/>
            </a:pPr>
            <a:r>
              <a:rPr lang="en-US" dirty="0"/>
              <a:t>Board of Pensions and Health Benefits</a:t>
            </a:r>
          </a:p>
          <a:p>
            <a:pPr marL="1257300" lvl="2" indent="-342900">
              <a:buFont typeface="Arial" panose="020B0604020202020204" pitchFamily="34" charset="0"/>
              <a:buChar char="•"/>
            </a:pPr>
            <a:r>
              <a:rPr lang="en-US" dirty="0"/>
              <a:t>Connectional Table</a:t>
            </a:r>
          </a:p>
          <a:p>
            <a:pPr marL="1257300" lvl="2" indent="-342900">
              <a:buFont typeface="Arial" panose="020B0604020202020204" pitchFamily="34" charset="0"/>
              <a:buChar char="•"/>
            </a:pPr>
            <a:r>
              <a:rPr lang="en-US" dirty="0"/>
              <a:t>Cabinet</a:t>
            </a:r>
          </a:p>
          <a:p>
            <a:pPr marL="800100" lvl="1" indent="-342900">
              <a:buFont typeface="Arial" panose="020B0604020202020204" pitchFamily="34" charset="0"/>
              <a:buChar char="•"/>
            </a:pPr>
            <a:r>
              <a:rPr lang="en-US" dirty="0"/>
              <a:t>The Fund Committee is to report </a:t>
            </a:r>
            <a:r>
              <a:rPr lang="en-US" b="1" i="1" dirty="0"/>
              <a:t>at least twice a year</a:t>
            </a:r>
            <a:r>
              <a:rPr lang="en-US" dirty="0"/>
              <a:t> to each of the above agencies the state of each GNJ designated fund including balances and disbursements made toward approved uses (as defined in this policy), progress towards the fund goal amount, and recommend to the Board of Trustees and CFA policy updates as needed</a:t>
            </a:r>
            <a:endParaRPr lang="en-US" dirty="0">
              <a:latin typeface="Calibri" panose="020F0502020204030204" pitchFamily="34"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15016315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1360" y="1627910"/>
            <a:ext cx="5007360" cy="2851726"/>
          </a:xfrm>
          <a:prstGeom prst="rect">
            <a:avLst/>
          </a:prstGeom>
        </p:spPr>
      </p:pic>
      <p:sp>
        <p:nvSpPr>
          <p:cNvPr id="2" name="TextBox 1">
            <a:extLst>
              <a:ext uri="{FF2B5EF4-FFF2-40B4-BE49-F238E27FC236}">
                <a16:creationId xmlns:a16="http://schemas.microsoft.com/office/drawing/2014/main" id="{B736DEE2-8A3E-412D-9EF5-271D91775CF6}"/>
              </a:ext>
            </a:extLst>
          </p:cNvPr>
          <p:cNvSpPr txBox="1"/>
          <p:nvPr/>
        </p:nvSpPr>
        <p:spPr>
          <a:xfrm>
            <a:off x="1468073" y="4999257"/>
            <a:ext cx="7155810" cy="584775"/>
          </a:xfrm>
          <a:prstGeom prst="rect">
            <a:avLst/>
          </a:prstGeom>
          <a:noFill/>
        </p:spPr>
        <p:txBody>
          <a:bodyPr wrap="square" rtlCol="0">
            <a:spAutoFit/>
          </a:bodyPr>
          <a:lstStyle/>
          <a:p>
            <a:pPr algn="ctr"/>
            <a:r>
              <a:rPr lang="en-US" sz="3200" dirty="0"/>
              <a:t>West Ohio Conference</a:t>
            </a:r>
            <a:endParaRPr lang="en-US" sz="3200" dirty="0">
              <a:latin typeface="Franklin Gothic Book" panose="020B0503020102020204" pitchFamily="34" charset="0"/>
            </a:endParaRPr>
          </a:p>
        </p:txBody>
      </p:sp>
      <p:sp>
        <p:nvSpPr>
          <p:cNvPr id="3" name="Rectangle 2">
            <a:extLst>
              <a:ext uri="{FF2B5EF4-FFF2-40B4-BE49-F238E27FC236}">
                <a16:creationId xmlns:a16="http://schemas.microsoft.com/office/drawing/2014/main" id="{6C4A8520-C588-C20C-70B5-67D804950396}"/>
              </a:ext>
            </a:extLst>
          </p:cNvPr>
          <p:cNvSpPr/>
          <p:nvPr/>
        </p:nvSpPr>
        <p:spPr>
          <a:xfrm>
            <a:off x="3486684" y="3429000"/>
            <a:ext cx="3768695" cy="51061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59803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61566-82F0-2FEC-FDD3-7FE7EF49805E}"/>
              </a:ext>
            </a:extLst>
          </p:cNvPr>
          <p:cNvSpPr>
            <a:spLocks noGrp="1"/>
          </p:cNvSpPr>
          <p:nvPr>
            <p:ph type="title"/>
          </p:nvPr>
        </p:nvSpPr>
        <p:spPr/>
        <p:txBody>
          <a:bodyPr/>
          <a:lstStyle/>
          <a:p>
            <a:r>
              <a:rPr lang="en-US" dirty="0"/>
              <a:t>West Ohio Corporate Structure</a:t>
            </a:r>
          </a:p>
        </p:txBody>
      </p:sp>
      <p:graphicFrame>
        <p:nvGraphicFramePr>
          <p:cNvPr id="4" name="Content Placeholder 3">
            <a:extLst>
              <a:ext uri="{FF2B5EF4-FFF2-40B4-BE49-F238E27FC236}">
                <a16:creationId xmlns:a16="http://schemas.microsoft.com/office/drawing/2014/main" id="{FA0F1121-6F11-4EF7-74CC-77E7CFECC07D}"/>
              </a:ext>
            </a:extLst>
          </p:cNvPr>
          <p:cNvGraphicFramePr>
            <a:graphicFrameLocks noGrp="1"/>
          </p:cNvGraphicFramePr>
          <p:nvPr>
            <p:ph idx="1"/>
            <p:extLst>
              <p:ext uri="{D42A27DB-BD31-4B8C-83A1-F6EECF244321}">
                <p14:modId xmlns:p14="http://schemas.microsoft.com/office/powerpoint/2010/main" val="2998028187"/>
              </p:ext>
            </p:extLst>
          </p:nvPr>
        </p:nvGraphicFramePr>
        <p:xfrm>
          <a:off x="681038" y="1825625"/>
          <a:ext cx="85439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a:extLst>
              <a:ext uri="{FF2B5EF4-FFF2-40B4-BE49-F238E27FC236}">
                <a16:creationId xmlns:a16="http://schemas.microsoft.com/office/drawing/2014/main" id="{8F7760F2-3385-9547-BCC5-9C94198E0E51}"/>
              </a:ext>
            </a:extLst>
          </p:cNvPr>
          <p:cNvCxnSpPr/>
          <p:nvPr/>
        </p:nvCxnSpPr>
        <p:spPr>
          <a:xfrm>
            <a:off x="5674290" y="2956142"/>
            <a:ext cx="11273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BE088F0-082A-C308-8E66-3F8CDA73670A}"/>
              </a:ext>
            </a:extLst>
          </p:cNvPr>
          <p:cNvCxnSpPr/>
          <p:nvPr/>
        </p:nvCxnSpPr>
        <p:spPr>
          <a:xfrm>
            <a:off x="5782792" y="2425212"/>
            <a:ext cx="0" cy="215672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6166EBA-2F9E-47DF-9E44-8601606EF55D}"/>
              </a:ext>
            </a:extLst>
          </p:cNvPr>
          <p:cNvCxnSpPr/>
          <p:nvPr/>
        </p:nvCxnSpPr>
        <p:spPr>
          <a:xfrm flipH="1">
            <a:off x="4257893" y="4581935"/>
            <a:ext cx="1524899"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7338CEE-F3AC-7649-9172-023A6EFF0035}"/>
              </a:ext>
            </a:extLst>
          </p:cNvPr>
          <p:cNvCxnSpPr/>
          <p:nvPr/>
        </p:nvCxnSpPr>
        <p:spPr>
          <a:xfrm>
            <a:off x="1412668" y="3789267"/>
            <a:ext cx="0" cy="86553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F50AA7BB-23CE-44B6-D21E-1E6EA0835D57}"/>
              </a:ext>
            </a:extLst>
          </p:cNvPr>
          <p:cNvCxnSpPr/>
          <p:nvPr/>
        </p:nvCxnSpPr>
        <p:spPr>
          <a:xfrm>
            <a:off x="1412668" y="4654806"/>
            <a:ext cx="1430931"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1F77D859-B0B1-F5C3-D502-CC4D3C0C2CA5}"/>
              </a:ext>
            </a:extLst>
          </p:cNvPr>
          <p:cNvCxnSpPr>
            <a:cxnSpLocks/>
          </p:cNvCxnSpPr>
          <p:nvPr/>
        </p:nvCxnSpPr>
        <p:spPr>
          <a:xfrm flipH="1">
            <a:off x="4239015" y="4778176"/>
            <a:ext cx="2491915"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40624C1-0700-D3A9-FE3A-4BDE844E7975}"/>
              </a:ext>
            </a:extLst>
          </p:cNvPr>
          <p:cNvCxnSpPr>
            <a:cxnSpLocks/>
          </p:cNvCxnSpPr>
          <p:nvPr/>
        </p:nvCxnSpPr>
        <p:spPr>
          <a:xfrm>
            <a:off x="6730930" y="3872207"/>
            <a:ext cx="0" cy="89085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CFAE47DD-07BE-2CCC-777C-B6082D1B2A43}"/>
              </a:ext>
            </a:extLst>
          </p:cNvPr>
          <p:cNvCxnSpPr/>
          <p:nvPr/>
        </p:nvCxnSpPr>
        <p:spPr>
          <a:xfrm>
            <a:off x="5674290" y="2425212"/>
            <a:ext cx="10850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99871463-DFBC-2E6A-303E-1BF6F9F37566}"/>
              </a:ext>
            </a:extLst>
          </p:cNvPr>
          <p:cNvCxnSpPr/>
          <p:nvPr/>
        </p:nvCxnSpPr>
        <p:spPr>
          <a:xfrm flipV="1">
            <a:off x="3524977" y="4865166"/>
            <a:ext cx="0" cy="3280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708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46C05-1833-A037-085E-061D914DFC9F}"/>
              </a:ext>
            </a:extLst>
          </p:cNvPr>
          <p:cNvSpPr>
            <a:spLocks noGrp="1"/>
          </p:cNvSpPr>
          <p:nvPr>
            <p:ph type="title"/>
          </p:nvPr>
        </p:nvSpPr>
        <p:spPr/>
        <p:txBody>
          <a:bodyPr/>
          <a:lstStyle/>
          <a:p>
            <a:r>
              <a:rPr lang="en-US" dirty="0"/>
              <a:t>West Ohio’s Foundation</a:t>
            </a:r>
          </a:p>
        </p:txBody>
      </p:sp>
      <p:sp>
        <p:nvSpPr>
          <p:cNvPr id="3" name="Content Placeholder 2">
            <a:extLst>
              <a:ext uri="{FF2B5EF4-FFF2-40B4-BE49-F238E27FC236}">
                <a16:creationId xmlns:a16="http://schemas.microsoft.com/office/drawing/2014/main" id="{EE991CC2-CFDC-A5F1-E5D1-53E950355127}"/>
              </a:ext>
            </a:extLst>
          </p:cNvPr>
          <p:cNvSpPr>
            <a:spLocks noGrp="1"/>
          </p:cNvSpPr>
          <p:nvPr>
            <p:ph idx="1"/>
          </p:nvPr>
        </p:nvSpPr>
        <p:spPr/>
        <p:txBody>
          <a:bodyPr>
            <a:normAutofit fontScale="92500" lnSpcReduction="10000"/>
          </a:bodyPr>
          <a:lstStyle/>
          <a:p>
            <a:r>
              <a:rPr lang="en-US" dirty="0"/>
              <a:t>Conference is sole member</a:t>
            </a:r>
          </a:p>
          <a:p>
            <a:r>
              <a:rPr lang="en-US" dirty="0"/>
              <a:t>Conference provides accounting, reporting &amp; controls</a:t>
            </a:r>
          </a:p>
          <a:p>
            <a:r>
              <a:rPr lang="en-US" dirty="0"/>
              <a:t>Only recently began functioning as a classic Foundation</a:t>
            </a:r>
          </a:p>
          <a:p>
            <a:pPr lvl="1"/>
            <a:r>
              <a:rPr lang="en-US" dirty="0"/>
              <a:t>Was an apportioned entity until 2020</a:t>
            </a:r>
          </a:p>
          <a:p>
            <a:r>
              <a:rPr lang="en-US" dirty="0"/>
              <a:t>Conference and all but two districts have investments with the foundation at local church rates (50 bps)</a:t>
            </a:r>
          </a:p>
          <a:p>
            <a:r>
              <a:rPr lang="en-US" dirty="0"/>
              <a:t>BOP has its investments with the foundation at 30 bps</a:t>
            </a:r>
          </a:p>
          <a:p>
            <a:r>
              <a:rPr lang="en-US" dirty="0"/>
              <a:t>UMFWO will partially cover overhead in 2024 (occupancy, IT and direct financial administration)</a:t>
            </a:r>
          </a:p>
          <a:p>
            <a:r>
              <a:rPr lang="en-US" dirty="0"/>
              <a:t>2025 goal is to cover all overhead</a:t>
            </a:r>
          </a:p>
        </p:txBody>
      </p:sp>
    </p:spTree>
    <p:extLst>
      <p:ext uri="{BB962C8B-B14F-4D97-AF65-F5344CB8AC3E}">
        <p14:creationId xmlns:p14="http://schemas.microsoft.com/office/powerpoint/2010/main" val="3273874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58772-4F69-AAE5-2711-1FAA16CE5870}"/>
              </a:ext>
            </a:extLst>
          </p:cNvPr>
          <p:cNvSpPr>
            <a:spLocks noGrp="1"/>
          </p:cNvSpPr>
          <p:nvPr>
            <p:ph type="title"/>
          </p:nvPr>
        </p:nvSpPr>
        <p:spPr/>
        <p:txBody>
          <a:bodyPr/>
          <a:lstStyle/>
          <a:p>
            <a:r>
              <a:rPr lang="en-US" dirty="0"/>
              <a:t>Investment Manager Review Process</a:t>
            </a:r>
          </a:p>
        </p:txBody>
      </p:sp>
      <p:sp>
        <p:nvSpPr>
          <p:cNvPr id="3" name="Content Placeholder 2">
            <a:extLst>
              <a:ext uri="{FF2B5EF4-FFF2-40B4-BE49-F238E27FC236}">
                <a16:creationId xmlns:a16="http://schemas.microsoft.com/office/drawing/2014/main" id="{555BCAEF-94E6-9783-6016-7C3015276B1D}"/>
              </a:ext>
            </a:extLst>
          </p:cNvPr>
          <p:cNvSpPr>
            <a:spLocks noGrp="1"/>
          </p:cNvSpPr>
          <p:nvPr>
            <p:ph idx="1"/>
          </p:nvPr>
        </p:nvSpPr>
        <p:spPr/>
        <p:txBody>
          <a:bodyPr/>
          <a:lstStyle/>
          <a:p>
            <a:r>
              <a:rPr lang="en-US" dirty="0"/>
              <a:t>2022 process; first since 2012- related to strategic repositioning of the UMFWO</a:t>
            </a:r>
          </a:p>
          <a:p>
            <a:r>
              <a:rPr lang="en-US" dirty="0"/>
              <a:t>Incumbents were Morgan Stanley and Huntington</a:t>
            </a:r>
          </a:p>
          <a:p>
            <a:r>
              <a:rPr lang="en-US" dirty="0"/>
              <a:t>Board was divided on need for a sole investment manager or an investment consultant</a:t>
            </a:r>
          </a:p>
          <a:p>
            <a:r>
              <a:rPr lang="en-US" dirty="0"/>
              <a:t>Foundation hired Kidderbrook &amp; Associates to assist with the process and to facilitate a decision</a:t>
            </a:r>
          </a:p>
          <a:p>
            <a:pPr lvl="1"/>
            <a:r>
              <a:rPr lang="en-US" dirty="0"/>
              <a:t>Cost was about $60,000 or 6 basis points</a:t>
            </a:r>
          </a:p>
          <a:p>
            <a:pPr lvl="1"/>
            <a:r>
              <a:rPr lang="en-US" dirty="0"/>
              <a:t>Six months from start to decision with manager implantation </a:t>
            </a:r>
            <a:r>
              <a:rPr lang="en-US"/>
              <a:t>to follow</a:t>
            </a:r>
            <a:endParaRPr lang="en-US" dirty="0"/>
          </a:p>
        </p:txBody>
      </p:sp>
    </p:spTree>
    <p:extLst>
      <p:ext uri="{BB962C8B-B14F-4D97-AF65-F5344CB8AC3E}">
        <p14:creationId xmlns:p14="http://schemas.microsoft.com/office/powerpoint/2010/main" val="2240056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18FC9-0AA9-9455-1C09-12FB00533587}"/>
              </a:ext>
            </a:extLst>
          </p:cNvPr>
          <p:cNvSpPr>
            <a:spLocks noGrp="1"/>
          </p:cNvSpPr>
          <p:nvPr>
            <p:ph type="title"/>
          </p:nvPr>
        </p:nvSpPr>
        <p:spPr/>
        <p:txBody>
          <a:bodyPr/>
          <a:lstStyle/>
          <a:p>
            <a:r>
              <a:rPr lang="en-US" dirty="0"/>
              <a:t>Kidderbrook Process-stage 1-Education</a:t>
            </a:r>
          </a:p>
        </p:txBody>
      </p:sp>
      <p:sp>
        <p:nvSpPr>
          <p:cNvPr id="3" name="Content Placeholder 2">
            <a:extLst>
              <a:ext uri="{FF2B5EF4-FFF2-40B4-BE49-F238E27FC236}">
                <a16:creationId xmlns:a16="http://schemas.microsoft.com/office/drawing/2014/main" id="{8E820ABD-7CD3-D6C2-DEB4-6ECE722218B6}"/>
              </a:ext>
            </a:extLst>
          </p:cNvPr>
          <p:cNvSpPr>
            <a:spLocks noGrp="1"/>
          </p:cNvSpPr>
          <p:nvPr>
            <p:ph idx="1"/>
          </p:nvPr>
        </p:nvSpPr>
        <p:spPr/>
        <p:txBody>
          <a:bodyPr/>
          <a:lstStyle/>
          <a:p>
            <a:r>
              <a:rPr lang="en-US" dirty="0"/>
              <a:t>Governance Review</a:t>
            </a:r>
          </a:p>
          <a:p>
            <a:r>
              <a:rPr lang="en-US" dirty="0"/>
              <a:t>Defining OCIO (Outsourced Chief Investment Officer)</a:t>
            </a:r>
          </a:p>
          <a:p>
            <a:r>
              <a:rPr lang="en-US" dirty="0"/>
              <a:t>OCIO Marketplace Evolution</a:t>
            </a:r>
          </a:p>
          <a:p>
            <a:r>
              <a:rPr lang="en-US" dirty="0"/>
              <a:t>Provider Types &amp; Solutions</a:t>
            </a:r>
          </a:p>
          <a:p>
            <a:r>
              <a:rPr lang="en-US" dirty="0"/>
              <a:t>Fees</a:t>
            </a:r>
          </a:p>
          <a:p>
            <a:r>
              <a:rPr lang="en-US" dirty="0"/>
              <a:t>Next steps - calendar</a:t>
            </a:r>
          </a:p>
          <a:p>
            <a:endParaRPr lang="en-US" dirty="0"/>
          </a:p>
          <a:p>
            <a:endParaRPr lang="en-US" dirty="0"/>
          </a:p>
        </p:txBody>
      </p:sp>
    </p:spTree>
    <p:extLst>
      <p:ext uri="{BB962C8B-B14F-4D97-AF65-F5344CB8AC3E}">
        <p14:creationId xmlns:p14="http://schemas.microsoft.com/office/powerpoint/2010/main" val="3265483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8A2B3-4256-4154-B9D0-FFD47D3DFDAA}"/>
              </a:ext>
            </a:extLst>
          </p:cNvPr>
          <p:cNvSpPr>
            <a:spLocks noGrp="1"/>
          </p:cNvSpPr>
          <p:nvPr>
            <p:ph type="title"/>
          </p:nvPr>
        </p:nvSpPr>
        <p:spPr/>
        <p:txBody>
          <a:bodyPr/>
          <a:lstStyle/>
          <a:p>
            <a:r>
              <a:rPr lang="en-US" dirty="0"/>
              <a:t>Kidderbrook – Stage 2</a:t>
            </a:r>
          </a:p>
        </p:txBody>
      </p:sp>
      <p:sp>
        <p:nvSpPr>
          <p:cNvPr id="3" name="Content Placeholder 2">
            <a:extLst>
              <a:ext uri="{FF2B5EF4-FFF2-40B4-BE49-F238E27FC236}">
                <a16:creationId xmlns:a16="http://schemas.microsoft.com/office/drawing/2014/main" id="{99740091-837B-8868-3E6B-B2F96471AE13}"/>
              </a:ext>
            </a:extLst>
          </p:cNvPr>
          <p:cNvSpPr>
            <a:spLocks noGrp="1"/>
          </p:cNvSpPr>
          <p:nvPr>
            <p:ph idx="1"/>
          </p:nvPr>
        </p:nvSpPr>
        <p:spPr/>
        <p:txBody>
          <a:bodyPr>
            <a:normAutofit fontScale="92500"/>
          </a:bodyPr>
          <a:lstStyle/>
          <a:p>
            <a:r>
              <a:rPr lang="en-US" dirty="0"/>
              <a:t>UMFWO determines its criteria</a:t>
            </a:r>
          </a:p>
          <a:p>
            <a:r>
              <a:rPr lang="en-US" dirty="0"/>
              <a:t>Based on criteria, Kidderbrook identified 10-15 pre-cleared firms and develops an executive summary of each</a:t>
            </a:r>
          </a:p>
          <a:p>
            <a:r>
              <a:rPr lang="en-US" dirty="0"/>
              <a:t>UMFWO identifies 5-7  from which to seek RFPs</a:t>
            </a:r>
          </a:p>
          <a:p>
            <a:r>
              <a:rPr lang="en-US" dirty="0"/>
              <a:t>Kidderbrook summarized RFP responses</a:t>
            </a:r>
          </a:p>
          <a:p>
            <a:r>
              <a:rPr lang="en-US" dirty="0"/>
              <a:t>UMFWO selected 3 finalists to present</a:t>
            </a:r>
          </a:p>
          <a:p>
            <a:r>
              <a:rPr lang="en-US" dirty="0"/>
              <a:t>Kidderbrook organizes and facilitates in-person finalist presentations and board decision</a:t>
            </a:r>
          </a:p>
          <a:p>
            <a:r>
              <a:rPr lang="en-US" dirty="0"/>
              <a:t>Kidderbrook follows up with questions and negotiates fees</a:t>
            </a:r>
          </a:p>
        </p:txBody>
      </p:sp>
    </p:spTree>
    <p:extLst>
      <p:ext uri="{BB962C8B-B14F-4D97-AF65-F5344CB8AC3E}">
        <p14:creationId xmlns:p14="http://schemas.microsoft.com/office/powerpoint/2010/main" val="3541773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8206ABD-7327-FCA7-ED37-560D2A2EBB57}"/>
              </a:ext>
            </a:extLst>
          </p:cNvPr>
          <p:cNvSpPr>
            <a:spLocks noGrp="1"/>
          </p:cNvSpPr>
          <p:nvPr>
            <p:ph type="ctrTitle"/>
          </p:nvPr>
        </p:nvSpPr>
        <p:spPr>
          <a:xfrm>
            <a:off x="443070" y="2453669"/>
            <a:ext cx="5727192" cy="1939925"/>
          </a:xfrm>
        </p:spPr>
        <p:txBody>
          <a:bodyPr>
            <a:normAutofit fontScale="90000"/>
          </a:bodyPr>
          <a:lstStyle/>
          <a:p>
            <a:r>
              <a:rPr lang="en-US" dirty="0"/>
              <a:t>Investment Committee/Reserves</a:t>
            </a:r>
          </a:p>
        </p:txBody>
      </p:sp>
    </p:spTree>
    <p:extLst>
      <p:ext uri="{BB962C8B-B14F-4D97-AF65-F5344CB8AC3E}">
        <p14:creationId xmlns:p14="http://schemas.microsoft.com/office/powerpoint/2010/main" val="3022833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F1994-B560-4D2C-BE45-E1BC07619A7F}"/>
              </a:ext>
            </a:extLst>
          </p:cNvPr>
          <p:cNvSpPr>
            <a:spLocks noGrp="1"/>
          </p:cNvSpPr>
          <p:nvPr>
            <p:ph idx="1"/>
          </p:nvPr>
        </p:nvSpPr>
        <p:spPr/>
        <p:txBody>
          <a:bodyPr>
            <a:normAutofit/>
          </a:bodyPr>
          <a:lstStyle/>
          <a:p>
            <a:pPr marL="0" indent="0">
              <a:buNone/>
            </a:pPr>
            <a:r>
              <a:rPr lang="en-US" sz="2600" dirty="0"/>
              <a:t>The Investment Committee of The Florida Annual Conference of The United Methodist Church is committed to establishing and managing funds for the immediate and future needs of the Conference's operations and programs. Moreover, the Investment Committee is dedicated to acting prudently and diligently as a responsible steward for the financial resources of the Conference.</a:t>
            </a:r>
            <a:endParaRPr lang="en-US" dirty="0"/>
          </a:p>
        </p:txBody>
      </p:sp>
      <p:sp>
        <p:nvSpPr>
          <p:cNvPr id="5" name="Title 4">
            <a:extLst>
              <a:ext uri="{FF2B5EF4-FFF2-40B4-BE49-F238E27FC236}">
                <a16:creationId xmlns:a16="http://schemas.microsoft.com/office/drawing/2014/main" id="{67CC7E85-EDD1-5708-7818-1E14E768DD09}"/>
              </a:ext>
            </a:extLst>
          </p:cNvPr>
          <p:cNvSpPr>
            <a:spLocks noGrp="1"/>
          </p:cNvSpPr>
          <p:nvPr>
            <p:ph type="title"/>
          </p:nvPr>
        </p:nvSpPr>
        <p:spPr/>
        <p:txBody>
          <a:bodyPr/>
          <a:lstStyle/>
          <a:p>
            <a:pPr algn="ctr"/>
            <a:r>
              <a:rPr lang="en-US" dirty="0"/>
              <a:t>Investment Committee Purpose Statement</a:t>
            </a:r>
          </a:p>
        </p:txBody>
      </p:sp>
    </p:spTree>
    <p:extLst>
      <p:ext uri="{BB962C8B-B14F-4D97-AF65-F5344CB8AC3E}">
        <p14:creationId xmlns:p14="http://schemas.microsoft.com/office/powerpoint/2010/main" val="4287514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0E891-2C48-0F39-ACC9-37F1E1D50357}"/>
              </a:ext>
            </a:extLst>
          </p:cNvPr>
          <p:cNvSpPr>
            <a:spLocks noGrp="1"/>
          </p:cNvSpPr>
          <p:nvPr>
            <p:ph type="title"/>
          </p:nvPr>
        </p:nvSpPr>
        <p:spPr/>
        <p:txBody>
          <a:bodyPr/>
          <a:lstStyle/>
          <a:p>
            <a:pPr algn="ctr"/>
            <a:r>
              <a:rPr lang="en-US" dirty="0"/>
              <a:t>Investment Committee Objective</a:t>
            </a:r>
          </a:p>
        </p:txBody>
      </p:sp>
      <p:sp>
        <p:nvSpPr>
          <p:cNvPr id="3" name="Content Placeholder 2">
            <a:extLst>
              <a:ext uri="{FF2B5EF4-FFF2-40B4-BE49-F238E27FC236}">
                <a16:creationId xmlns:a16="http://schemas.microsoft.com/office/drawing/2014/main" id="{F8062EE8-C649-55F6-09D3-6F2E5374F16F}"/>
              </a:ext>
            </a:extLst>
          </p:cNvPr>
          <p:cNvSpPr>
            <a:spLocks noGrp="1"/>
          </p:cNvSpPr>
          <p:nvPr>
            <p:ph idx="1"/>
          </p:nvPr>
        </p:nvSpPr>
        <p:spPr/>
        <p:txBody>
          <a:bodyPr>
            <a:normAutofit/>
          </a:bodyPr>
          <a:lstStyle/>
          <a:p>
            <a:pPr marL="0" indent="0">
              <a:buNone/>
            </a:pPr>
            <a:r>
              <a:rPr lang="en-US" sz="2600" dirty="0"/>
              <a:t>The objective of the Conference Investment Committee and Policy is to (a) provide reasonable investment returns, (b) invest assets in a manner consistent with preventing significant loss of capital.</a:t>
            </a:r>
          </a:p>
        </p:txBody>
      </p:sp>
    </p:spTree>
    <p:extLst>
      <p:ext uri="{BB962C8B-B14F-4D97-AF65-F5344CB8AC3E}">
        <p14:creationId xmlns:p14="http://schemas.microsoft.com/office/powerpoint/2010/main" val="1915665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1360" y="1627910"/>
            <a:ext cx="5007360" cy="2851726"/>
          </a:xfrm>
          <a:prstGeom prst="rect">
            <a:avLst/>
          </a:prstGeom>
        </p:spPr>
      </p:pic>
    </p:spTree>
    <p:extLst>
      <p:ext uri="{BB962C8B-B14F-4D97-AF65-F5344CB8AC3E}">
        <p14:creationId xmlns:p14="http://schemas.microsoft.com/office/powerpoint/2010/main" val="3777038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BF34A-2DA1-AEA9-0CA0-350B3C993B6A}"/>
              </a:ext>
            </a:extLst>
          </p:cNvPr>
          <p:cNvSpPr>
            <a:spLocks noGrp="1"/>
          </p:cNvSpPr>
          <p:nvPr>
            <p:ph type="title"/>
          </p:nvPr>
        </p:nvSpPr>
        <p:spPr/>
        <p:txBody>
          <a:bodyPr/>
          <a:lstStyle/>
          <a:p>
            <a:pPr algn="ctr"/>
            <a:r>
              <a:rPr lang="en-US" dirty="0"/>
              <a:t>Investment Committee Guidelines</a:t>
            </a:r>
          </a:p>
        </p:txBody>
      </p:sp>
      <p:sp>
        <p:nvSpPr>
          <p:cNvPr id="3" name="Content Placeholder 2">
            <a:extLst>
              <a:ext uri="{FF2B5EF4-FFF2-40B4-BE49-F238E27FC236}">
                <a16:creationId xmlns:a16="http://schemas.microsoft.com/office/drawing/2014/main" id="{DA51402D-CB11-B6C2-086A-903E011F5800}"/>
              </a:ext>
            </a:extLst>
          </p:cNvPr>
          <p:cNvSpPr>
            <a:spLocks noGrp="1"/>
          </p:cNvSpPr>
          <p:nvPr>
            <p:ph idx="1"/>
          </p:nvPr>
        </p:nvSpPr>
        <p:spPr>
          <a:xfrm>
            <a:off x="541473" y="2126258"/>
            <a:ext cx="8789476" cy="3388054"/>
          </a:xfrm>
        </p:spPr>
        <p:txBody>
          <a:bodyPr>
            <a:normAutofit/>
          </a:bodyPr>
          <a:lstStyle/>
          <a:p>
            <a:pPr marL="417909" indent="-417909">
              <a:buAutoNum type="arabicPeriod"/>
            </a:pPr>
            <a:r>
              <a:rPr lang="en-US" dirty="0"/>
              <a:t>Determine an appropriate risk level for the Investment Assets</a:t>
            </a:r>
          </a:p>
          <a:p>
            <a:pPr marL="417909" indent="-417909">
              <a:buAutoNum type="arabicPeriod"/>
            </a:pPr>
            <a:r>
              <a:rPr lang="en-US" dirty="0"/>
              <a:t>Seek to ensure prudent diversification of the Investment Assets</a:t>
            </a:r>
          </a:p>
          <a:p>
            <a:pPr marL="417909" indent="-417909">
              <a:buAutoNum type="arabicPeriod"/>
            </a:pPr>
            <a:r>
              <a:rPr lang="en-US" dirty="0"/>
              <a:t>Define the responsibilities of the Committee for managing the investment process</a:t>
            </a:r>
          </a:p>
          <a:p>
            <a:pPr marL="417909" indent="-417909">
              <a:buAutoNum type="arabicPeriod"/>
            </a:pPr>
            <a:r>
              <a:rPr lang="en-US" dirty="0"/>
              <a:t>Establish strategic asset allocation guidelines for asset classes and investment styles deemed suitable for the Investment Assets</a:t>
            </a:r>
          </a:p>
        </p:txBody>
      </p:sp>
    </p:spTree>
    <p:extLst>
      <p:ext uri="{BB962C8B-B14F-4D97-AF65-F5344CB8AC3E}">
        <p14:creationId xmlns:p14="http://schemas.microsoft.com/office/powerpoint/2010/main" val="2390968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631CB3-65CA-47C9-B5BE-9416075A104C}"/>
              </a:ext>
            </a:extLst>
          </p:cNvPr>
          <p:cNvSpPr>
            <a:spLocks noGrp="1"/>
          </p:cNvSpPr>
          <p:nvPr>
            <p:ph idx="1"/>
          </p:nvPr>
        </p:nvSpPr>
        <p:spPr/>
        <p:txBody>
          <a:bodyPr>
            <a:normAutofit/>
          </a:bodyPr>
          <a:lstStyle/>
          <a:p>
            <a:r>
              <a:rPr lang="en-US" dirty="0"/>
              <a:t>Provide a reasonable level of total return given the Conference structure and desired rate of return and asset allocation.</a:t>
            </a:r>
          </a:p>
          <a:p>
            <a:r>
              <a:rPr lang="en-US" dirty="0"/>
              <a:t>Avoid significant underperformance of the desired rate of return, or loss of invested capital.</a:t>
            </a:r>
          </a:p>
          <a:p>
            <a:r>
              <a:rPr lang="en-US" dirty="0"/>
              <a:t>Minimize the Conference's exposure to fluctuating investment returns.</a:t>
            </a:r>
          </a:p>
        </p:txBody>
      </p:sp>
      <p:sp>
        <p:nvSpPr>
          <p:cNvPr id="5" name="Title 4">
            <a:extLst>
              <a:ext uri="{FF2B5EF4-FFF2-40B4-BE49-F238E27FC236}">
                <a16:creationId xmlns:a16="http://schemas.microsoft.com/office/drawing/2014/main" id="{B4AEA09D-A53B-6FFD-0558-D2BCF69EBFB5}"/>
              </a:ext>
            </a:extLst>
          </p:cNvPr>
          <p:cNvSpPr>
            <a:spLocks noGrp="1"/>
          </p:cNvSpPr>
          <p:nvPr>
            <p:ph type="title"/>
          </p:nvPr>
        </p:nvSpPr>
        <p:spPr/>
        <p:txBody>
          <a:bodyPr/>
          <a:lstStyle/>
          <a:p>
            <a:pPr algn="ctr"/>
            <a:r>
              <a:rPr lang="en-US" dirty="0"/>
              <a:t>Investment Committee Goals</a:t>
            </a:r>
          </a:p>
        </p:txBody>
      </p:sp>
    </p:spTree>
    <p:extLst>
      <p:ext uri="{BB962C8B-B14F-4D97-AF65-F5344CB8AC3E}">
        <p14:creationId xmlns:p14="http://schemas.microsoft.com/office/powerpoint/2010/main" val="2518584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631CB3-65CA-47C9-B5BE-9416075A104C}"/>
              </a:ext>
            </a:extLst>
          </p:cNvPr>
          <p:cNvSpPr>
            <a:spLocks noGrp="1"/>
          </p:cNvSpPr>
          <p:nvPr>
            <p:ph idx="1"/>
          </p:nvPr>
        </p:nvSpPr>
        <p:spPr/>
        <p:txBody>
          <a:bodyPr>
            <a:normAutofit/>
          </a:bodyPr>
          <a:lstStyle/>
          <a:p>
            <a:r>
              <a:rPr lang="en-US" dirty="0"/>
              <a:t>Focus upon total return (combined return from capital appreciation plus dividend and interest income).</a:t>
            </a:r>
          </a:p>
          <a:p>
            <a:r>
              <a:rPr lang="en-US" dirty="0"/>
              <a:t>Make reasonable efforts to preserve and appreciate capital, understanding that losses may occur in individual securities.</a:t>
            </a:r>
          </a:p>
          <a:p>
            <a:r>
              <a:rPr lang="en-US" dirty="0"/>
              <a:t>Make reasonable efforts to control risk and evaluate regularly to ensure the risk assumed is commensurate with the given investment style and objectives.</a:t>
            </a:r>
          </a:p>
        </p:txBody>
      </p:sp>
      <p:sp>
        <p:nvSpPr>
          <p:cNvPr id="5" name="Title 4">
            <a:extLst>
              <a:ext uri="{FF2B5EF4-FFF2-40B4-BE49-F238E27FC236}">
                <a16:creationId xmlns:a16="http://schemas.microsoft.com/office/drawing/2014/main" id="{B4AEA09D-A53B-6FFD-0558-D2BCF69EBFB5}"/>
              </a:ext>
            </a:extLst>
          </p:cNvPr>
          <p:cNvSpPr>
            <a:spLocks noGrp="1"/>
          </p:cNvSpPr>
          <p:nvPr>
            <p:ph type="title"/>
          </p:nvPr>
        </p:nvSpPr>
        <p:spPr/>
        <p:txBody>
          <a:bodyPr/>
          <a:lstStyle/>
          <a:p>
            <a:pPr algn="ctr"/>
            <a:r>
              <a:rPr lang="en-US" dirty="0"/>
              <a:t>Investment Philosophy</a:t>
            </a:r>
          </a:p>
        </p:txBody>
      </p:sp>
    </p:spTree>
    <p:extLst>
      <p:ext uri="{BB962C8B-B14F-4D97-AF65-F5344CB8AC3E}">
        <p14:creationId xmlns:p14="http://schemas.microsoft.com/office/powerpoint/2010/main" val="13291422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631CB3-65CA-47C9-B5BE-9416075A104C}"/>
              </a:ext>
            </a:extLst>
          </p:cNvPr>
          <p:cNvSpPr>
            <a:spLocks noGrp="1"/>
          </p:cNvSpPr>
          <p:nvPr>
            <p:ph idx="1"/>
          </p:nvPr>
        </p:nvSpPr>
        <p:spPr/>
        <p:txBody>
          <a:bodyPr>
            <a:normAutofit/>
          </a:bodyPr>
          <a:lstStyle/>
          <a:p>
            <a:r>
              <a:rPr lang="en-US" dirty="0"/>
              <a:t>Understand that, in order to achieve its objectives for the Investment Assets, the Portfolios will experience volatility of returns and fluctuations of market value.</a:t>
            </a:r>
          </a:p>
          <a:p>
            <a:r>
              <a:rPr lang="en-US" dirty="0"/>
              <a:t>Recognize that broad diversification of the Investment Assets among various asset classes should help mitigate the magnitude of a loss in any single year. </a:t>
            </a:r>
          </a:p>
          <a:p>
            <a:r>
              <a:rPr lang="en-US" dirty="0"/>
              <a:t>Prudently appreciate capital to provide additional funding for the Conference's future operation and support.</a:t>
            </a:r>
          </a:p>
        </p:txBody>
      </p:sp>
      <p:sp>
        <p:nvSpPr>
          <p:cNvPr id="5" name="Title 4">
            <a:extLst>
              <a:ext uri="{FF2B5EF4-FFF2-40B4-BE49-F238E27FC236}">
                <a16:creationId xmlns:a16="http://schemas.microsoft.com/office/drawing/2014/main" id="{B4AEA09D-A53B-6FFD-0558-D2BCF69EBFB5}"/>
              </a:ext>
            </a:extLst>
          </p:cNvPr>
          <p:cNvSpPr>
            <a:spLocks noGrp="1"/>
          </p:cNvSpPr>
          <p:nvPr>
            <p:ph type="title"/>
          </p:nvPr>
        </p:nvSpPr>
        <p:spPr/>
        <p:txBody>
          <a:bodyPr/>
          <a:lstStyle/>
          <a:p>
            <a:pPr algn="ctr"/>
            <a:r>
              <a:rPr lang="en-US" dirty="0"/>
              <a:t>Investment Philosophy (cont.)</a:t>
            </a:r>
          </a:p>
        </p:txBody>
      </p:sp>
    </p:spTree>
    <p:extLst>
      <p:ext uri="{BB962C8B-B14F-4D97-AF65-F5344CB8AC3E}">
        <p14:creationId xmlns:p14="http://schemas.microsoft.com/office/powerpoint/2010/main" val="11555248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631CB3-65CA-47C9-B5BE-9416075A104C}"/>
              </a:ext>
            </a:extLst>
          </p:cNvPr>
          <p:cNvSpPr>
            <a:spLocks noGrp="1"/>
          </p:cNvSpPr>
          <p:nvPr>
            <p:ph idx="1"/>
          </p:nvPr>
        </p:nvSpPr>
        <p:spPr/>
        <p:txBody>
          <a:bodyPr>
            <a:normAutofit/>
          </a:bodyPr>
          <a:lstStyle/>
          <a:p>
            <a:r>
              <a:rPr lang="en-US" dirty="0"/>
              <a:t>Oversee the management of the Investment Assets.</a:t>
            </a:r>
          </a:p>
          <a:p>
            <a:r>
              <a:rPr lang="en-US" dirty="0"/>
              <a:t>Adopt, review and revise, as needed, a statement of investment policies and objectives on an annual basis.</a:t>
            </a:r>
          </a:p>
          <a:p>
            <a:r>
              <a:rPr lang="en-US" dirty="0"/>
              <a:t>Approve the selection, retention or termination of Investment Consultant(s)</a:t>
            </a:r>
          </a:p>
          <a:p>
            <a:r>
              <a:rPr lang="en-US" dirty="0"/>
              <a:t>Recommend strategic guidelines for the asset allocation of the Investment Assets, taking into account near term cash needs and liquidity.</a:t>
            </a:r>
          </a:p>
        </p:txBody>
      </p:sp>
      <p:sp>
        <p:nvSpPr>
          <p:cNvPr id="5" name="Title 4">
            <a:extLst>
              <a:ext uri="{FF2B5EF4-FFF2-40B4-BE49-F238E27FC236}">
                <a16:creationId xmlns:a16="http://schemas.microsoft.com/office/drawing/2014/main" id="{B4AEA09D-A53B-6FFD-0558-D2BCF69EBFB5}"/>
              </a:ext>
            </a:extLst>
          </p:cNvPr>
          <p:cNvSpPr>
            <a:spLocks noGrp="1"/>
          </p:cNvSpPr>
          <p:nvPr>
            <p:ph type="title"/>
          </p:nvPr>
        </p:nvSpPr>
        <p:spPr/>
        <p:txBody>
          <a:bodyPr/>
          <a:lstStyle/>
          <a:p>
            <a:pPr algn="ctr"/>
            <a:r>
              <a:rPr lang="en-US" dirty="0"/>
              <a:t>Investment Committee Responsibilities</a:t>
            </a:r>
          </a:p>
        </p:txBody>
      </p:sp>
    </p:spTree>
    <p:extLst>
      <p:ext uri="{BB962C8B-B14F-4D97-AF65-F5344CB8AC3E}">
        <p14:creationId xmlns:p14="http://schemas.microsoft.com/office/powerpoint/2010/main" val="3430405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631CB3-65CA-47C9-B5BE-9416075A104C}"/>
              </a:ext>
            </a:extLst>
          </p:cNvPr>
          <p:cNvSpPr>
            <a:spLocks noGrp="1"/>
          </p:cNvSpPr>
          <p:nvPr>
            <p:ph idx="1"/>
          </p:nvPr>
        </p:nvSpPr>
        <p:spPr/>
        <p:txBody>
          <a:bodyPr>
            <a:normAutofit/>
          </a:bodyPr>
          <a:lstStyle/>
          <a:p>
            <a:r>
              <a:rPr lang="en-US" dirty="0"/>
              <a:t>Sub-Committee of Board of Trustees.</a:t>
            </a:r>
          </a:p>
          <a:p>
            <a:r>
              <a:rPr lang="en-US" dirty="0"/>
              <a:t>Six members – two members of Board of Trustees, two Conference staff, two others.  </a:t>
            </a:r>
          </a:p>
          <a:p>
            <a:r>
              <a:rPr lang="en-US" dirty="0"/>
              <a:t>Three Clergy members, three lay members.</a:t>
            </a:r>
          </a:p>
        </p:txBody>
      </p:sp>
      <p:sp>
        <p:nvSpPr>
          <p:cNvPr id="5" name="Title 4">
            <a:extLst>
              <a:ext uri="{FF2B5EF4-FFF2-40B4-BE49-F238E27FC236}">
                <a16:creationId xmlns:a16="http://schemas.microsoft.com/office/drawing/2014/main" id="{B4AEA09D-A53B-6FFD-0558-D2BCF69EBFB5}"/>
              </a:ext>
            </a:extLst>
          </p:cNvPr>
          <p:cNvSpPr>
            <a:spLocks noGrp="1"/>
          </p:cNvSpPr>
          <p:nvPr>
            <p:ph type="title"/>
          </p:nvPr>
        </p:nvSpPr>
        <p:spPr/>
        <p:txBody>
          <a:bodyPr/>
          <a:lstStyle/>
          <a:p>
            <a:pPr algn="ctr"/>
            <a:r>
              <a:rPr lang="en-US" dirty="0"/>
              <a:t>Investment Committee Membership</a:t>
            </a:r>
          </a:p>
        </p:txBody>
      </p:sp>
    </p:spTree>
    <p:extLst>
      <p:ext uri="{BB962C8B-B14F-4D97-AF65-F5344CB8AC3E}">
        <p14:creationId xmlns:p14="http://schemas.microsoft.com/office/powerpoint/2010/main" val="1568253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376727"/>
            <a:ext cx="8315609" cy="461665"/>
          </a:xfrm>
          <a:prstGeom prst="rect">
            <a:avLst/>
          </a:prstGeom>
          <a:noFill/>
        </p:spPr>
        <p:txBody>
          <a:bodyPr wrap="square" rtlCol="0">
            <a:spAutoFit/>
          </a:bodyPr>
          <a:lstStyle/>
          <a:p>
            <a:r>
              <a:rPr lang="en-US" sz="2400" dirty="0"/>
              <a:t>Investment Committee</a:t>
            </a:r>
            <a:endParaRPr lang="en-US" baseline="30000" dirty="0">
              <a:latin typeface="Franklin Gothic Book" panose="020B0503020102020204" pitchFamily="34" charset="0"/>
            </a:endParaRPr>
          </a:p>
        </p:txBody>
      </p:sp>
      <p:sp>
        <p:nvSpPr>
          <p:cNvPr id="3" name="TextBox 2">
            <a:extLst>
              <a:ext uri="{FF2B5EF4-FFF2-40B4-BE49-F238E27FC236}">
                <a16:creationId xmlns:a16="http://schemas.microsoft.com/office/drawing/2014/main" id="{796BA29E-1013-4FDE-A946-91ACB8BBF4ED}"/>
              </a:ext>
            </a:extLst>
          </p:cNvPr>
          <p:cNvSpPr txBox="1"/>
          <p:nvPr/>
        </p:nvSpPr>
        <p:spPr>
          <a:xfrm>
            <a:off x="434108" y="983581"/>
            <a:ext cx="8502072" cy="5632311"/>
          </a:xfrm>
          <a:prstGeom prst="rect">
            <a:avLst/>
          </a:prstGeom>
          <a:noFill/>
        </p:spPr>
        <p:txBody>
          <a:bodyPr wrap="square" rtlCol="0">
            <a:spAutoFit/>
          </a:bodyPr>
          <a:lstStyle/>
          <a:p>
            <a:r>
              <a:rPr lang="en-US" u="sng" dirty="0">
                <a:latin typeface="Calibri" panose="020F0502020204030204" pitchFamily="34" charset="0"/>
                <a:ea typeface="Cambria" panose="02040503050406030204" pitchFamily="18" charset="0"/>
                <a:cs typeface="Calibri" panose="020F0502020204030204" pitchFamily="34" charset="0"/>
              </a:rPr>
              <a:t>Members:</a:t>
            </a:r>
          </a:p>
          <a:p>
            <a:endParaRPr lang="en-US" u="sng" dirty="0">
              <a:latin typeface="Calibri" panose="020F0502020204030204" pitchFamily="34" charset="0"/>
              <a:ea typeface="Cambria" panose="02040503050406030204" pitchFamily="18"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ea typeface="Cambria" panose="02040503050406030204" pitchFamily="18" charset="0"/>
                <a:cs typeface="Calibri" panose="020F0502020204030204" pitchFamily="34" charset="0"/>
              </a:rPr>
              <a:t>Sub-Committee of CFA, currently compromised of:</a:t>
            </a:r>
          </a:p>
          <a:p>
            <a:pPr marL="742950" lvl="1" indent="-285750">
              <a:buFont typeface="Arial" panose="020B0604020202020204" pitchFamily="34" charset="0"/>
              <a:buChar char="•"/>
            </a:pPr>
            <a:r>
              <a:rPr lang="en-US" dirty="0">
                <a:latin typeface="Calibri" panose="020F0502020204030204" pitchFamily="34" charset="0"/>
                <a:ea typeface="Cambria" panose="02040503050406030204" pitchFamily="18" charset="0"/>
                <a:cs typeface="Calibri" panose="020F0502020204030204" pitchFamily="34" charset="0"/>
              </a:rPr>
              <a:t>CFA Chair</a:t>
            </a:r>
          </a:p>
          <a:p>
            <a:pPr marL="742950" lvl="1" indent="-285750">
              <a:buFont typeface="Arial" panose="020B0604020202020204" pitchFamily="34" charset="0"/>
              <a:buChar char="•"/>
            </a:pPr>
            <a:r>
              <a:rPr lang="en-US" dirty="0">
                <a:latin typeface="Calibri" panose="020F0502020204030204" pitchFamily="34" charset="0"/>
                <a:ea typeface="Cambria" panose="02040503050406030204" pitchFamily="18" charset="0"/>
                <a:cs typeface="Calibri" panose="020F0502020204030204" pitchFamily="34" charset="0"/>
              </a:rPr>
              <a:t>Two CFA Members</a:t>
            </a:r>
          </a:p>
          <a:p>
            <a:pPr marL="742950" lvl="1" indent="-285750">
              <a:buFont typeface="Arial" panose="020B0604020202020204" pitchFamily="34" charset="0"/>
              <a:buChar char="•"/>
            </a:pPr>
            <a:r>
              <a:rPr lang="en-US" dirty="0">
                <a:latin typeface="Calibri" panose="020F0502020204030204" pitchFamily="34" charset="0"/>
                <a:ea typeface="Cambria" panose="02040503050406030204" pitchFamily="18" charset="0"/>
                <a:cs typeface="Calibri" panose="020F0502020204030204" pitchFamily="34" charset="0"/>
              </a:rPr>
              <a:t>Two non-CFA members with strong investment management background (lay members of local churches)</a:t>
            </a:r>
          </a:p>
          <a:p>
            <a:pPr marL="742950" lvl="1" indent="-285750">
              <a:buFont typeface="Arial" panose="020B0604020202020204" pitchFamily="34" charset="0"/>
              <a:buChar char="•"/>
            </a:pPr>
            <a:r>
              <a:rPr lang="en-US" dirty="0">
                <a:latin typeface="Calibri" panose="020F0502020204030204" pitchFamily="34" charset="0"/>
                <a:ea typeface="Cambria" panose="02040503050406030204" pitchFamily="18" charset="0"/>
                <a:cs typeface="Calibri" panose="020F0502020204030204" pitchFamily="34" charset="0"/>
              </a:rPr>
              <a:t>UM Stewardship Foundation Chair</a:t>
            </a:r>
          </a:p>
          <a:p>
            <a:pPr marL="742950" lvl="1" indent="-285750">
              <a:buFont typeface="Arial" panose="020B0604020202020204" pitchFamily="34" charset="0"/>
              <a:buChar char="•"/>
            </a:pPr>
            <a:r>
              <a:rPr lang="en-US" dirty="0">
                <a:latin typeface="Calibri" panose="020F0502020204030204" pitchFamily="34" charset="0"/>
                <a:ea typeface="Cambria" panose="02040503050406030204" pitchFamily="18" charset="0"/>
                <a:cs typeface="Calibri" panose="020F0502020204030204" pitchFamily="34" charset="0"/>
              </a:rPr>
              <a:t>Conference CFO/Treasurer (myself)</a:t>
            </a:r>
          </a:p>
          <a:p>
            <a:pPr marL="742950" lvl="1" indent="-285750">
              <a:buFont typeface="Arial" panose="020B0604020202020204" pitchFamily="34" charset="0"/>
              <a:buChar char="•"/>
            </a:pPr>
            <a:r>
              <a:rPr lang="en-US" dirty="0">
                <a:latin typeface="Calibri" panose="020F0502020204030204" pitchFamily="34" charset="0"/>
                <a:ea typeface="Cambria" panose="02040503050406030204" pitchFamily="18" charset="0"/>
                <a:cs typeface="Calibri" panose="020F0502020204030204" pitchFamily="34" charset="0"/>
              </a:rPr>
              <a:t>Recently added as “guest members” to hear Wespath presentation and share strategies, representatives from:</a:t>
            </a:r>
          </a:p>
          <a:p>
            <a:pPr marL="1200150" lvl="2" indent="-285750">
              <a:buFont typeface="Arial" panose="020B0604020202020204" pitchFamily="34" charset="0"/>
              <a:buChar char="•"/>
            </a:pPr>
            <a:r>
              <a:rPr lang="en-US" dirty="0">
                <a:latin typeface="Calibri" panose="020F0502020204030204" pitchFamily="34" charset="0"/>
                <a:ea typeface="Cambria" panose="02040503050406030204" pitchFamily="18" charset="0"/>
                <a:cs typeface="Calibri" panose="020F0502020204030204" pitchFamily="34" charset="0"/>
              </a:rPr>
              <a:t>Centenary Fund representative</a:t>
            </a:r>
          </a:p>
          <a:p>
            <a:pPr marL="1200150" lvl="2" indent="-285750">
              <a:buFont typeface="Arial" panose="020B0604020202020204" pitchFamily="34" charset="0"/>
              <a:buChar char="•"/>
            </a:pPr>
            <a:r>
              <a:rPr lang="en-US" dirty="0">
                <a:latin typeface="Calibri" panose="020F0502020204030204" pitchFamily="34" charset="0"/>
                <a:ea typeface="Cambria" panose="02040503050406030204" pitchFamily="18" charset="0"/>
                <a:cs typeface="Calibri" panose="020F0502020204030204" pitchFamily="34" charset="0"/>
              </a:rPr>
              <a:t>Additional members of the UMF with strong investment management background</a:t>
            </a:r>
          </a:p>
          <a:p>
            <a:pPr marL="285750" indent="-285750">
              <a:buFont typeface="Arial" panose="020B0604020202020204" pitchFamily="34" charset="0"/>
              <a:buChar char="•"/>
            </a:pPr>
            <a:r>
              <a:rPr lang="en-US" dirty="0">
                <a:latin typeface="Calibri" panose="020F0502020204030204" pitchFamily="34" charset="0"/>
                <a:ea typeface="Cambria" panose="02040503050406030204" pitchFamily="18" charset="0"/>
                <a:cs typeface="Calibri" panose="020F0502020204030204" pitchFamily="34" charset="0"/>
              </a:rPr>
              <a:t>Selection of members through CFA</a:t>
            </a:r>
          </a:p>
          <a:p>
            <a:pPr marL="285750" indent="-285750">
              <a:buFont typeface="Arial" panose="020B0604020202020204" pitchFamily="34" charset="0"/>
              <a:buChar char="•"/>
            </a:pPr>
            <a:r>
              <a:rPr lang="en-US" dirty="0">
                <a:latin typeface="Calibri" panose="020F0502020204030204" pitchFamily="34" charset="0"/>
                <a:ea typeface="Cambria" panose="02040503050406030204" pitchFamily="18" charset="0"/>
                <a:cs typeface="Calibri" panose="020F0502020204030204" pitchFamily="34" charset="0"/>
              </a:rPr>
              <a:t>Getting “qualified” members was and will continue to be a struggle</a:t>
            </a:r>
          </a:p>
          <a:p>
            <a:pPr marL="742950" lvl="1" indent="-285750">
              <a:buFont typeface="Arial" panose="020B0604020202020204" pitchFamily="34" charset="0"/>
              <a:buChar char="•"/>
            </a:pPr>
            <a:r>
              <a:rPr lang="en-US" dirty="0">
                <a:latin typeface="Calibri" panose="020F0502020204030204" pitchFamily="34" charset="0"/>
                <a:ea typeface="Cambria" panose="02040503050406030204" pitchFamily="18" charset="0"/>
                <a:cs typeface="Calibri" panose="020F0502020204030204" pitchFamily="34" charset="0"/>
              </a:rPr>
              <a:t>Losing two members due to disaffiliations</a:t>
            </a:r>
          </a:p>
          <a:p>
            <a:pPr marL="1200150" lvl="2" indent="-285750">
              <a:buFont typeface="Arial" panose="020B0604020202020204" pitchFamily="34" charset="0"/>
              <a:buChar char="•"/>
            </a:pPr>
            <a:endParaRPr lang="en-US" dirty="0">
              <a:latin typeface="Calibri" panose="020F0502020204030204" pitchFamily="34" charset="0"/>
              <a:ea typeface="Cambria" panose="02040503050406030204" pitchFamily="18" charset="0"/>
              <a:cs typeface="Calibri" panose="020F0502020204030204" pitchFamily="34" charset="0"/>
            </a:endParaRPr>
          </a:p>
          <a:p>
            <a:pPr marL="1200150" lvl="2" indent="-285750">
              <a:buFont typeface="Arial" panose="020B0604020202020204" pitchFamily="34" charset="0"/>
              <a:buChar char="•"/>
            </a:pPr>
            <a:endParaRPr lang="en-US" dirty="0">
              <a:latin typeface="Calibri" panose="020F0502020204030204" pitchFamily="34" charset="0"/>
              <a:ea typeface="Cambria" panose="02040503050406030204" pitchFamily="18" charset="0"/>
              <a:cs typeface="Calibri" panose="020F0502020204030204" pitchFamily="34" charset="0"/>
            </a:endParaRPr>
          </a:p>
          <a:p>
            <a:pPr marL="742950" lvl="1" indent="-285750">
              <a:buFont typeface="Arial" panose="020B0604020202020204" pitchFamily="34" charset="0"/>
              <a:buChar char="•"/>
            </a:pPr>
            <a:endParaRPr lang="en-US" dirty="0">
              <a:latin typeface="Calibri" panose="020F0502020204030204" pitchFamily="34"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4880949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376727"/>
            <a:ext cx="8315609" cy="461665"/>
          </a:xfrm>
          <a:prstGeom prst="rect">
            <a:avLst/>
          </a:prstGeom>
          <a:noFill/>
        </p:spPr>
        <p:txBody>
          <a:bodyPr wrap="square" rtlCol="0">
            <a:spAutoFit/>
          </a:bodyPr>
          <a:lstStyle/>
          <a:p>
            <a:r>
              <a:rPr lang="en-US" sz="2400" dirty="0"/>
              <a:t>Investment Committee</a:t>
            </a:r>
            <a:endParaRPr lang="en-US" baseline="30000" dirty="0">
              <a:latin typeface="Franklin Gothic Book" panose="020B0503020102020204" pitchFamily="34" charset="0"/>
            </a:endParaRPr>
          </a:p>
        </p:txBody>
      </p:sp>
      <p:sp>
        <p:nvSpPr>
          <p:cNvPr id="3" name="TextBox 2">
            <a:extLst>
              <a:ext uri="{FF2B5EF4-FFF2-40B4-BE49-F238E27FC236}">
                <a16:creationId xmlns:a16="http://schemas.microsoft.com/office/drawing/2014/main" id="{796BA29E-1013-4FDE-A946-91ACB8BBF4ED}"/>
              </a:ext>
            </a:extLst>
          </p:cNvPr>
          <p:cNvSpPr txBox="1"/>
          <p:nvPr/>
        </p:nvSpPr>
        <p:spPr>
          <a:xfrm>
            <a:off x="434108" y="983581"/>
            <a:ext cx="8502072" cy="4801314"/>
          </a:xfrm>
          <a:prstGeom prst="rect">
            <a:avLst/>
          </a:prstGeom>
          <a:noFill/>
        </p:spPr>
        <p:txBody>
          <a:bodyPr wrap="square" rtlCol="0">
            <a:spAutoFit/>
          </a:bodyPr>
          <a:lstStyle/>
          <a:p>
            <a:r>
              <a:rPr lang="en-US" u="sng" dirty="0">
                <a:latin typeface="Calibri" panose="020F0502020204030204" pitchFamily="34" charset="0"/>
                <a:ea typeface="Cambria" panose="02040503050406030204" pitchFamily="18" charset="0"/>
                <a:cs typeface="Calibri" panose="020F0502020204030204" pitchFamily="34" charset="0"/>
              </a:rPr>
              <a:t>Denomination Parameters:</a:t>
            </a:r>
          </a:p>
          <a:p>
            <a:r>
              <a:rPr lang="en-US" dirty="0"/>
              <a:t>The Greater New Jersey Annual Conference of the United Methodist Church will carry its responsibility for investing within the policy of the denomination as stated in The Book of Discipline, with special attention to paragraphs:</a:t>
            </a:r>
          </a:p>
          <a:p>
            <a:pPr marL="742950" lvl="1" indent="-285750">
              <a:buFont typeface="Arial" panose="020B0604020202020204" pitchFamily="34" charset="0"/>
              <a:buChar char="•"/>
            </a:pPr>
            <a:r>
              <a:rPr lang="en-US" dirty="0"/>
              <a:t>613.5 - policies governing investments</a:t>
            </a:r>
          </a:p>
          <a:p>
            <a:pPr marL="742950" lvl="1" indent="-285750">
              <a:buFont typeface="Arial" panose="020B0604020202020204" pitchFamily="34" charset="0"/>
              <a:buChar char="•"/>
            </a:pPr>
            <a:r>
              <a:rPr lang="en-US" dirty="0"/>
              <a:t>717  - sustainable &amp; socially responsible investments</a:t>
            </a:r>
          </a:p>
          <a:p>
            <a:pPr marL="742950" lvl="1" indent="-285750">
              <a:buFont typeface="Arial" panose="020B0604020202020204" pitchFamily="34" charset="0"/>
              <a:buChar char="•"/>
            </a:pPr>
            <a:r>
              <a:rPr lang="en-US" dirty="0"/>
              <a:t>1504.14 - fiduciary duties</a:t>
            </a:r>
          </a:p>
          <a:p>
            <a:pPr marL="742950" lvl="1" indent="-285750">
              <a:buFont typeface="Arial" panose="020B0604020202020204" pitchFamily="34" charset="0"/>
              <a:buChar char="•"/>
            </a:pPr>
            <a:endParaRPr lang="en-US" dirty="0">
              <a:latin typeface="Calibri" panose="020F0502020204030204" pitchFamily="34" charset="0"/>
              <a:ea typeface="Cambria" panose="02040503050406030204" pitchFamily="18" charset="0"/>
              <a:cs typeface="Calibri" panose="020F0502020204030204" pitchFamily="34" charset="0"/>
            </a:endParaRPr>
          </a:p>
          <a:p>
            <a:r>
              <a:rPr lang="en-US" u="sng" dirty="0">
                <a:latin typeface="Calibri" panose="020F0502020204030204" pitchFamily="34" charset="0"/>
                <a:ea typeface="Cambria" panose="02040503050406030204" pitchFamily="18" charset="0"/>
                <a:cs typeface="Calibri" panose="020F0502020204030204" pitchFamily="34" charset="0"/>
              </a:rPr>
              <a:t>Fiduciary Responsibility:</a:t>
            </a:r>
          </a:p>
          <a:p>
            <a:pPr marL="742950" lvl="1" indent="-285750">
              <a:buFont typeface="Arial" panose="020B0604020202020204" pitchFamily="34" charset="0"/>
              <a:buChar char="•"/>
            </a:pPr>
            <a:r>
              <a:rPr lang="en-US" dirty="0">
                <a:latin typeface="Calibri" panose="020F0502020204030204" pitchFamily="34" charset="0"/>
                <a:ea typeface="Cambria" panose="02040503050406030204" pitchFamily="18" charset="0"/>
                <a:cs typeface="Calibri" panose="020F0502020204030204" pitchFamily="34" charset="0"/>
              </a:rPr>
              <a:t>Duty of care - </a:t>
            </a:r>
            <a:r>
              <a:rPr lang="en-US" u="sng" dirty="0"/>
              <a:t>To invest with the care that a prudent person would use regarding investment of his/her own funds</a:t>
            </a:r>
            <a:r>
              <a:rPr lang="en-US" dirty="0"/>
              <a:t>.  Fulfilling this duty includes attention to appropriate risk levels, diversification, and performance of investments.</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latin typeface="Calibri" panose="020F0502020204030204" pitchFamily="34" charset="0"/>
                <a:ea typeface="Cambria" panose="02040503050406030204" pitchFamily="18" charset="0"/>
                <a:cs typeface="Calibri" panose="020F0502020204030204" pitchFamily="34" charset="0"/>
              </a:rPr>
              <a:t>Duty of loyalty - </a:t>
            </a:r>
            <a:r>
              <a:rPr lang="en-US" u="sng" dirty="0"/>
              <a:t>To manage funds with the interest of the Greater New Jersey Annual Conference of the United Methodist Church paramount </a:t>
            </a:r>
            <a:r>
              <a:rPr lang="en-US" dirty="0"/>
              <a:t>and without factoring in personal considerations, in other words, </a:t>
            </a:r>
            <a:r>
              <a:rPr lang="en-US" u="sng" dirty="0"/>
              <a:t>no conflict of interest </a:t>
            </a:r>
            <a:r>
              <a:rPr lang="en-US" dirty="0"/>
              <a:t>on the part of staff, officers, or investment committee members</a:t>
            </a:r>
            <a:endParaRPr lang="en-US" dirty="0">
              <a:latin typeface="Calibri" panose="020F0502020204030204" pitchFamily="34"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40542975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376727"/>
            <a:ext cx="8315609" cy="461665"/>
          </a:xfrm>
          <a:prstGeom prst="rect">
            <a:avLst/>
          </a:prstGeom>
          <a:noFill/>
        </p:spPr>
        <p:txBody>
          <a:bodyPr wrap="square" rtlCol="0">
            <a:spAutoFit/>
          </a:bodyPr>
          <a:lstStyle/>
          <a:p>
            <a:r>
              <a:rPr lang="en-US" sz="2400" dirty="0"/>
              <a:t>Investment Committee</a:t>
            </a:r>
            <a:endParaRPr lang="en-US" baseline="30000" dirty="0">
              <a:latin typeface="Franklin Gothic Book" panose="020B0503020102020204" pitchFamily="34" charset="0"/>
            </a:endParaRPr>
          </a:p>
        </p:txBody>
      </p:sp>
      <p:sp>
        <p:nvSpPr>
          <p:cNvPr id="3" name="TextBox 2">
            <a:extLst>
              <a:ext uri="{FF2B5EF4-FFF2-40B4-BE49-F238E27FC236}">
                <a16:creationId xmlns:a16="http://schemas.microsoft.com/office/drawing/2014/main" id="{796BA29E-1013-4FDE-A946-91ACB8BBF4ED}"/>
              </a:ext>
            </a:extLst>
          </p:cNvPr>
          <p:cNvSpPr txBox="1"/>
          <p:nvPr/>
        </p:nvSpPr>
        <p:spPr>
          <a:xfrm>
            <a:off x="182438" y="1082603"/>
            <a:ext cx="8502072" cy="5632311"/>
          </a:xfrm>
          <a:prstGeom prst="rect">
            <a:avLst/>
          </a:prstGeom>
          <a:noFill/>
        </p:spPr>
        <p:txBody>
          <a:bodyPr wrap="square" rtlCol="0">
            <a:spAutoFit/>
          </a:bodyPr>
          <a:lstStyle/>
          <a:p>
            <a:r>
              <a:rPr lang="en-US" u="sng" dirty="0">
                <a:latin typeface="Calibri" panose="020F0502020204030204" pitchFamily="34" charset="0"/>
                <a:ea typeface="Cambria" panose="02040503050406030204" pitchFamily="18" charset="0"/>
                <a:cs typeface="Calibri" panose="020F0502020204030204" pitchFamily="34" charset="0"/>
              </a:rPr>
              <a:t>Duties &amp; Responsibilities:</a:t>
            </a:r>
          </a:p>
          <a:p>
            <a:endParaRPr lang="en-US" dirty="0">
              <a:latin typeface="Calibri" panose="020F0502020204030204" pitchFamily="34" charset="0"/>
              <a:ea typeface="Cambria" panose="02040503050406030204" pitchFamily="18" charset="0"/>
              <a:cs typeface="Calibri" panose="020F0502020204030204" pitchFamily="34" charset="0"/>
            </a:endParaRPr>
          </a:p>
          <a:p>
            <a:pPr marL="285750" lvl="0" indent="-285750" hangingPunct="0">
              <a:buFont typeface="Arial" panose="020B0604020202020204" pitchFamily="34" charset="0"/>
              <a:buChar char="•"/>
            </a:pPr>
            <a:r>
              <a:rPr lang="en-US" u="sng" dirty="0"/>
              <a:t>Remain in compliance with church law</a:t>
            </a:r>
            <a:r>
              <a:rPr lang="en-US" dirty="0"/>
              <a:t> according to the current The Book of Discipline of the United Methodist Church and attempt to perpetuate our church values as interpreted in the current The Book of Resolutions of the United Methodist Church.</a:t>
            </a:r>
          </a:p>
          <a:p>
            <a:pPr marL="285750" lvl="0" indent="-285750" hangingPunct="0">
              <a:buFont typeface="Arial" panose="020B0604020202020204" pitchFamily="34" charset="0"/>
              <a:buChar char="•"/>
            </a:pPr>
            <a:r>
              <a:rPr lang="en-US" u="sng" dirty="0"/>
              <a:t>Develop the Investment Policy </a:t>
            </a:r>
            <a:r>
              <a:rPr lang="en-US" dirty="0"/>
              <a:t>of the Greater New Jersey Annual Conference to include the establishment of investment risk and return objectives, asset allocation policy, the selection of investment managers and the design of the investment manager structure, securities guidelines for the investment managers, performance monitoring and reporting procedures and protocols. </a:t>
            </a:r>
          </a:p>
          <a:p>
            <a:pPr marL="285750" lvl="0" indent="-285750" hangingPunct="0">
              <a:buFont typeface="Arial" panose="020B0604020202020204" pitchFamily="34" charset="0"/>
              <a:buChar char="•"/>
            </a:pPr>
            <a:r>
              <a:rPr lang="en-US" u="sng" dirty="0"/>
              <a:t>Review the investment performance </a:t>
            </a:r>
            <a:r>
              <a:rPr lang="en-US" dirty="0"/>
              <a:t>of the Portfolio and the investment managers on at least a semi-annual basis, including compliance with the asset allocation policies of the portfolio.</a:t>
            </a:r>
          </a:p>
          <a:p>
            <a:pPr marL="285750" lvl="0" indent="-285750" hangingPunct="0">
              <a:buFont typeface="Arial" panose="020B0604020202020204" pitchFamily="34" charset="0"/>
              <a:buChar char="•"/>
            </a:pPr>
            <a:r>
              <a:rPr lang="en-US" u="sng" dirty="0"/>
              <a:t>Report investment performance to CF&amp;A </a:t>
            </a:r>
            <a:r>
              <a:rPr lang="en-US" dirty="0"/>
              <a:t>on a semiannual basis.  </a:t>
            </a:r>
          </a:p>
          <a:p>
            <a:pPr marL="285750" lvl="0" indent="-285750" hangingPunct="0">
              <a:buFont typeface="Arial" panose="020B0604020202020204" pitchFamily="34" charset="0"/>
              <a:buChar char="•"/>
            </a:pPr>
            <a:r>
              <a:rPr lang="en-US" u="sng" dirty="0"/>
              <a:t>Rebalance the Portfolio </a:t>
            </a:r>
            <a:r>
              <a:rPr lang="en-US" dirty="0"/>
              <a:t>as directed by the Investment Policy Statement.</a:t>
            </a:r>
          </a:p>
          <a:p>
            <a:pPr marL="285750" lvl="0" indent="-285750" hangingPunct="0">
              <a:buFont typeface="Arial" panose="020B0604020202020204" pitchFamily="34" charset="0"/>
              <a:buChar char="•"/>
            </a:pPr>
            <a:r>
              <a:rPr lang="en-US" u="sng" dirty="0"/>
              <a:t>Monitor and review the overall costs </a:t>
            </a:r>
            <a:r>
              <a:rPr lang="en-US" dirty="0"/>
              <a:t>of operating the Portfolio on an annual basis.</a:t>
            </a:r>
          </a:p>
          <a:p>
            <a:pPr marL="285750" lvl="0" indent="-285750" hangingPunct="0">
              <a:buFont typeface="Arial" panose="020B0604020202020204" pitchFamily="34" charset="0"/>
              <a:buChar char="•"/>
            </a:pPr>
            <a:r>
              <a:rPr lang="en-US" dirty="0"/>
              <a:t>Review and recommend the annual spending rate for the Portfolio.</a:t>
            </a:r>
          </a:p>
          <a:p>
            <a:pPr marL="285750" lvl="0" indent="-285750" hangingPunct="0">
              <a:buFont typeface="Arial" panose="020B0604020202020204" pitchFamily="34" charset="0"/>
              <a:buChar char="•"/>
            </a:pPr>
            <a:r>
              <a:rPr lang="en-US" dirty="0"/>
              <a:t>Recommend Investment Policy modifications or enhancements as needed.</a:t>
            </a:r>
          </a:p>
          <a:p>
            <a:pPr marL="285750" lvl="0" indent="-285750" hangingPunct="0">
              <a:buFont typeface="Arial" panose="020B0604020202020204" pitchFamily="34" charset="0"/>
              <a:buChar char="•"/>
            </a:pPr>
            <a:r>
              <a:rPr lang="en-US" dirty="0"/>
              <a:t>Maintain compliance with applicable fiduciary laws and regulations.</a:t>
            </a:r>
          </a:p>
          <a:p>
            <a:endParaRPr lang="en-US" dirty="0">
              <a:latin typeface="Calibri" panose="020F0502020204030204" pitchFamily="34"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19171227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376727"/>
            <a:ext cx="8315609" cy="461665"/>
          </a:xfrm>
          <a:prstGeom prst="rect">
            <a:avLst/>
          </a:prstGeom>
          <a:noFill/>
        </p:spPr>
        <p:txBody>
          <a:bodyPr wrap="square" rtlCol="0">
            <a:spAutoFit/>
          </a:bodyPr>
          <a:lstStyle/>
          <a:p>
            <a:r>
              <a:rPr lang="en-US" sz="2400" dirty="0"/>
              <a:t>Investment Committee</a:t>
            </a:r>
            <a:endParaRPr lang="en-US" baseline="30000" dirty="0">
              <a:latin typeface="Franklin Gothic Book" panose="020B0503020102020204" pitchFamily="34" charset="0"/>
            </a:endParaRPr>
          </a:p>
        </p:txBody>
      </p:sp>
      <p:sp>
        <p:nvSpPr>
          <p:cNvPr id="3" name="TextBox 2">
            <a:extLst>
              <a:ext uri="{FF2B5EF4-FFF2-40B4-BE49-F238E27FC236}">
                <a16:creationId xmlns:a16="http://schemas.microsoft.com/office/drawing/2014/main" id="{796BA29E-1013-4FDE-A946-91ACB8BBF4ED}"/>
              </a:ext>
            </a:extLst>
          </p:cNvPr>
          <p:cNvSpPr txBox="1"/>
          <p:nvPr/>
        </p:nvSpPr>
        <p:spPr>
          <a:xfrm>
            <a:off x="434108" y="983581"/>
            <a:ext cx="8502072" cy="5078313"/>
          </a:xfrm>
          <a:prstGeom prst="rect">
            <a:avLst/>
          </a:prstGeom>
          <a:noFill/>
        </p:spPr>
        <p:txBody>
          <a:bodyPr wrap="square" rtlCol="0">
            <a:spAutoFit/>
          </a:bodyPr>
          <a:lstStyle/>
          <a:p>
            <a:r>
              <a:rPr lang="en-US" u="sng" dirty="0">
                <a:latin typeface="Calibri" panose="020F0502020204030204" pitchFamily="34" charset="0"/>
                <a:ea typeface="Cambria" panose="02040503050406030204" pitchFamily="18" charset="0"/>
                <a:cs typeface="Calibri" panose="020F0502020204030204" pitchFamily="34" charset="0"/>
              </a:rPr>
              <a:t>Governance:</a:t>
            </a:r>
          </a:p>
          <a:p>
            <a:pPr marL="742950" lvl="1" indent="-285750">
              <a:buFont typeface="Arial" panose="020B0604020202020204" pitchFamily="34" charset="0"/>
              <a:buChar char="•"/>
            </a:pPr>
            <a:r>
              <a:rPr lang="en-US" dirty="0">
                <a:latin typeface="Calibri" panose="020F0502020204030204" pitchFamily="34" charset="0"/>
                <a:ea typeface="Cambria" panose="02040503050406030204" pitchFamily="18" charset="0"/>
                <a:cs typeface="Calibri" panose="020F0502020204030204" pitchFamily="34" charset="0"/>
              </a:rPr>
              <a:t>All actions and minutes of the Investment Committee are reported to CFA</a:t>
            </a:r>
          </a:p>
          <a:p>
            <a:pPr marL="742950" lvl="1" indent="-285750">
              <a:buFont typeface="Arial" panose="020B0604020202020204" pitchFamily="34" charset="0"/>
              <a:buChar char="•"/>
            </a:pPr>
            <a:r>
              <a:rPr lang="en-US" dirty="0">
                <a:latin typeface="Calibri" panose="020F0502020204030204" pitchFamily="34" charset="0"/>
                <a:ea typeface="Cambria" panose="02040503050406030204" pitchFamily="18" charset="0"/>
                <a:cs typeface="Calibri" panose="020F0502020204030204" pitchFamily="34" charset="0"/>
              </a:rPr>
              <a:t>Investment Committee is authorized to delegate </a:t>
            </a:r>
            <a:r>
              <a:rPr lang="en-US" dirty="0"/>
              <a:t>certain responsibilities to professional experts in various fields. These fields include, but are not limited to:</a:t>
            </a:r>
          </a:p>
          <a:p>
            <a:pPr marL="1200150" lvl="2" indent="-285750" hangingPunct="0">
              <a:buFont typeface="Arial" panose="020B0604020202020204" pitchFamily="34" charset="0"/>
              <a:buChar char="•"/>
            </a:pPr>
            <a:r>
              <a:rPr lang="en-US" dirty="0"/>
              <a:t> Investment Management Consultant: </a:t>
            </a:r>
          </a:p>
          <a:p>
            <a:pPr marL="1657350" lvl="3" indent="-285750" hangingPunct="0">
              <a:buFont typeface="Arial" panose="020B0604020202020204" pitchFamily="34" charset="0"/>
              <a:buChar char="•"/>
            </a:pPr>
            <a:r>
              <a:rPr lang="en-US" dirty="0"/>
              <a:t>establishing investment policy, objectives, and guidelines. </a:t>
            </a:r>
          </a:p>
          <a:p>
            <a:pPr marL="1657350" lvl="3" indent="-285750" hangingPunct="0">
              <a:buFont typeface="Arial" panose="020B0604020202020204" pitchFamily="34" charset="0"/>
              <a:buChar char="•"/>
            </a:pPr>
            <a:r>
              <a:rPr lang="en-US" dirty="0"/>
              <a:t>selecting investment managers. </a:t>
            </a:r>
          </a:p>
          <a:p>
            <a:pPr marL="1657350" lvl="3" indent="-285750" hangingPunct="0">
              <a:buFont typeface="Arial" panose="020B0604020202020204" pitchFamily="34" charset="0"/>
              <a:buChar char="•"/>
            </a:pPr>
            <a:r>
              <a:rPr lang="en-US" dirty="0"/>
              <a:t>the periodic review of investment managers. </a:t>
            </a:r>
          </a:p>
          <a:p>
            <a:pPr marL="1657350" lvl="3" indent="-285750" hangingPunct="0">
              <a:buFont typeface="Arial" panose="020B0604020202020204" pitchFamily="34" charset="0"/>
              <a:buChar char="•"/>
            </a:pPr>
            <a:r>
              <a:rPr lang="en-US" dirty="0"/>
              <a:t>measuring and evaluating investment performance. </a:t>
            </a:r>
          </a:p>
          <a:p>
            <a:pPr marL="1657350" lvl="3" indent="-285750" hangingPunct="0">
              <a:buFont typeface="Arial" panose="020B0604020202020204" pitchFamily="34" charset="0"/>
              <a:buChar char="•"/>
            </a:pPr>
            <a:r>
              <a:rPr lang="en-US" dirty="0"/>
              <a:t>make certain investments align with guidelines outline in the Book of Discipline</a:t>
            </a:r>
          </a:p>
          <a:p>
            <a:pPr marL="1657350" lvl="3" indent="-285750" hangingPunct="0">
              <a:buFont typeface="Arial" panose="020B0604020202020204" pitchFamily="34" charset="0"/>
              <a:buChar char="•"/>
            </a:pPr>
            <a:r>
              <a:rPr lang="en-US" dirty="0"/>
              <a:t>and other tasks as deemed appropriate.</a:t>
            </a:r>
          </a:p>
          <a:p>
            <a:pPr marL="742950" lvl="1" indent="-285750" hangingPunct="0">
              <a:buFont typeface="Arial" panose="020B0604020202020204" pitchFamily="34" charset="0"/>
              <a:buChar char="•"/>
            </a:pPr>
            <a:r>
              <a:rPr lang="en-US" dirty="0"/>
              <a:t>Investment Manager. The investment manager has discretion within policy guidelines to purchase, sell, or hold the specific securities that will be used to meet the Fund’s investment objectives. </a:t>
            </a:r>
          </a:p>
          <a:p>
            <a:pPr marL="742950" lvl="1" indent="-285750" hangingPunct="0">
              <a:buFont typeface="Arial" panose="020B0604020202020204" pitchFamily="34" charset="0"/>
              <a:buChar char="•"/>
            </a:pPr>
            <a:r>
              <a:rPr lang="en-US" dirty="0"/>
              <a:t>The CFO’s team will perform regular accounting of all assets owned, purchased, or sold, as well as movement of assets within the Fund accounts.</a:t>
            </a:r>
          </a:p>
          <a:p>
            <a:pPr marL="742950" lvl="1" indent="-285750">
              <a:buFont typeface="Arial" panose="020B0604020202020204" pitchFamily="34" charset="0"/>
              <a:buChar char="•"/>
            </a:pPr>
            <a:endParaRPr lang="en-US" dirty="0">
              <a:latin typeface="Calibri" panose="020F0502020204030204" pitchFamily="34"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23706418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1252" y="5560510"/>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376727"/>
            <a:ext cx="8315609" cy="461665"/>
          </a:xfrm>
          <a:prstGeom prst="rect">
            <a:avLst/>
          </a:prstGeom>
          <a:noFill/>
        </p:spPr>
        <p:txBody>
          <a:bodyPr wrap="square" rtlCol="0">
            <a:spAutoFit/>
          </a:bodyPr>
          <a:lstStyle/>
          <a:p>
            <a:r>
              <a:rPr lang="en-US" sz="2400" dirty="0"/>
              <a:t>Reserves (GNJ’s Designated Funds)</a:t>
            </a:r>
            <a:endParaRPr lang="en-US" baseline="30000" dirty="0">
              <a:latin typeface="Franklin Gothic Book" panose="020B0503020102020204" pitchFamily="34" charset="0"/>
            </a:endParaRPr>
          </a:p>
        </p:txBody>
      </p:sp>
      <p:sp>
        <p:nvSpPr>
          <p:cNvPr id="3" name="TextBox 2">
            <a:extLst>
              <a:ext uri="{FF2B5EF4-FFF2-40B4-BE49-F238E27FC236}">
                <a16:creationId xmlns:a16="http://schemas.microsoft.com/office/drawing/2014/main" id="{796BA29E-1013-4FDE-A946-91ACB8BBF4ED}"/>
              </a:ext>
            </a:extLst>
          </p:cNvPr>
          <p:cNvSpPr txBox="1"/>
          <p:nvPr/>
        </p:nvSpPr>
        <p:spPr>
          <a:xfrm>
            <a:off x="434108" y="983581"/>
            <a:ext cx="8502072" cy="5078313"/>
          </a:xfrm>
          <a:prstGeom prst="rect">
            <a:avLst/>
          </a:prstGeom>
          <a:noFill/>
        </p:spPr>
        <p:txBody>
          <a:bodyPr wrap="square" rtlCol="0">
            <a:spAutoFit/>
          </a:bodyPr>
          <a:lstStyle/>
          <a:p>
            <a:r>
              <a:rPr lang="en-US" dirty="0">
                <a:latin typeface="Calibri" panose="020F0502020204030204" pitchFamily="34" charset="0"/>
                <a:ea typeface="Cambria" panose="02040503050406030204" pitchFamily="18" charset="0"/>
                <a:cs typeface="Calibri" panose="020F0502020204030204" pitchFamily="34" charset="0"/>
              </a:rPr>
              <a:t>At the October 2021 Special Charge Conference Session, GNJ approved the “Designated Fund Legislation”</a:t>
            </a:r>
          </a:p>
          <a:p>
            <a:endParaRPr lang="en-US" dirty="0">
              <a:latin typeface="Calibri" panose="020F0502020204030204" pitchFamily="34" charset="0"/>
              <a:ea typeface="Cambria" panose="02040503050406030204" pitchFamily="18" charset="0"/>
              <a:cs typeface="Calibri" panose="020F0502020204030204" pitchFamily="34" charset="0"/>
            </a:endParaRPr>
          </a:p>
          <a:p>
            <a:r>
              <a:rPr lang="en-US" u="sng" dirty="0">
                <a:latin typeface="Calibri" panose="020F0502020204030204" pitchFamily="34" charset="0"/>
                <a:ea typeface="Cambria" panose="02040503050406030204" pitchFamily="18" charset="0"/>
                <a:cs typeface="Calibri" panose="020F0502020204030204" pitchFamily="34" charset="0"/>
              </a:rPr>
              <a:t>Twelve Funds, each with a specific purpose:</a:t>
            </a:r>
          </a:p>
          <a:p>
            <a:pPr marL="342900" lvl="0" indent="-342900">
              <a:buFont typeface="+mj-lt"/>
              <a:buAutoNum type="arabicPeriod"/>
            </a:pPr>
            <a:r>
              <a:rPr lang="en-US" dirty="0"/>
              <a:t>Operating Reserve Fund – each year, CFA will establish a surplus needed to manage cashflow during the year. It shall be set at 10% of the consolidated budget approved by the annual conference. </a:t>
            </a:r>
          </a:p>
          <a:p>
            <a:pPr marL="342900" lvl="0" indent="-342900">
              <a:buFont typeface="+mj-lt"/>
              <a:buAutoNum type="arabicPeriod"/>
            </a:pPr>
            <a:r>
              <a:rPr lang="en-US" dirty="0"/>
              <a:t>Harvest Mission Fund – supports leadership and congregational development and mission engagement. </a:t>
            </a:r>
          </a:p>
          <a:p>
            <a:pPr marL="342900" lvl="0" indent="-342900">
              <a:buFont typeface="+mj-lt"/>
              <a:buAutoNum type="arabicPeriod"/>
            </a:pPr>
            <a:r>
              <a:rPr lang="en-US" dirty="0"/>
              <a:t>Strategic Disciple Making Fund – funds new faith communities (congregations, second sites, new worship services).</a:t>
            </a:r>
          </a:p>
          <a:p>
            <a:pPr marL="342900" lvl="0" indent="-342900">
              <a:buFont typeface="+mj-lt"/>
              <a:buAutoNum type="arabicPeriod"/>
            </a:pPr>
            <a:r>
              <a:rPr lang="en-US" dirty="0"/>
              <a:t>St. John’s Native American Historic Preservation Fund – fund the preservation of the St. John’s building as a historical site and the Native American burial ground and costs to transfer property to the tribe when applicable. </a:t>
            </a:r>
          </a:p>
          <a:p>
            <a:pPr marL="342900" lvl="0" indent="-342900">
              <a:buFont typeface="+mj-lt"/>
              <a:buAutoNum type="arabicPeriod"/>
            </a:pPr>
            <a:r>
              <a:rPr lang="en-US" dirty="0"/>
              <a:t>Next Gen Ministries Fund– fund ministries of young people between 12 and 30 that may include camping, Ignite, youth ministries, campus ministries and other ministries to form and shape young people’s commitment to and faith in Jesus Christ.</a:t>
            </a:r>
          </a:p>
          <a:p>
            <a:endParaRPr lang="en-US" dirty="0">
              <a:latin typeface="Calibri" panose="020F0502020204030204" pitchFamily="34"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29621059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376727"/>
            <a:ext cx="8315609" cy="461665"/>
          </a:xfrm>
          <a:prstGeom prst="rect">
            <a:avLst/>
          </a:prstGeom>
          <a:noFill/>
        </p:spPr>
        <p:txBody>
          <a:bodyPr wrap="square" rtlCol="0">
            <a:spAutoFit/>
          </a:bodyPr>
          <a:lstStyle/>
          <a:p>
            <a:r>
              <a:rPr lang="en-US" sz="2400" dirty="0"/>
              <a:t>Reserves (GNJ’s Designated Funds)</a:t>
            </a:r>
            <a:endParaRPr lang="en-US" baseline="30000" dirty="0">
              <a:latin typeface="Franklin Gothic Book" panose="020B0503020102020204" pitchFamily="34" charset="0"/>
            </a:endParaRPr>
          </a:p>
        </p:txBody>
      </p:sp>
      <p:sp>
        <p:nvSpPr>
          <p:cNvPr id="3" name="TextBox 2">
            <a:extLst>
              <a:ext uri="{FF2B5EF4-FFF2-40B4-BE49-F238E27FC236}">
                <a16:creationId xmlns:a16="http://schemas.microsoft.com/office/drawing/2014/main" id="{796BA29E-1013-4FDE-A946-91ACB8BBF4ED}"/>
              </a:ext>
            </a:extLst>
          </p:cNvPr>
          <p:cNvSpPr txBox="1"/>
          <p:nvPr/>
        </p:nvSpPr>
        <p:spPr>
          <a:xfrm>
            <a:off x="434108" y="983581"/>
            <a:ext cx="8502072" cy="5355312"/>
          </a:xfrm>
          <a:prstGeom prst="rect">
            <a:avLst/>
          </a:prstGeom>
          <a:noFill/>
        </p:spPr>
        <p:txBody>
          <a:bodyPr wrap="square" rtlCol="0">
            <a:spAutoFit/>
          </a:bodyPr>
          <a:lstStyle/>
          <a:p>
            <a:r>
              <a:rPr lang="en-US" u="sng" dirty="0">
                <a:latin typeface="Calibri" panose="020F0502020204030204" pitchFamily="34" charset="0"/>
                <a:ea typeface="Cambria" panose="02040503050406030204" pitchFamily="18" charset="0"/>
                <a:cs typeface="Calibri" panose="020F0502020204030204" pitchFamily="34" charset="0"/>
              </a:rPr>
              <a:t>Twelve Funds, each with a specific purpose:</a:t>
            </a:r>
          </a:p>
          <a:p>
            <a:pPr marL="342900" lvl="0" indent="-342900">
              <a:buFont typeface="+mj-lt"/>
              <a:buAutoNum type="arabicPeriod" startAt="6"/>
            </a:pPr>
            <a:r>
              <a:rPr lang="en-US" dirty="0"/>
              <a:t>Pension and Benefits Operational Fund – fund the administrative work of the Conference Board of Pensions and Health Benefits.</a:t>
            </a:r>
          </a:p>
          <a:p>
            <a:pPr marL="342900" lvl="0" indent="-342900">
              <a:buFont typeface="+mj-lt"/>
              <a:buAutoNum type="arabicPeriod" startAt="6"/>
            </a:pPr>
            <a:r>
              <a:rPr lang="en-US" dirty="0"/>
              <a:t>Retiree Health Fund – fund payments for retiree health care and secure retire health care. </a:t>
            </a:r>
          </a:p>
          <a:p>
            <a:pPr marL="342900" lvl="0" indent="-342900">
              <a:buFont typeface="+mj-lt"/>
              <a:buAutoNum type="arabicPeriod" startAt="6"/>
            </a:pPr>
            <a:r>
              <a:rPr lang="en-US" dirty="0"/>
              <a:t>Property Operational Fund - funds maintenance and equipment purchases for the GNJ Mission and Resource Center, closed church property and cemeteries owned by the annual conference. </a:t>
            </a:r>
          </a:p>
          <a:p>
            <a:pPr marL="342900" lvl="0" indent="-342900">
              <a:buFont typeface="+mj-lt"/>
              <a:buAutoNum type="arabicPeriod" startAt="6"/>
            </a:pPr>
            <a:r>
              <a:rPr lang="en-US" dirty="0"/>
              <a:t>Property Redevelopment Fund – funds redeveloping GNJ congregational property. Our first priority is for congregations in low-income communities to be able to increase income for ministry and mission in low-income communities.</a:t>
            </a:r>
          </a:p>
          <a:p>
            <a:pPr marL="342900" lvl="0" indent="-342900">
              <a:buFont typeface="+mj-lt"/>
              <a:buAutoNum type="arabicPeriod" startAt="6"/>
            </a:pPr>
            <a:r>
              <a:rPr lang="en-US" dirty="0"/>
              <a:t>Superintendent Housing Fund – funds the purchase and maintenance of superintendent parsonages or provides a housing allowance for one or more district superintendents.</a:t>
            </a:r>
          </a:p>
          <a:p>
            <a:pPr marL="342900" lvl="0" indent="-342900">
              <a:buFont typeface="+mj-lt"/>
              <a:buAutoNum type="arabicPeriod" startAt="6"/>
            </a:pPr>
            <a:r>
              <a:rPr lang="en-US" dirty="0"/>
              <a:t>Episcopal Residence Fund – funds the purchase and maintenance of the bishop’s residence or provides housing allowance. </a:t>
            </a:r>
          </a:p>
          <a:p>
            <a:pPr marL="342900" lvl="0" indent="-342900">
              <a:buFont typeface="+mj-lt"/>
              <a:buAutoNum type="arabicPeriod" startAt="6"/>
            </a:pPr>
            <a:r>
              <a:rPr lang="en-US" dirty="0"/>
              <a:t>Episcopal Office Fund – funds discretionary fund and scholarships to the bishop’s clergy convocation.</a:t>
            </a:r>
          </a:p>
          <a:p>
            <a:endParaRPr lang="en-US" dirty="0">
              <a:latin typeface="Calibri" panose="020F0502020204030204" pitchFamily="34"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31557268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5085" y="5421769"/>
            <a:ext cx="2270640" cy="1293145"/>
          </a:xfrm>
          <a:prstGeom prst="rect">
            <a:avLst/>
          </a:prstGeom>
        </p:spPr>
      </p:pic>
      <p:sp>
        <p:nvSpPr>
          <p:cNvPr id="2" name="TextBox 1">
            <a:extLst>
              <a:ext uri="{FF2B5EF4-FFF2-40B4-BE49-F238E27FC236}">
                <a16:creationId xmlns:a16="http://schemas.microsoft.com/office/drawing/2014/main" id="{9E0A6E8C-B053-4430-8019-2F72345B17BD}"/>
              </a:ext>
            </a:extLst>
          </p:cNvPr>
          <p:cNvSpPr txBox="1"/>
          <p:nvPr/>
        </p:nvSpPr>
        <p:spPr>
          <a:xfrm>
            <a:off x="434108" y="376727"/>
            <a:ext cx="8315609" cy="461665"/>
          </a:xfrm>
          <a:prstGeom prst="rect">
            <a:avLst/>
          </a:prstGeom>
          <a:noFill/>
        </p:spPr>
        <p:txBody>
          <a:bodyPr wrap="square" rtlCol="0">
            <a:spAutoFit/>
          </a:bodyPr>
          <a:lstStyle/>
          <a:p>
            <a:r>
              <a:rPr lang="en-US" sz="2400" dirty="0"/>
              <a:t>Reserves (GNJ’s Designated Funds)</a:t>
            </a:r>
            <a:endParaRPr lang="en-US" baseline="30000" dirty="0">
              <a:latin typeface="Franklin Gothic Book" panose="020B0503020102020204" pitchFamily="34" charset="0"/>
            </a:endParaRPr>
          </a:p>
        </p:txBody>
      </p:sp>
      <p:sp>
        <p:nvSpPr>
          <p:cNvPr id="3" name="TextBox 2">
            <a:extLst>
              <a:ext uri="{FF2B5EF4-FFF2-40B4-BE49-F238E27FC236}">
                <a16:creationId xmlns:a16="http://schemas.microsoft.com/office/drawing/2014/main" id="{796BA29E-1013-4FDE-A946-91ACB8BBF4ED}"/>
              </a:ext>
            </a:extLst>
          </p:cNvPr>
          <p:cNvSpPr txBox="1"/>
          <p:nvPr/>
        </p:nvSpPr>
        <p:spPr>
          <a:xfrm>
            <a:off x="434108" y="983581"/>
            <a:ext cx="8502072" cy="4801314"/>
          </a:xfrm>
          <a:prstGeom prst="rect">
            <a:avLst/>
          </a:prstGeom>
          <a:noFill/>
        </p:spPr>
        <p:txBody>
          <a:bodyPr wrap="square" rtlCol="0">
            <a:spAutoFit/>
          </a:bodyPr>
          <a:lstStyle/>
          <a:p>
            <a:r>
              <a:rPr lang="en-US" u="sng" dirty="0">
                <a:latin typeface="Calibri" panose="020F0502020204030204" pitchFamily="34" charset="0"/>
                <a:ea typeface="Cambria" panose="02040503050406030204" pitchFamily="18" charset="0"/>
                <a:cs typeface="Calibri" panose="020F0502020204030204" pitchFamily="34" charset="0"/>
              </a:rPr>
              <a:t>Policy &amp; Procedures:</a:t>
            </a:r>
          </a:p>
          <a:p>
            <a:pPr marL="342900" lvl="0" indent="-342900">
              <a:buFont typeface="Arial" panose="020B0604020202020204" pitchFamily="34" charset="0"/>
              <a:buChar char="•"/>
            </a:pPr>
            <a:r>
              <a:rPr lang="en-US" dirty="0"/>
              <a:t>Each fund has a target balance where a 5% draw would cover the estimated costs associated with each fund’s purpose.</a:t>
            </a:r>
          </a:p>
          <a:p>
            <a:pPr marL="800100" lvl="1" indent="-342900">
              <a:buFont typeface="Arial" panose="020B0604020202020204" pitchFamily="34" charset="0"/>
              <a:buChar char="•"/>
            </a:pPr>
            <a:r>
              <a:rPr lang="en-US" dirty="0">
                <a:latin typeface="Calibri" panose="020F0502020204030204" pitchFamily="34" charset="0"/>
                <a:ea typeface="Cambria" panose="02040503050406030204" pitchFamily="18" charset="0"/>
                <a:cs typeface="Calibri" panose="020F0502020204030204" pitchFamily="34" charset="0"/>
              </a:rPr>
              <a:t>Purpose – draw from these funds to cover the costs </a:t>
            </a:r>
            <a:r>
              <a:rPr lang="en-US" u="sng" dirty="0">
                <a:latin typeface="Calibri" panose="020F0502020204030204" pitchFamily="34" charset="0"/>
                <a:ea typeface="Cambria" panose="02040503050406030204" pitchFamily="18" charset="0"/>
                <a:cs typeface="Calibri" panose="020F0502020204030204" pitchFamily="34" charset="0"/>
              </a:rPr>
              <a:t>reduces the burden on Shared Ministry (Apportionments) to cover</a:t>
            </a:r>
          </a:p>
          <a:p>
            <a:pPr marL="342900" indent="-342900">
              <a:buFont typeface="Arial" panose="020B0604020202020204" pitchFamily="34" charset="0"/>
              <a:buChar char="•"/>
            </a:pPr>
            <a:r>
              <a:rPr lang="en-US" dirty="0">
                <a:latin typeface="Calibri" panose="020F0502020204030204" pitchFamily="34" charset="0"/>
                <a:ea typeface="Cambria" panose="02040503050406030204" pitchFamily="18" charset="0"/>
                <a:cs typeface="Calibri" panose="020F0502020204030204" pitchFamily="34" charset="0"/>
              </a:rPr>
              <a:t>The income (draw) is included in the annual operating budget</a:t>
            </a:r>
          </a:p>
          <a:p>
            <a:pPr marL="342900" indent="-342900">
              <a:buFont typeface="Arial" panose="020B0604020202020204" pitchFamily="34" charset="0"/>
              <a:buChar char="•"/>
            </a:pPr>
            <a:r>
              <a:rPr lang="en-US" dirty="0">
                <a:latin typeface="Calibri" panose="020F0502020204030204" pitchFamily="34" charset="0"/>
                <a:ea typeface="Cambria" panose="02040503050406030204" pitchFamily="18" charset="0"/>
                <a:cs typeface="Calibri" panose="020F0502020204030204" pitchFamily="34" charset="0"/>
              </a:rPr>
              <a:t>Building the funds:</a:t>
            </a:r>
          </a:p>
          <a:p>
            <a:pPr marL="800100" lvl="1" indent="-342900">
              <a:buFont typeface="Arial" panose="020B0604020202020204" pitchFamily="34" charset="0"/>
              <a:buChar char="•"/>
            </a:pPr>
            <a:r>
              <a:rPr lang="en-US" dirty="0"/>
              <a:t>Distribution of the </a:t>
            </a:r>
            <a:r>
              <a:rPr lang="en-US" b="1" dirty="0"/>
              <a:t>Investable Property Proceeds </a:t>
            </a:r>
            <a:r>
              <a:rPr lang="en-US" dirty="0"/>
              <a:t>(proceeds above and beyond the operating budgeted amount) to the various funds will follow the plan established by CFA  (i.e., CFA sets the % allocation of property proceeds each year)</a:t>
            </a:r>
          </a:p>
          <a:p>
            <a:pPr marL="1257300" lvl="2" indent="-342900">
              <a:buFont typeface="Arial" panose="020B0604020202020204" pitchFamily="34" charset="0"/>
              <a:buChar char="•"/>
            </a:pPr>
            <a:r>
              <a:rPr lang="en-US" dirty="0">
                <a:latin typeface="Calibri" panose="020F0502020204030204" pitchFamily="34" charset="0"/>
                <a:ea typeface="Cambria" panose="02040503050406030204" pitchFamily="18" charset="0"/>
                <a:cs typeface="Calibri" panose="020F0502020204030204" pitchFamily="34" charset="0"/>
              </a:rPr>
              <a:t>Once target levels are achieved (“steady state”), legislation calls for ongoing allocation as follows (ETA is 2025):</a:t>
            </a:r>
            <a:endParaRPr lang="en-US" dirty="0"/>
          </a:p>
          <a:p>
            <a:pPr marL="2114550" lvl="4" indent="-285750">
              <a:buFont typeface="Arial" panose="020B0604020202020204" pitchFamily="34" charset="0"/>
              <a:buChar char="•"/>
            </a:pPr>
            <a:r>
              <a:rPr lang="en-US" dirty="0"/>
              <a:t>Harvest Mission Fund – 50% </a:t>
            </a:r>
          </a:p>
          <a:p>
            <a:pPr marL="2114550" lvl="4" indent="-285750">
              <a:buFont typeface="Arial" panose="020B0604020202020204" pitchFamily="34" charset="0"/>
              <a:buChar char="•"/>
            </a:pPr>
            <a:r>
              <a:rPr lang="en-US" dirty="0"/>
              <a:t>Strategic Disciple Making Fund – 20% </a:t>
            </a:r>
          </a:p>
          <a:p>
            <a:pPr marL="2114550" lvl="4" indent="-285750">
              <a:buFont typeface="Arial" panose="020B0604020202020204" pitchFamily="34" charset="0"/>
              <a:buChar char="•"/>
            </a:pPr>
            <a:r>
              <a:rPr lang="en-US" dirty="0"/>
              <a:t>Retiree Health Care – 15% </a:t>
            </a:r>
          </a:p>
          <a:p>
            <a:pPr marL="2114550" lvl="4" indent="-285750">
              <a:buFont typeface="Arial" panose="020B0604020202020204" pitchFamily="34" charset="0"/>
              <a:buChar char="•"/>
            </a:pPr>
            <a:r>
              <a:rPr lang="en-US" dirty="0"/>
              <a:t>Property Redevelopment Fund – 15% </a:t>
            </a:r>
          </a:p>
        </p:txBody>
      </p:sp>
    </p:spTree>
    <p:extLst>
      <p:ext uri="{BB962C8B-B14F-4D97-AF65-F5344CB8AC3E}">
        <p14:creationId xmlns:p14="http://schemas.microsoft.com/office/powerpoint/2010/main" val="15266824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Akuntansi1">
      <a:dk1>
        <a:sysClr val="windowText" lastClr="000000"/>
      </a:dk1>
      <a:lt1>
        <a:sysClr val="window" lastClr="FFFFFF"/>
      </a:lt1>
      <a:dk2>
        <a:srgbClr val="44546A"/>
      </a:dk2>
      <a:lt2>
        <a:srgbClr val="E7E6E6"/>
      </a:lt2>
      <a:accent1>
        <a:srgbClr val="2980B9"/>
      </a:accent1>
      <a:accent2>
        <a:srgbClr val="16A085"/>
      </a:accent2>
      <a:accent3>
        <a:srgbClr val="9BBB59"/>
      </a:accent3>
      <a:accent4>
        <a:srgbClr val="F39C12"/>
      </a:accent4>
      <a:accent5>
        <a:srgbClr val="C0392B"/>
      </a:accent5>
      <a:accent6>
        <a:srgbClr val="4B2C50"/>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57769</TotalTime>
  <Words>1922</Words>
  <Application>Microsoft Office PowerPoint</Application>
  <PresentationFormat>A4 Paper (210x297 mm)</PresentationFormat>
  <Paragraphs>169</Paragraphs>
  <Slides>25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Calibri</vt:lpstr>
      <vt:lpstr>Calibri Light</vt:lpstr>
      <vt:lpstr>Franklin Gothic Book</vt:lpstr>
      <vt:lpstr>Lato</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West Ohio Corporate Structure</vt:lpstr>
      <vt:lpstr>West Ohio’s Foundation</vt:lpstr>
      <vt:lpstr>Investment Manager Review Process</vt:lpstr>
      <vt:lpstr>Kidderbrook Process-stage 1-Education</vt:lpstr>
      <vt:lpstr>Kidderbrook – Stage 2</vt:lpstr>
      <vt:lpstr>Investment Committee/Reserves</vt:lpstr>
      <vt:lpstr>Investment Committee Purpose Statement</vt:lpstr>
      <vt:lpstr>Investment Committee Objective</vt:lpstr>
      <vt:lpstr>Investment Committee Guidelines</vt:lpstr>
      <vt:lpstr>Investment Committee Goals</vt:lpstr>
      <vt:lpstr>Investment Philosophy</vt:lpstr>
      <vt:lpstr>Investment Philosophy (cont.)</vt:lpstr>
      <vt:lpstr>Investment Committee Responsibilities</vt:lpstr>
      <vt:lpstr>Investment Committee Membership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Binangkit</dc:creator>
  <cp:lastModifiedBy>Robert Zuckerman</cp:lastModifiedBy>
  <cp:revision>1458</cp:revision>
  <cp:lastPrinted>2023-09-18T12:00:38Z</cp:lastPrinted>
  <dcterms:created xsi:type="dcterms:W3CDTF">2016-06-09T04:22:29Z</dcterms:created>
  <dcterms:modified xsi:type="dcterms:W3CDTF">2023-09-18T12:14:35Z</dcterms:modified>
</cp:coreProperties>
</file>