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8" r:id="rId2"/>
    <p:sldId id="261" r:id="rId3"/>
    <p:sldId id="285" r:id="rId4"/>
    <p:sldId id="287" r:id="rId5"/>
    <p:sldId id="288" r:id="rId6"/>
    <p:sldId id="279" r:id="rId7"/>
    <p:sldId id="286" r:id="rId8"/>
    <p:sldId id="280" r:id="rId9"/>
    <p:sldId id="284" r:id="rId10"/>
    <p:sldId id="278" r:id="rId11"/>
  </p:sldIdLst>
  <p:sldSz cx="9144000" cy="5143500" type="screen16x9"/>
  <p:notesSz cx="7023100" cy="93091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hivo" panose="020B0604020202020204" charset="0"/>
      <p:regular r:id="rId17"/>
      <p:bold r:id="rId18"/>
      <p:italic r:id="rId19"/>
      <p:boldItalic r:id="rId20"/>
    </p:embeddedFont>
    <p:embeddedFont>
      <p:font typeface="Franklin Gothic Book" panose="020B0503020102020204" pitchFamily="34" charset="0"/>
      <p:regular r:id="rId21"/>
      <p:italic r:id="rId22"/>
    </p:embeddedFont>
    <p:embeddedFont>
      <p:font typeface="Roboto Slab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9297"/>
    <a:srgbClr val="736864"/>
    <a:srgbClr val="F0B972"/>
    <a:srgbClr val="96C4C7"/>
    <a:srgbClr val="5AA3A8"/>
    <a:srgbClr val="EAE8E3"/>
    <a:srgbClr val="6AA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F99DF4-A2FC-4533-A3FA-E13C157B1992}">
  <a:tblStyle styleId="{2DF99DF4-A2FC-4533-A3FA-E13C157B19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074" autoAdjust="0"/>
    <p:restoredTop sz="94663"/>
  </p:normalViewPr>
  <p:slideViewPr>
    <p:cSldViewPr snapToGrid="0" snapToObjects="1">
      <p:cViewPr varScale="1">
        <p:scale>
          <a:sx n="102" d="100"/>
          <a:sy n="102" d="100"/>
        </p:scale>
        <p:origin x="14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cc2fa658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cc2fa6589_1_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6622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5428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218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1812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8486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2822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702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0;p2">
            <a:extLst>
              <a:ext uri="{FF2B5EF4-FFF2-40B4-BE49-F238E27FC236}">
                <a16:creationId xmlns:a16="http://schemas.microsoft.com/office/drawing/2014/main" id="{AEDB9FDD-AC41-534A-BCB9-B9F047C8346C}"/>
              </a:ext>
            </a:extLst>
          </p:cNvPr>
          <p:cNvGrpSpPr/>
          <p:nvPr userDrawn="1"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5" name="Google Shape;11;p2">
              <a:extLst>
                <a:ext uri="{FF2B5EF4-FFF2-40B4-BE49-F238E27FC236}">
                  <a16:creationId xmlns:a16="http://schemas.microsoft.com/office/drawing/2014/main" id="{63985670-98B1-B849-828B-6C16BEEB4F67}"/>
                </a:ext>
              </a:extLst>
            </p:cNvPr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;p2">
              <a:extLst>
                <a:ext uri="{FF2B5EF4-FFF2-40B4-BE49-F238E27FC236}">
                  <a16:creationId xmlns:a16="http://schemas.microsoft.com/office/drawing/2014/main" id="{F46FF4C1-FCE3-CC4E-B431-BCB78F03DFB2}"/>
                </a:ext>
              </a:extLst>
            </p:cNvPr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;p2">
              <a:extLst>
                <a:ext uri="{FF2B5EF4-FFF2-40B4-BE49-F238E27FC236}">
                  <a16:creationId xmlns:a16="http://schemas.microsoft.com/office/drawing/2014/main" id="{A092F9AC-C9FC-D446-8F39-9E4AA09EF4E2}"/>
                </a:ext>
              </a:extLst>
            </p:cNvPr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4;p2">
              <a:extLst>
                <a:ext uri="{FF2B5EF4-FFF2-40B4-BE49-F238E27FC236}">
                  <a16:creationId xmlns:a16="http://schemas.microsoft.com/office/drawing/2014/main" id="{EBCA8065-3598-DB46-867B-CCD0E8B8AABA}"/>
                </a:ext>
              </a:extLst>
            </p:cNvPr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6;p2">
              <a:extLst>
                <a:ext uri="{FF2B5EF4-FFF2-40B4-BE49-F238E27FC236}">
                  <a16:creationId xmlns:a16="http://schemas.microsoft.com/office/drawing/2014/main" id="{A885C2B7-AD57-B54C-8804-C6E6065E3868}"/>
                </a:ext>
              </a:extLst>
            </p:cNvPr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7;p2">
              <a:extLst>
                <a:ext uri="{FF2B5EF4-FFF2-40B4-BE49-F238E27FC236}">
                  <a16:creationId xmlns:a16="http://schemas.microsoft.com/office/drawing/2014/main" id="{5DECF562-4B89-F842-B306-B520CEAAAA66}"/>
                </a:ext>
              </a:extLst>
            </p:cNvPr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;p2">
              <a:extLst>
                <a:ext uri="{FF2B5EF4-FFF2-40B4-BE49-F238E27FC236}">
                  <a16:creationId xmlns:a16="http://schemas.microsoft.com/office/drawing/2014/main" id="{FE477DC3-9F53-2C42-9E96-EC60AB09BF30}"/>
                </a:ext>
              </a:extLst>
            </p:cNvPr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5;p2">
              <a:extLst>
                <a:ext uri="{FF2B5EF4-FFF2-40B4-BE49-F238E27FC236}">
                  <a16:creationId xmlns:a16="http://schemas.microsoft.com/office/drawing/2014/main" id="{62024340-61F0-D847-82B4-FEE224B5853E}"/>
                </a:ext>
              </a:extLst>
            </p:cNvPr>
            <p:cNvSpPr/>
            <p:nvPr userDrawn="1"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32FE2BB-61EE-F844-8A56-CF4A37742B6E}"/>
              </a:ext>
            </a:extLst>
          </p:cNvPr>
          <p:cNvSpPr/>
          <p:nvPr userDrawn="1"/>
        </p:nvSpPr>
        <p:spPr>
          <a:xfrm>
            <a:off x="-180870" y="1306286"/>
            <a:ext cx="9485644" cy="391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457200" y="1909300"/>
            <a:ext cx="8229600" cy="2764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519297"/>
              </a:buClr>
              <a:buSzPts val="2400"/>
              <a:buChar char="▰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D2AE8C6-E535-4FD1-8636-E88EB3D0DE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99" y="108389"/>
            <a:ext cx="2402780" cy="544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6"/>
          <p:cNvGrpSpPr/>
          <p:nvPr/>
        </p:nvGrpSpPr>
        <p:grpSpPr>
          <a:xfrm>
            <a:off x="-239" y="-106"/>
            <a:ext cx="9143821" cy="5143317"/>
            <a:chOff x="6361595" y="2777133"/>
            <a:chExt cx="2856819" cy="1606935"/>
          </a:xfrm>
        </p:grpSpPr>
        <p:sp>
          <p:nvSpPr>
            <p:cNvPr id="60" name="Google Shape;60;p6"/>
            <p:cNvSpPr/>
            <p:nvPr/>
          </p:nvSpPr>
          <p:spPr>
            <a:xfrm>
              <a:off x="6361595" y="3328877"/>
              <a:ext cx="2856819" cy="1055191"/>
            </a:xfrm>
            <a:custGeom>
              <a:avLst/>
              <a:gdLst/>
              <a:ahLst/>
              <a:cxnLst/>
              <a:rect l="l" t="t" r="r" b="b"/>
              <a:pathLst>
                <a:path w="2856819" h="1055191" extrusionOk="0">
                  <a:moveTo>
                    <a:pt x="0" y="1055599"/>
                  </a:moveTo>
                  <a:lnTo>
                    <a:pt x="2856819" y="1055599"/>
                  </a:lnTo>
                  <a:lnTo>
                    <a:pt x="2856819" y="0"/>
                  </a:lnTo>
                  <a:lnTo>
                    <a:pt x="0" y="503854"/>
                  </a:lnTo>
                  <a:lnTo>
                    <a:pt x="0" y="1055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361595" y="3581367"/>
              <a:ext cx="471672" cy="250031"/>
            </a:xfrm>
            <a:custGeom>
              <a:avLst/>
              <a:gdLst/>
              <a:ahLst/>
              <a:cxnLst/>
              <a:rect l="l" t="t" r="r" b="b"/>
              <a:pathLst>
                <a:path w="471672" h="250031" extrusionOk="0">
                  <a:moveTo>
                    <a:pt x="0" y="83189"/>
                  </a:moveTo>
                  <a:lnTo>
                    <a:pt x="0" y="251365"/>
                  </a:lnTo>
                  <a:lnTo>
                    <a:pt x="471673" y="168176"/>
                  </a:lnTo>
                  <a:lnTo>
                    <a:pt x="471673" y="0"/>
                  </a:lnTo>
                  <a:lnTo>
                    <a:pt x="0" y="831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8188769" y="3160702"/>
              <a:ext cx="1029645" cy="349746"/>
            </a:xfrm>
            <a:custGeom>
              <a:avLst/>
              <a:gdLst/>
              <a:ahLst/>
              <a:cxnLst/>
              <a:rect l="l" t="t" r="r" b="b"/>
              <a:pathLst>
                <a:path w="1029645" h="349746" extrusionOk="0">
                  <a:moveTo>
                    <a:pt x="1029645" y="0"/>
                  </a:moveTo>
                  <a:lnTo>
                    <a:pt x="0" y="181597"/>
                  </a:lnTo>
                  <a:lnTo>
                    <a:pt x="0" y="349773"/>
                  </a:lnTo>
                  <a:lnTo>
                    <a:pt x="1029645" y="168176"/>
                  </a:lnTo>
                  <a:lnTo>
                    <a:pt x="1029645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6361595" y="3343125"/>
              <a:ext cx="868949" cy="319980"/>
            </a:xfrm>
            <a:custGeom>
              <a:avLst/>
              <a:gdLst/>
              <a:ahLst/>
              <a:cxnLst/>
              <a:rect l="l" t="t" r="r" b="b"/>
              <a:pathLst>
                <a:path w="868949" h="319980" extrusionOk="0">
                  <a:moveTo>
                    <a:pt x="0" y="153256"/>
                  </a:moveTo>
                  <a:lnTo>
                    <a:pt x="0" y="321431"/>
                  </a:lnTo>
                  <a:lnTo>
                    <a:pt x="868949" y="168176"/>
                  </a:lnTo>
                  <a:lnTo>
                    <a:pt x="868949" y="0"/>
                  </a:lnTo>
                  <a:lnTo>
                    <a:pt x="0" y="15325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361595" y="3286479"/>
              <a:ext cx="236580" cy="209847"/>
            </a:xfrm>
            <a:custGeom>
              <a:avLst/>
              <a:gdLst/>
              <a:ahLst/>
              <a:cxnLst/>
              <a:rect l="l" t="t" r="r" b="b"/>
              <a:pathLst>
                <a:path w="236580" h="209847" extrusionOk="0">
                  <a:moveTo>
                    <a:pt x="0" y="41725"/>
                  </a:moveTo>
                  <a:lnTo>
                    <a:pt x="0" y="209901"/>
                  </a:lnTo>
                  <a:lnTo>
                    <a:pt x="236580" y="168176"/>
                  </a:lnTo>
                  <a:lnTo>
                    <a:pt x="236580" y="0"/>
                  </a:lnTo>
                  <a:lnTo>
                    <a:pt x="0" y="417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331610" y="2824350"/>
              <a:ext cx="886804" cy="324445"/>
            </a:xfrm>
            <a:custGeom>
              <a:avLst/>
              <a:gdLst/>
              <a:ahLst/>
              <a:cxnLst/>
              <a:rect l="l" t="t" r="r" b="b"/>
              <a:pathLst>
                <a:path w="886804" h="324445" extrusionOk="0">
                  <a:moveTo>
                    <a:pt x="886804" y="0"/>
                  </a:moveTo>
                  <a:lnTo>
                    <a:pt x="0" y="156405"/>
                  </a:lnTo>
                  <a:lnTo>
                    <a:pt x="0" y="324581"/>
                  </a:lnTo>
                  <a:lnTo>
                    <a:pt x="886804" y="168176"/>
                  </a:lnTo>
                  <a:lnTo>
                    <a:pt x="886804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868978" y="2954026"/>
              <a:ext cx="660639" cy="284261"/>
            </a:xfrm>
            <a:custGeom>
              <a:avLst/>
              <a:gdLst/>
              <a:ahLst/>
              <a:cxnLst/>
              <a:rect l="l" t="t" r="r" b="b"/>
              <a:pathLst>
                <a:path w="660639" h="284261" extrusionOk="0">
                  <a:moveTo>
                    <a:pt x="0" y="116516"/>
                  </a:moveTo>
                  <a:lnTo>
                    <a:pt x="0" y="284692"/>
                  </a:lnTo>
                  <a:lnTo>
                    <a:pt x="660639" y="168176"/>
                  </a:lnTo>
                  <a:lnTo>
                    <a:pt x="660639" y="0"/>
                  </a:lnTo>
                  <a:lnTo>
                    <a:pt x="0" y="11651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093655" y="2777133"/>
              <a:ext cx="1438825" cy="253007"/>
            </a:xfrm>
            <a:custGeom>
              <a:avLst/>
              <a:gdLst/>
              <a:ahLst/>
              <a:cxnLst/>
              <a:rect l="l" t="t" r="r" b="b"/>
              <a:pathLst>
                <a:path w="1438825" h="253007" extrusionOk="0">
                  <a:moveTo>
                    <a:pt x="485388" y="0"/>
                  </a:moveTo>
                  <a:lnTo>
                    <a:pt x="0" y="85607"/>
                  </a:lnTo>
                  <a:lnTo>
                    <a:pt x="0" y="253783"/>
                  </a:lnTo>
                  <a:lnTo>
                    <a:pt x="1438932" y="0"/>
                  </a:lnTo>
                  <a:lnTo>
                    <a:pt x="48538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 dirty="0"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Clr>
                <a:srgbClr val="519297"/>
              </a:buClr>
              <a:buSzPts val="2000"/>
              <a:buChar char="▰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9pPr>
          </a:lstStyle>
          <a:p>
            <a:endParaRPr dirty="0"/>
          </a:p>
        </p:txBody>
      </p:sp>
      <p:sp>
        <p:nvSpPr>
          <p:cNvPr id="70" name="Google Shape;70;p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739097-7110-4720-8116-C85D961CE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1" y="3921427"/>
            <a:ext cx="2555167" cy="5491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519297"/>
            </a:gs>
            <a:gs pos="100000">
              <a:srgbClr val="96C4C7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6D683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 b="0" i="0">
                <a:solidFill>
                  <a:srgbClr val="9EB3C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hivo"/>
              </a:defRPr>
            </a:lvl1pPr>
            <a:lvl2pPr lvl="1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90550" marR="0" lvl="0" indent="-514350" algn="l" rtl="0">
        <a:lnSpc>
          <a:spcPct val="100000"/>
        </a:lnSpc>
        <a:spcBef>
          <a:spcPts val="0"/>
        </a:spcBef>
        <a:spcAft>
          <a:spcPts val="0"/>
        </a:spcAft>
        <a:buClr>
          <a:srgbClr val="EAE8E3"/>
        </a:buClr>
        <a:buFont typeface="+mj-lt"/>
        <a:buAutoNum type="romanLcPeriod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insure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insure.org/subscri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>
            <a:spLocks noGrp="1"/>
          </p:cNvSpPr>
          <p:nvPr>
            <p:ph type="title"/>
          </p:nvPr>
        </p:nvSpPr>
        <p:spPr>
          <a:xfrm>
            <a:off x="345695" y="870385"/>
            <a:ext cx="8723877" cy="6056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United Methodist Insurance Program</a:t>
            </a:r>
            <a:endParaRPr sz="3600" dirty="0"/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3274828" y="2800175"/>
            <a:ext cx="5411972" cy="211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New Treasurers Meeting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May 10, 2022</a:t>
            </a:r>
            <a:endParaRPr dirty="0"/>
          </a:p>
        </p:txBody>
      </p:sp>
      <p:sp>
        <p:nvSpPr>
          <p:cNvPr id="156" name="Google Shape;156;p1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>
            <a:spLocks noGrp="1"/>
          </p:cNvSpPr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Thanks!</a:t>
            </a:r>
            <a:endParaRPr sz="7200" dirty="0"/>
          </a:p>
        </p:txBody>
      </p:sp>
      <p:sp>
        <p:nvSpPr>
          <p:cNvPr id="370" name="Google Shape;370;p35"/>
          <p:cNvSpPr txBox="1">
            <a:spLocks noGrp="1"/>
          </p:cNvSpPr>
          <p:nvPr>
            <p:ph type="body" idx="1"/>
          </p:nvPr>
        </p:nvSpPr>
        <p:spPr>
          <a:xfrm>
            <a:off x="5322013" y="3245922"/>
            <a:ext cx="3385335" cy="142817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CONTACT US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600" dirty="0"/>
              <a:t>1 Music Circle North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600" dirty="0"/>
              <a:t>(615) 481-6621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600" dirty="0"/>
              <a:t>jkoch@umins.org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600" dirty="0">
                <a:hlinkClick r:id="rId4"/>
              </a:rPr>
              <a:t>www.uminsure.org</a:t>
            </a:r>
            <a:r>
              <a:rPr lang="en-US" sz="1600" dirty="0"/>
              <a:t> </a:t>
            </a:r>
            <a:endParaRPr sz="1600" dirty="0"/>
          </a:p>
        </p:txBody>
      </p:sp>
      <p:sp>
        <p:nvSpPr>
          <p:cNvPr id="371" name="Google Shape;371;p3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" name="Google Shape;406;p38">
            <a:extLst>
              <a:ext uri="{FF2B5EF4-FFF2-40B4-BE49-F238E27FC236}">
                <a16:creationId xmlns:a16="http://schemas.microsoft.com/office/drawing/2014/main" id="{52D5291F-2682-694D-8039-35596A7D8088}"/>
              </a:ext>
            </a:extLst>
          </p:cNvPr>
          <p:cNvSpPr/>
          <p:nvPr/>
        </p:nvSpPr>
        <p:spPr>
          <a:xfrm>
            <a:off x="5445444" y="3495654"/>
            <a:ext cx="184254" cy="244139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519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  <p:grpSp>
        <p:nvGrpSpPr>
          <p:cNvPr id="6" name="Google Shape;467;p38">
            <a:extLst>
              <a:ext uri="{FF2B5EF4-FFF2-40B4-BE49-F238E27FC236}">
                <a16:creationId xmlns:a16="http://schemas.microsoft.com/office/drawing/2014/main" id="{0AF5526E-3223-C442-A22B-7C7D0652F1BE}"/>
              </a:ext>
            </a:extLst>
          </p:cNvPr>
          <p:cNvGrpSpPr/>
          <p:nvPr/>
        </p:nvGrpSpPr>
        <p:grpSpPr>
          <a:xfrm>
            <a:off x="5416850" y="4244649"/>
            <a:ext cx="270319" cy="189658"/>
            <a:chOff x="559275" y="1683950"/>
            <a:chExt cx="466500" cy="327300"/>
          </a:xfrm>
          <a:solidFill>
            <a:srgbClr val="519297"/>
          </a:solidFill>
        </p:grpSpPr>
        <p:sp>
          <p:nvSpPr>
            <p:cNvPr id="7" name="Google Shape;468;p38">
              <a:extLst>
                <a:ext uri="{FF2B5EF4-FFF2-40B4-BE49-F238E27FC236}">
                  <a16:creationId xmlns:a16="http://schemas.microsoft.com/office/drawing/2014/main" id="{EC3530FA-A658-2B4B-AA58-950582B437A0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69;p38">
              <a:extLst>
                <a:ext uri="{FF2B5EF4-FFF2-40B4-BE49-F238E27FC236}">
                  <a16:creationId xmlns:a16="http://schemas.microsoft.com/office/drawing/2014/main" id="{B7EFC939-21EC-2442-BDE0-3633FFDEBC9F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9" name="Google Shape;539;p38">
            <a:extLst>
              <a:ext uri="{FF2B5EF4-FFF2-40B4-BE49-F238E27FC236}">
                <a16:creationId xmlns:a16="http://schemas.microsoft.com/office/drawing/2014/main" id="{B80026AF-ADB3-E041-AEAF-763E4C2108BD}"/>
              </a:ext>
            </a:extLst>
          </p:cNvPr>
          <p:cNvGrpSpPr/>
          <p:nvPr/>
        </p:nvGrpSpPr>
        <p:grpSpPr>
          <a:xfrm>
            <a:off x="5416850" y="4564720"/>
            <a:ext cx="280071" cy="269723"/>
            <a:chOff x="2583325" y="2972875"/>
            <a:chExt cx="462850" cy="445750"/>
          </a:xfrm>
          <a:solidFill>
            <a:srgbClr val="519297"/>
          </a:solidFill>
        </p:grpSpPr>
        <p:sp>
          <p:nvSpPr>
            <p:cNvPr id="10" name="Google Shape;540;p38">
              <a:extLst>
                <a:ext uri="{FF2B5EF4-FFF2-40B4-BE49-F238E27FC236}">
                  <a16:creationId xmlns:a16="http://schemas.microsoft.com/office/drawing/2014/main" id="{2412A6E1-7823-5E40-81BA-129E2A7887D1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1" name="Google Shape;541;p38">
              <a:extLst>
                <a:ext uri="{FF2B5EF4-FFF2-40B4-BE49-F238E27FC236}">
                  <a16:creationId xmlns:a16="http://schemas.microsoft.com/office/drawing/2014/main" id="{B2F8F0C3-456A-6749-A5BA-BD5829D5F52F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2" name="Google Shape;538;p38">
            <a:extLst>
              <a:ext uri="{FF2B5EF4-FFF2-40B4-BE49-F238E27FC236}">
                <a16:creationId xmlns:a16="http://schemas.microsoft.com/office/drawing/2014/main" id="{D1A0E1F1-D78A-584C-A74C-C1D901681AC5}"/>
              </a:ext>
            </a:extLst>
          </p:cNvPr>
          <p:cNvSpPr/>
          <p:nvPr/>
        </p:nvSpPr>
        <p:spPr>
          <a:xfrm>
            <a:off x="5459653" y="3823877"/>
            <a:ext cx="170045" cy="294608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519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1A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457200" y="1909300"/>
            <a:ext cx="82296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Jeff Koch – President and Chief Executive Officer of United Methodist Insurance Company (UMI) and United Methodist Insurance Agency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35 years of experience with affinity buying programs, group insurance programs, and alternative risk management solutions (e.g. captive insurance companies)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UMI is owned by General Council on Finance and Administration (GCFA)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The company and agency are in place to fulfill GCFA’s </a:t>
            </a:r>
            <a:r>
              <a:rPr lang="en-US" sz="1600" i="1" dirty="0"/>
              <a:t>Book of Discipline </a:t>
            </a:r>
            <a:r>
              <a:rPr lang="en-US" sz="1600" dirty="0"/>
              <a:t>requirements to provide churches with access to insurance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endParaRPr lang="en-US" sz="1600" i="1" dirty="0"/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UMIP Update</a:t>
            </a:r>
            <a:endParaRPr dirty="0"/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457200" y="1909300"/>
            <a:ext cx="82296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UMI ceased captive operations on January 1, 2019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spc="-50" dirty="0"/>
              <a:t>Property and Casualty insurance is currently provided through Suracy Faith (UMIP)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GuideOne is our flagship carrier – there are other carrier options now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Travel &amp; Trip Protection through Travel Insured International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Background checks through PeopleFacts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Risk management tools and information including webinars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Relaunched newsletter </a:t>
            </a:r>
            <a:r>
              <a:rPr lang="en-US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Church Protection Connection</a:t>
            </a:r>
            <a:endParaRPr lang="en-US" sz="1600" i="1" dirty="0"/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583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UMIP Update</a:t>
            </a:r>
            <a:endParaRPr dirty="0"/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457200" y="1909300"/>
            <a:ext cx="82296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The current agreement with Suracy expires January 1, 2023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UMI conducted a due-diligence request for proposal from three agencies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Suracy withdrew from consideration during the proposal review process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UMI is negotiating an agreement with a new agent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We will continue to use the same carriers as the current UMIP program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We expect to make an announcement soon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We will conduct a Zoom call or webinar to announce the change and answer questions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Sessions will be open to all conference treasurers and district superintendents</a:t>
            </a:r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47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UMIP Update</a:t>
            </a:r>
            <a:endParaRPr dirty="0"/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457200" y="1909300"/>
            <a:ext cx="82296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The existing contract remains in full force and effect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Suracy is the broker of record for all </a:t>
            </a:r>
            <a:r>
              <a:rPr lang="en-US" sz="1600"/>
              <a:t>in-force policies, renewals, </a:t>
            </a:r>
            <a:r>
              <a:rPr lang="en-US" sz="1600" dirty="0"/>
              <a:t>and service up to December 31, 2022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All January and subsequent renewals and new business will be placed through the new agent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Churches and agencies may be asked to sign broker of record letters but we are working to avoid that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No one can lose coverage as a result of this change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Cancellation for nonpayment, loss history, or other underwriting reasons may still happen</a:t>
            </a:r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97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457199" y="-100"/>
            <a:ext cx="7335372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Minimum Insurance Requirements</a:t>
            </a:r>
            <a:endParaRPr dirty="0"/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457200" y="1909300"/>
            <a:ext cx="82296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600" dirty="0"/>
              <a:t>Book of Discipline (¶ 2533.2) requires churches to compare their coverage to a schedule published by GCFA</a:t>
            </a:r>
          </a:p>
          <a:p>
            <a:pPr lvl="0"/>
            <a:r>
              <a:rPr lang="en-US" sz="1600" dirty="0"/>
              <a:t>GCFA’s requirements are similar to those of the Episcopal Church and some Presbyterian Churches</a:t>
            </a:r>
          </a:p>
          <a:p>
            <a:pPr lvl="0"/>
            <a:r>
              <a:rPr lang="en-US" sz="1600" dirty="0"/>
              <a:t>UMI works with GCFA to keep the requirements relevant to current exposures</a:t>
            </a:r>
          </a:p>
          <a:p>
            <a:pPr lvl="0"/>
            <a:r>
              <a:rPr lang="en-US" sz="1600" dirty="0"/>
              <a:t>The requirements are reviewed and approved by UMI’s board, the Committee of Fiduciary, Foundation, and Property Matters, and GCFA’s board</a:t>
            </a:r>
          </a:p>
          <a:p>
            <a:pPr lvl="0"/>
            <a:r>
              <a:rPr lang="en-US" sz="1600" dirty="0"/>
              <a:t>They are adjusted based on input from the Connection, insurance advisors, and insurance companies</a:t>
            </a:r>
          </a:p>
          <a:p>
            <a:pPr marL="76200" lvl="0" indent="0">
              <a:buNone/>
            </a:pPr>
            <a:endParaRPr lang="en-US" sz="16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endParaRPr sz="1600" dirty="0"/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4155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457199" y="-100"/>
            <a:ext cx="7335372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Expect a Tough Market in 2021</a:t>
            </a:r>
            <a:endParaRPr dirty="0"/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457200" y="1749809"/>
            <a:ext cx="82296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600" dirty="0"/>
              <a:t>Increased exclusions and higher retentions and deductibles</a:t>
            </a:r>
          </a:p>
          <a:p>
            <a:pPr lvl="0"/>
            <a:r>
              <a:rPr lang="en-US" sz="1600" dirty="0"/>
              <a:t>Property increases – average 13.6% and higher for catastrophic</a:t>
            </a:r>
          </a:p>
          <a:p>
            <a:pPr lvl="0"/>
            <a:r>
              <a:rPr lang="en-US" sz="1600" dirty="0"/>
              <a:t>General liability – average 11.3% for “virtually all businesses”</a:t>
            </a:r>
          </a:p>
          <a:p>
            <a:pPr lvl="0"/>
            <a:r>
              <a:rPr lang="en-US" sz="1600" dirty="0"/>
              <a:t>Directors and Officers – average 13.2% and up to 70% for some</a:t>
            </a:r>
          </a:p>
          <a:p>
            <a:pPr lvl="0"/>
            <a:r>
              <a:rPr lang="en-US" sz="1600" dirty="0"/>
              <a:t>Professional liability – average 11.7% and avoiding large/small accounts</a:t>
            </a:r>
          </a:p>
          <a:p>
            <a:pPr lvl="0"/>
            <a:r>
              <a:rPr lang="en-US" sz="1600" dirty="0"/>
              <a:t>Commercial Auto – average 14.2% </a:t>
            </a:r>
          </a:p>
          <a:p>
            <a:pPr lvl="0"/>
            <a:r>
              <a:rPr lang="en-US" sz="1600" dirty="0"/>
              <a:t>Cyber – average 10% with more limitations</a:t>
            </a:r>
          </a:p>
          <a:p>
            <a:pPr lvl="0"/>
            <a:r>
              <a:rPr lang="en-US" sz="1600" dirty="0"/>
              <a:t>Excess/Umbrella – average 16.6% with range of 10% to 150%</a:t>
            </a:r>
          </a:p>
          <a:p>
            <a:pPr marL="76200" lvl="0" indent="0">
              <a:buNone/>
            </a:pPr>
            <a:endParaRPr lang="en-US" sz="1600" dirty="0"/>
          </a:p>
          <a:p>
            <a:pPr marL="76200" lvl="0" indent="0">
              <a:buNone/>
            </a:pPr>
            <a:endParaRPr lang="en-US" sz="16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endParaRPr sz="1600" dirty="0"/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994FE-A4A7-432D-8C62-A9FB430268A3}"/>
              </a:ext>
            </a:extLst>
          </p:cNvPr>
          <p:cNvSpPr txBox="1"/>
          <p:nvPr/>
        </p:nvSpPr>
        <p:spPr>
          <a:xfrm>
            <a:off x="3001993" y="4780544"/>
            <a:ext cx="2245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Source: Alera Group, Inc.</a:t>
            </a:r>
          </a:p>
        </p:txBody>
      </p:sp>
    </p:spTree>
    <p:extLst>
      <p:ext uri="{BB962C8B-B14F-4D97-AF65-F5344CB8AC3E}">
        <p14:creationId xmlns:p14="http://schemas.microsoft.com/office/powerpoint/2010/main" val="419664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6092456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Mandatory vs. Non-Mandatory</a:t>
            </a:r>
            <a:endParaRPr dirty="0"/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457200" y="1909300"/>
            <a:ext cx="82296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Often reluctant as Methodists to make programs mandatory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Advantages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Can lower costs for everyone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Assures proper coverage is in place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Coastal/weather areas may achieve greater protection/leverage with reinsurers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Workers compensation – coverage and cost savings for smaller churches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Possible dividend programs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Three-year agreements – read the fine print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endParaRPr sz="1600" dirty="0"/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353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457199" y="-100"/>
            <a:ext cx="5954233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Can UMIP Help You?</a:t>
            </a:r>
            <a:endParaRPr dirty="0"/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254776"/>
      </p:ext>
    </p:extLst>
  </p:cSld>
  <p:clrMapOvr>
    <a:masterClrMapping/>
  </p:clrMapOvr>
</p:sld>
</file>

<file path=ppt/theme/theme1.xml><?xml version="1.0" encoding="utf-8"?>
<a:theme xmlns:a="http://schemas.openxmlformats.org/drawingml/2006/main" name="Macmorri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3420</TotalTime>
  <Words>609</Words>
  <Application>Microsoft Office PowerPoint</Application>
  <PresentationFormat>On-screen Show (16:9)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Roboto Slab</vt:lpstr>
      <vt:lpstr>Calibri</vt:lpstr>
      <vt:lpstr>Chivo</vt:lpstr>
      <vt:lpstr>Arial</vt:lpstr>
      <vt:lpstr>Franklin Gothic Book</vt:lpstr>
      <vt:lpstr>Macmorris template</vt:lpstr>
      <vt:lpstr>United Methodist Insurance Program</vt:lpstr>
      <vt:lpstr>Introduction</vt:lpstr>
      <vt:lpstr>UMIP Update</vt:lpstr>
      <vt:lpstr>UMIP Update</vt:lpstr>
      <vt:lpstr>UMIP Update</vt:lpstr>
      <vt:lpstr>Minimum Insurance Requirements</vt:lpstr>
      <vt:lpstr>Expect a Tough Market in 2021</vt:lpstr>
      <vt:lpstr>Mandatory vs. Non-Mandatory</vt:lpstr>
      <vt:lpstr>How Can UMIP Help You?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Brandy Bivens</dc:creator>
  <cp:lastModifiedBy>Kellie Schmeal</cp:lastModifiedBy>
  <cp:revision>40</cp:revision>
  <cp:lastPrinted>2020-02-27T19:20:59Z</cp:lastPrinted>
  <dcterms:modified xsi:type="dcterms:W3CDTF">2022-05-19T15:40:08Z</dcterms:modified>
</cp:coreProperties>
</file>