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8"/>
  </p:handoutMasterIdLst>
  <p:sldIdLst>
    <p:sldId id="256" r:id="rId2"/>
    <p:sldId id="262" r:id="rId3"/>
    <p:sldId id="261" r:id="rId4"/>
    <p:sldId id="257" r:id="rId5"/>
    <p:sldId id="258" r:id="rId6"/>
    <p:sldId id="260" r:id="rId7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7"/>
            <a:ext cx="3041967" cy="465296"/>
          </a:xfrm>
          <a:prstGeom prst="rect">
            <a:avLst/>
          </a:prstGeom>
        </p:spPr>
        <p:txBody>
          <a:bodyPr vert="horz" lIns="92916" tIns="46458" rIns="92916" bIns="4645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6337" y="7"/>
            <a:ext cx="3041967" cy="465296"/>
          </a:xfrm>
          <a:prstGeom prst="rect">
            <a:avLst/>
          </a:prstGeom>
        </p:spPr>
        <p:txBody>
          <a:bodyPr vert="horz" lIns="92916" tIns="46458" rIns="92916" bIns="46458" rtlCol="0"/>
          <a:lstStyle>
            <a:lvl1pPr algn="r">
              <a:defRPr sz="1200"/>
            </a:lvl1pPr>
          </a:lstStyle>
          <a:p>
            <a:fld id="{94F63EE7-8C39-423F-9F19-B04161D5BBA2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" y="8839021"/>
            <a:ext cx="3041967" cy="465296"/>
          </a:xfrm>
          <a:prstGeom prst="rect">
            <a:avLst/>
          </a:prstGeom>
        </p:spPr>
        <p:txBody>
          <a:bodyPr vert="horz" lIns="92916" tIns="46458" rIns="92916" bIns="4645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6337" y="8839021"/>
            <a:ext cx="3041967" cy="465296"/>
          </a:xfrm>
          <a:prstGeom prst="rect">
            <a:avLst/>
          </a:prstGeom>
        </p:spPr>
        <p:txBody>
          <a:bodyPr vert="horz" lIns="92916" tIns="46458" rIns="92916" bIns="46458" rtlCol="0" anchor="b"/>
          <a:lstStyle>
            <a:lvl1pPr algn="r">
              <a:defRPr sz="1200"/>
            </a:lvl1pPr>
          </a:lstStyle>
          <a:p>
            <a:fld id="{0635501E-E790-4F9F-B7D9-A536E44AC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4300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828800" cy="6856413"/>
            <a:chOff x="0" y="0"/>
            <a:chExt cx="1152" cy="4319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52" cy="10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endParaRPr lang="en-US" altLang="en-US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0" y="2400"/>
              <a:ext cx="1152" cy="191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endParaRPr lang="en-US" altLang="en-US"/>
            </a:p>
          </p:txBody>
        </p:sp>
        <p:pic>
          <p:nvPicPr>
            <p:cNvPr id="7" name="Picture 5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028"/>
              <a:ext cx="1152" cy="1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3083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1905000" y="1676400"/>
            <a:ext cx="6934200" cy="21161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911350" y="3968750"/>
            <a:ext cx="6400800" cy="1752600"/>
          </a:xfrm>
        </p:spPr>
        <p:txBody>
          <a:bodyPr/>
          <a:lstStyle>
            <a:lvl1pPr marL="0" indent="0">
              <a:buFont typeface="Symbol" pitchFamily="18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8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1828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E39B5A3-00B7-4A8E-B68C-BD99B95D93B1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9624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6B61D1-7AD4-43E0-AF69-9CFF6D792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140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39B5A3-00B7-4A8E-B68C-BD99B95D93B1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6B61D1-7AD4-43E0-AF69-9CFF6D792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646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39B5A3-00B7-4A8E-B68C-BD99B95D93B1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6B61D1-7AD4-43E0-AF69-9CFF6D792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511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39B5A3-00B7-4A8E-B68C-BD99B95D93B1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6B61D1-7AD4-43E0-AF69-9CFF6D792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253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39B5A3-00B7-4A8E-B68C-BD99B95D93B1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6B61D1-7AD4-43E0-AF69-9CFF6D792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456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39B5A3-00B7-4A8E-B68C-BD99B95D93B1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6B61D1-7AD4-43E0-AF69-9CFF6D792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435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39B5A3-00B7-4A8E-B68C-BD99B95D93B1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6B61D1-7AD4-43E0-AF69-9CFF6D792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735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39B5A3-00B7-4A8E-B68C-BD99B95D93B1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6B61D1-7AD4-43E0-AF69-9CFF6D792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09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39B5A3-00B7-4A8E-B68C-BD99B95D93B1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6B61D1-7AD4-43E0-AF69-9CFF6D792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678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39B5A3-00B7-4A8E-B68C-BD99B95D93B1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6B61D1-7AD4-43E0-AF69-9CFF6D792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234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39B5A3-00B7-4A8E-B68C-BD99B95D93B1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6B61D1-7AD4-43E0-AF69-9CFF6D792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712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1143000" cy="6856413"/>
            <a:chOff x="0" y="0"/>
            <a:chExt cx="720" cy="4319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720" cy="33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endParaRPr lang="en-US" altLang="en-US"/>
            </a:p>
          </p:txBody>
        </p:sp>
        <p:sp>
          <p:nvSpPr>
            <p:cNvPr id="1033" name="Rectangle 4"/>
            <p:cNvSpPr>
              <a:spLocks noChangeArrowheads="1"/>
            </p:cNvSpPr>
            <p:nvPr/>
          </p:nvSpPr>
          <p:spPr bwMode="auto">
            <a:xfrm>
              <a:off x="0" y="2016"/>
              <a:ext cx="720" cy="230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2075" tIns="46038" rIns="92075" bIns="46038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endParaRPr lang="en-US" altLang="en-US"/>
            </a:p>
          </p:txBody>
        </p:sp>
        <p:pic>
          <p:nvPicPr>
            <p:cNvPr id="1034" name="Picture 5"/>
            <p:cNvPicPr>
              <a:picLocks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12"/>
              <a:ext cx="720" cy="18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1027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304800"/>
            <a:ext cx="7772400" cy="120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0"/>
            <a:ext cx="77724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DE39B5A3-00B7-4A8E-B68C-BD99B95D93B1}" type="datetimeFigureOut">
              <a:rPr lang="en-US" smtClean="0"/>
              <a:t>4/26/2022</a:t>
            </a:fld>
            <a:endParaRPr lang="en-US"/>
          </a:p>
        </p:txBody>
      </p:sp>
      <p:sp>
        <p:nvSpPr>
          <p:cNvPr id="2062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063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46B61D1-7AD4-43E0-AF69-9CFF6D792509}" type="slidenum">
              <a:rPr lang="en-US" smtClean="0"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¨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/>
              <a:t>2022 Clergy </a:t>
            </a:r>
            <a:br>
              <a:rPr lang="en-US" dirty="0"/>
            </a:br>
            <a:r>
              <a:rPr lang="en-US" dirty="0"/>
              <a:t>Transitional Workshop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/>
              <a:t>David Stotts, CPA</a:t>
            </a:r>
          </a:p>
          <a:p>
            <a:r>
              <a:rPr lang="en-US" sz="2000" dirty="0"/>
              <a:t>Conference Treasurer/Director of Finance &amp; Administration</a:t>
            </a:r>
          </a:p>
          <a:p>
            <a:r>
              <a:rPr lang="en-US" sz="2000" dirty="0"/>
              <a:t>Conference  Benefits Officer</a:t>
            </a:r>
          </a:p>
        </p:txBody>
      </p:sp>
    </p:spTree>
    <p:extLst>
      <p:ext uri="{BB962C8B-B14F-4D97-AF65-F5344CB8AC3E}">
        <p14:creationId xmlns:p14="http://schemas.microsoft.com/office/powerpoint/2010/main" val="198371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Clergy Budget Compensation Package for New Appointment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A new appointment creates open enrollment for medical plans, but not F S A or H S A unless the appointment begins on </a:t>
            </a:r>
            <a:r>
              <a:rPr lang="en-US" sz="2800"/>
              <a:t>January 1.</a:t>
            </a:r>
            <a:endParaRPr lang="en-US" sz="2800" dirty="0"/>
          </a:p>
          <a:p>
            <a:r>
              <a:rPr lang="en-US" sz="2800" dirty="0"/>
              <a:t>Entering an amount is not enrolling in insurance.  You must submit the paperwork which is attached</a:t>
            </a:r>
          </a:p>
          <a:p>
            <a:r>
              <a:rPr lang="en-US" sz="2800" dirty="0"/>
              <a:t>F S A and H S A accounts can not change except at year end</a:t>
            </a:r>
          </a:p>
          <a:p>
            <a:r>
              <a:rPr lang="en-US" sz="2800" dirty="0"/>
              <a:t>Your new church will be billed for the balance of your 2022 F S A and H S A accounts </a:t>
            </a:r>
          </a:p>
          <a:p>
            <a:r>
              <a:rPr lang="en-US" sz="2800" dirty="0"/>
              <a:t>You cannot be on a Medicare Supplement if you earn more than $20,985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596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Clergy Budget Compensation Package for New Appointment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905000"/>
            <a:ext cx="7772400" cy="4191000"/>
          </a:xfrm>
        </p:spPr>
        <p:txBody>
          <a:bodyPr/>
          <a:lstStyle/>
          <a:p>
            <a:r>
              <a:rPr lang="en-US" sz="2800" dirty="0"/>
              <a:t>To be completed at covenant meeting and the receiving DS will submit to the Conference Office</a:t>
            </a:r>
          </a:p>
          <a:p>
            <a:r>
              <a:rPr lang="en-US" sz="2800" dirty="0"/>
              <a:t>Benefits Office will notify </a:t>
            </a:r>
            <a:r>
              <a:rPr lang="en-US" sz="2800" dirty="0" err="1"/>
              <a:t>Wespath</a:t>
            </a:r>
            <a:r>
              <a:rPr lang="en-US" sz="2800" dirty="0"/>
              <a:t> of changes of appointments and UMPIP changes-nothing you are required to do </a:t>
            </a:r>
          </a:p>
          <a:p>
            <a:r>
              <a:rPr lang="en-US" sz="2800" dirty="0"/>
              <a:t>Now is the time to create a reimbursable plan if your new church does not have one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083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Moving Expenses-Who Pays</a:t>
            </a:r>
            <a:br>
              <a:rPr lang="en-US" dirty="0"/>
            </a:br>
            <a:r>
              <a:rPr lang="en-US" sz="2400" dirty="0"/>
              <a:t>2021 Conference Journal CFA Report #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362200"/>
            <a:ext cx="7772400" cy="3733800"/>
          </a:xfrm>
        </p:spPr>
        <p:txBody>
          <a:bodyPr/>
          <a:lstStyle/>
          <a:p>
            <a:r>
              <a:rPr lang="en-US" sz="2800" dirty="0"/>
              <a:t>Responsibility of receiving church </a:t>
            </a:r>
          </a:p>
          <a:p>
            <a:r>
              <a:rPr lang="en-US" sz="2800" dirty="0"/>
              <a:t>Conference Trustees will be providing assistance-Mitchell Hedgepeth is taking the lead</a:t>
            </a:r>
          </a:p>
          <a:p>
            <a:r>
              <a:rPr lang="en-US" sz="2800" dirty="0"/>
              <a:t>More information on the website</a:t>
            </a:r>
          </a:p>
          <a:p>
            <a:r>
              <a:rPr lang="en-US" sz="2800" dirty="0"/>
              <a:t>This is an optional benefit</a:t>
            </a:r>
          </a:p>
          <a:p>
            <a:pPr marL="0" indent="0">
              <a:buNone/>
            </a:pP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00761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Moving Expenses-</a:t>
            </a:r>
            <a:br>
              <a:rPr lang="en-US" dirty="0"/>
            </a:br>
            <a:r>
              <a:rPr lang="en-US" sz="4000" dirty="0"/>
              <a:t>Taxable to the Pastor</a:t>
            </a:r>
            <a:br>
              <a:rPr lang="en-US" dirty="0"/>
            </a:br>
            <a:r>
              <a:rPr lang="en-US" sz="24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Taxable Event-each church </a:t>
            </a:r>
            <a:r>
              <a:rPr lang="en-US" sz="2800" dirty="0">
                <a:solidFill>
                  <a:srgbClr val="FF0000"/>
                </a:solidFill>
              </a:rPr>
              <a:t>shall</a:t>
            </a:r>
            <a:r>
              <a:rPr lang="en-US" sz="2800" dirty="0"/>
              <a:t> include on line 1 of the W-2 form the full amount paid to or on behalf of the pastor</a:t>
            </a:r>
          </a:p>
          <a:p>
            <a:r>
              <a:rPr lang="en-US" sz="2800" dirty="0"/>
              <a:t>It is not deductible by the pastor</a:t>
            </a:r>
          </a:p>
          <a:p>
            <a:r>
              <a:rPr lang="en-US" sz="2800" dirty="0"/>
              <a:t>Cannot be included in the reimbursable account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53608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Moving Expenses</a:t>
            </a:r>
            <a:br>
              <a:rPr lang="en-US" dirty="0"/>
            </a:br>
            <a:r>
              <a:rPr lang="en-US" sz="4000" dirty="0"/>
              <a:t>Pensionable and Direct Invoice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Pensionable-must be reported to the conference office on or before 8-1-2022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The additional cost for the CRSP payment will be borne by the Conference Board of Pension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78112139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Lock And Key 4">
      <a:dk1>
        <a:srgbClr val="330000"/>
      </a:dk1>
      <a:lt1>
        <a:srgbClr val="FFFFCC"/>
      </a:lt1>
      <a:dk2>
        <a:srgbClr val="000000"/>
      </a:dk2>
      <a:lt2>
        <a:srgbClr val="FFCC00"/>
      </a:lt2>
      <a:accent1>
        <a:srgbClr val="FF9900"/>
      </a:accent1>
      <a:accent2>
        <a:srgbClr val="330099"/>
      </a:accent2>
      <a:accent3>
        <a:srgbClr val="AAAAAA"/>
      </a:accent3>
      <a:accent4>
        <a:srgbClr val="DADAAE"/>
      </a:accent4>
      <a:accent5>
        <a:srgbClr val="FFCAAA"/>
      </a:accent5>
      <a:accent6>
        <a:srgbClr val="2D008A"/>
      </a:accent6>
      <a:hlink>
        <a:srgbClr val="FF6633"/>
      </a:hlink>
      <a:folHlink>
        <a:srgbClr val="669900"/>
      </a:folHlink>
    </a:clrScheme>
    <a:fontScheme name="Lock And Ke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Lock And Key 1">
        <a:dk1>
          <a:srgbClr val="200B5B"/>
        </a:dk1>
        <a:lt1>
          <a:srgbClr val="EAEAEA"/>
        </a:lt1>
        <a:dk2>
          <a:srgbClr val="6600FF"/>
        </a:dk2>
        <a:lt2>
          <a:srgbClr val="FFCC66"/>
        </a:lt2>
        <a:accent1>
          <a:srgbClr val="EEB00B"/>
        </a:accent1>
        <a:accent2>
          <a:srgbClr val="6600CC"/>
        </a:accent2>
        <a:accent3>
          <a:srgbClr val="B8AAFF"/>
        </a:accent3>
        <a:accent4>
          <a:srgbClr val="C8C8C8"/>
        </a:accent4>
        <a:accent5>
          <a:srgbClr val="F5D4AA"/>
        </a:accent5>
        <a:accent6>
          <a:srgbClr val="5C00B9"/>
        </a:accent6>
        <a:hlink>
          <a:srgbClr val="FF33CC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ock And Key 2">
        <a:dk1>
          <a:srgbClr val="393939"/>
        </a:dk1>
        <a:lt1>
          <a:srgbClr val="FFFFFF"/>
        </a:lt1>
        <a:dk2>
          <a:srgbClr val="6600CC"/>
        </a:dk2>
        <a:lt2>
          <a:srgbClr val="CCCCFF"/>
        </a:lt2>
        <a:accent1>
          <a:srgbClr val="F9D87E"/>
        </a:accent1>
        <a:accent2>
          <a:srgbClr val="FFCCCC"/>
        </a:accent2>
        <a:accent3>
          <a:srgbClr val="FFFFFF"/>
        </a:accent3>
        <a:accent4>
          <a:srgbClr val="2F2F2F"/>
        </a:accent4>
        <a:accent5>
          <a:srgbClr val="FBE9C0"/>
        </a:accent5>
        <a:accent6>
          <a:srgbClr val="E7B9B9"/>
        </a:accent6>
        <a:hlink>
          <a:srgbClr val="FFCC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ock And Key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ock And Key 4">
        <a:dk1>
          <a:srgbClr val="330000"/>
        </a:dk1>
        <a:lt1>
          <a:srgbClr val="FFFFCC"/>
        </a:lt1>
        <a:dk2>
          <a:srgbClr val="000000"/>
        </a:dk2>
        <a:lt2>
          <a:srgbClr val="FFCC00"/>
        </a:lt2>
        <a:accent1>
          <a:srgbClr val="FF9900"/>
        </a:accent1>
        <a:accent2>
          <a:srgbClr val="330099"/>
        </a:accent2>
        <a:accent3>
          <a:srgbClr val="AAAAAA"/>
        </a:accent3>
        <a:accent4>
          <a:srgbClr val="DADAAE"/>
        </a:accent4>
        <a:accent5>
          <a:srgbClr val="FFCAAA"/>
        </a:accent5>
        <a:accent6>
          <a:srgbClr val="2D008A"/>
        </a:accent6>
        <a:hlink>
          <a:srgbClr val="FF6633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ock And Key 5">
        <a:dk1>
          <a:srgbClr val="333300"/>
        </a:dk1>
        <a:lt1>
          <a:srgbClr val="DDDDDD"/>
        </a:lt1>
        <a:dk2>
          <a:srgbClr val="996600"/>
        </a:dk2>
        <a:lt2>
          <a:srgbClr val="FFCC66"/>
        </a:lt2>
        <a:accent1>
          <a:srgbClr val="EEB00B"/>
        </a:accent1>
        <a:accent2>
          <a:srgbClr val="330099"/>
        </a:accent2>
        <a:accent3>
          <a:srgbClr val="CAB8AA"/>
        </a:accent3>
        <a:accent4>
          <a:srgbClr val="BDBDBD"/>
        </a:accent4>
        <a:accent5>
          <a:srgbClr val="F5D4AA"/>
        </a:accent5>
        <a:accent6>
          <a:srgbClr val="2D008A"/>
        </a:accent6>
        <a:hlink>
          <a:srgbClr val="FF6633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ock And Key 6">
        <a:dk1>
          <a:srgbClr val="003300"/>
        </a:dk1>
        <a:lt1>
          <a:srgbClr val="FFFFCC"/>
        </a:lt1>
        <a:dk2>
          <a:srgbClr val="999933"/>
        </a:dk2>
        <a:lt2>
          <a:srgbClr val="FFFF66"/>
        </a:lt2>
        <a:accent1>
          <a:srgbClr val="CC9900"/>
        </a:accent1>
        <a:accent2>
          <a:srgbClr val="330099"/>
        </a:accent2>
        <a:accent3>
          <a:srgbClr val="CACAAD"/>
        </a:accent3>
        <a:accent4>
          <a:srgbClr val="DADAAE"/>
        </a:accent4>
        <a:accent5>
          <a:srgbClr val="E2CAAA"/>
        </a:accent5>
        <a:accent6>
          <a:srgbClr val="2D008A"/>
        </a:accent6>
        <a:hlink>
          <a:srgbClr val="FF9900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233</TotalTime>
  <Words>293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Symbol</vt:lpstr>
      <vt:lpstr>Tahoma</vt:lpstr>
      <vt:lpstr>Times New Roman</vt:lpstr>
      <vt:lpstr>Theme1</vt:lpstr>
      <vt:lpstr>2022 Clergy  Transitional Workshop</vt:lpstr>
      <vt:lpstr>Clergy Budget Compensation Package for New Appointment</vt:lpstr>
      <vt:lpstr>Clergy Budget Compensation Package for New Appointment</vt:lpstr>
      <vt:lpstr>Moving Expenses-Who Pays 2021 Conference Journal CFA Report # 1</vt:lpstr>
      <vt:lpstr>Moving Expenses- Taxable to the Pastor  </vt:lpstr>
      <vt:lpstr>Moving Expenses Pensionable and Direct Invoice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Transitional Workshop</dc:title>
  <dc:creator>David Stotts</dc:creator>
  <cp:lastModifiedBy>David Stotts</cp:lastModifiedBy>
  <cp:revision>12</cp:revision>
  <cp:lastPrinted>2022-04-25T17:09:39Z</cp:lastPrinted>
  <dcterms:created xsi:type="dcterms:W3CDTF">2018-04-10T07:22:52Z</dcterms:created>
  <dcterms:modified xsi:type="dcterms:W3CDTF">2022-04-26T21:59:34Z</dcterms:modified>
</cp:coreProperties>
</file>