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6" r:id="rId2"/>
    <p:sldId id="368" r:id="rId3"/>
    <p:sldId id="390" r:id="rId4"/>
    <p:sldId id="392" r:id="rId5"/>
    <p:sldId id="369" r:id="rId6"/>
    <p:sldId id="391" r:id="rId7"/>
    <p:sldId id="2588" r:id="rId8"/>
    <p:sldId id="2589" r:id="rId9"/>
    <p:sldId id="2590" r:id="rId10"/>
    <p:sldId id="398" r:id="rId11"/>
    <p:sldId id="397" r:id="rId12"/>
    <p:sldId id="2585" r:id="rId13"/>
    <p:sldId id="2587" r:id="rId14"/>
    <p:sldId id="333" r:id="rId15"/>
    <p:sldId id="2028" r:id="rId16"/>
    <p:sldId id="395" r:id="rId17"/>
    <p:sldId id="3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56"/>
    <a:srgbClr val="A4D3D8"/>
    <a:srgbClr val="203965"/>
    <a:srgbClr val="EAB744"/>
    <a:srgbClr val="E3170D"/>
    <a:srgbClr val="B6B6B6"/>
    <a:srgbClr val="08986D"/>
    <a:srgbClr val="00688B"/>
    <a:srgbClr val="32579A"/>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7B794-D9D4-403D-8F0A-E13CECA72301}" v="21" dt="2024-02-29T23:28:28.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4694"/>
  </p:normalViewPr>
  <p:slideViewPr>
    <p:cSldViewPr snapToGrid="0">
      <p:cViewPr varScale="1">
        <p:scale>
          <a:sx n="105" d="100"/>
          <a:sy n="105"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Bivens" userId="fbce932f-956d-4bd8-afa0-344287722f38" providerId="ADAL" clId="{E4A7B794-D9D4-403D-8F0A-E13CECA72301}"/>
    <pc:docChg chg="undo custSel modSld">
      <pc:chgData name="Brandy Bivens" userId="fbce932f-956d-4bd8-afa0-344287722f38" providerId="ADAL" clId="{E4A7B794-D9D4-403D-8F0A-E13CECA72301}" dt="2024-02-29T23:28:38.501" v="66" actId="14100"/>
      <pc:docMkLst>
        <pc:docMk/>
      </pc:docMkLst>
      <pc:sldChg chg="addSp modSp mod">
        <pc:chgData name="Brandy Bivens" userId="fbce932f-956d-4bd8-afa0-344287722f38" providerId="ADAL" clId="{E4A7B794-D9D4-403D-8F0A-E13CECA72301}" dt="2024-02-29T23:28:07.259" v="55" actId="14100"/>
        <pc:sldMkLst>
          <pc:docMk/>
          <pc:sldMk cId="799979827" sldId="333"/>
        </pc:sldMkLst>
        <pc:spChg chg="add mod">
          <ac:chgData name="Brandy Bivens" userId="fbce932f-956d-4bd8-afa0-344287722f38" providerId="ADAL" clId="{E4A7B794-D9D4-403D-8F0A-E13CECA72301}" dt="2024-02-29T23:28:07.259" v="55" actId="14100"/>
          <ac:spMkLst>
            <pc:docMk/>
            <pc:sldMk cId="799979827" sldId="333"/>
            <ac:spMk id="2" creationId="{7D8ABC32-E97E-AA10-5B94-2B0589363E19}"/>
          </ac:spMkLst>
        </pc:spChg>
      </pc:sldChg>
      <pc:sldChg chg="addSp modSp mod">
        <pc:chgData name="Brandy Bivens" userId="fbce932f-956d-4bd8-afa0-344287722f38" providerId="ADAL" clId="{E4A7B794-D9D4-403D-8F0A-E13CECA72301}" dt="2024-02-29T20:11:06.356" v="1" actId="20577"/>
        <pc:sldMkLst>
          <pc:docMk/>
          <pc:sldMk cId="702789671" sldId="368"/>
        </pc:sldMkLst>
        <pc:spChg chg="add mod">
          <ac:chgData name="Brandy Bivens" userId="fbce932f-956d-4bd8-afa0-344287722f38" providerId="ADAL" clId="{E4A7B794-D9D4-403D-8F0A-E13CECA72301}" dt="2024-02-29T20:11:06.356" v="1" actId="20577"/>
          <ac:spMkLst>
            <pc:docMk/>
            <pc:sldMk cId="702789671" sldId="368"/>
            <ac:spMk id="2" creationId="{562F8571-0C9E-4A96-6402-77A7D6D442F3}"/>
          </ac:spMkLst>
        </pc:spChg>
      </pc:sldChg>
      <pc:sldChg chg="addSp modSp mod">
        <pc:chgData name="Brandy Bivens" userId="fbce932f-956d-4bd8-afa0-344287722f38" providerId="ADAL" clId="{E4A7B794-D9D4-403D-8F0A-E13CECA72301}" dt="2024-02-29T23:26:17.916" v="18" actId="20577"/>
        <pc:sldMkLst>
          <pc:docMk/>
          <pc:sldMk cId="3586923070" sldId="369"/>
        </pc:sldMkLst>
        <pc:spChg chg="add mod">
          <ac:chgData name="Brandy Bivens" userId="fbce932f-956d-4bd8-afa0-344287722f38" providerId="ADAL" clId="{E4A7B794-D9D4-403D-8F0A-E13CECA72301}" dt="2024-02-29T23:26:17.916" v="18" actId="20577"/>
          <ac:spMkLst>
            <pc:docMk/>
            <pc:sldMk cId="3586923070" sldId="369"/>
            <ac:spMk id="6" creationId="{E97F23EA-30C3-9CED-0CA3-33414B017EEC}"/>
          </ac:spMkLst>
        </pc:spChg>
        <pc:spChg chg="ord">
          <ac:chgData name="Brandy Bivens" userId="fbce932f-956d-4bd8-afa0-344287722f38" providerId="ADAL" clId="{E4A7B794-D9D4-403D-8F0A-E13CECA72301}" dt="2024-02-29T20:14:22.519" v="15" actId="167"/>
          <ac:spMkLst>
            <pc:docMk/>
            <pc:sldMk cId="3586923070" sldId="369"/>
            <ac:spMk id="18" creationId="{749A9CD7-97DC-4CE8-A9B0-E904B823FE4A}"/>
          </ac:spMkLst>
        </pc:spChg>
      </pc:sldChg>
      <pc:sldChg chg="addSp modSp mod">
        <pc:chgData name="Brandy Bivens" userId="fbce932f-956d-4bd8-afa0-344287722f38" providerId="ADAL" clId="{E4A7B794-D9D4-403D-8F0A-E13CECA72301}" dt="2024-02-29T20:11:18.687" v="3" actId="20577"/>
        <pc:sldMkLst>
          <pc:docMk/>
          <pc:sldMk cId="3361795866" sldId="390"/>
        </pc:sldMkLst>
        <pc:spChg chg="add mod">
          <ac:chgData name="Brandy Bivens" userId="fbce932f-956d-4bd8-afa0-344287722f38" providerId="ADAL" clId="{E4A7B794-D9D4-403D-8F0A-E13CECA72301}" dt="2024-02-29T20:11:18.687" v="3" actId="20577"/>
          <ac:spMkLst>
            <pc:docMk/>
            <pc:sldMk cId="3361795866" sldId="390"/>
            <ac:spMk id="2" creationId="{F8E6F47A-31CD-BCC4-0A89-65D0A2F05AAF}"/>
          </ac:spMkLst>
        </pc:spChg>
      </pc:sldChg>
      <pc:sldChg chg="addSp modSp mod">
        <pc:chgData name="Brandy Bivens" userId="fbce932f-956d-4bd8-afa0-344287722f38" providerId="ADAL" clId="{E4A7B794-D9D4-403D-8F0A-E13CECA72301}" dt="2024-02-29T23:26:28.268" v="21" actId="20577"/>
        <pc:sldMkLst>
          <pc:docMk/>
          <pc:sldMk cId="4221898022" sldId="391"/>
        </pc:sldMkLst>
        <pc:spChg chg="add mod">
          <ac:chgData name="Brandy Bivens" userId="fbce932f-956d-4bd8-afa0-344287722f38" providerId="ADAL" clId="{E4A7B794-D9D4-403D-8F0A-E13CECA72301}" dt="2024-02-29T23:26:28.268" v="21" actId="20577"/>
          <ac:spMkLst>
            <pc:docMk/>
            <pc:sldMk cId="4221898022" sldId="391"/>
            <ac:spMk id="3" creationId="{B1DEF718-1ED4-D2F3-6108-CD906E4428C9}"/>
          </ac:spMkLst>
        </pc:spChg>
      </pc:sldChg>
      <pc:sldChg chg="addSp delSp modSp mod">
        <pc:chgData name="Brandy Bivens" userId="fbce932f-956d-4bd8-afa0-344287722f38" providerId="ADAL" clId="{E4A7B794-D9D4-403D-8F0A-E13CECA72301}" dt="2024-02-29T20:13:53.903" v="14" actId="20577"/>
        <pc:sldMkLst>
          <pc:docMk/>
          <pc:sldMk cId="576263869" sldId="392"/>
        </pc:sldMkLst>
        <pc:spChg chg="add del">
          <ac:chgData name="Brandy Bivens" userId="fbce932f-956d-4bd8-afa0-344287722f38" providerId="ADAL" clId="{E4A7B794-D9D4-403D-8F0A-E13CECA72301}" dt="2024-02-29T20:11:34.116" v="5" actId="22"/>
          <ac:spMkLst>
            <pc:docMk/>
            <pc:sldMk cId="576263869" sldId="392"/>
            <ac:spMk id="7" creationId="{5FA8B3DE-930F-BA14-0A5A-40AB8607A426}"/>
          </ac:spMkLst>
        </pc:spChg>
        <pc:spChg chg="add mod">
          <ac:chgData name="Brandy Bivens" userId="fbce932f-956d-4bd8-afa0-344287722f38" providerId="ADAL" clId="{E4A7B794-D9D4-403D-8F0A-E13CECA72301}" dt="2024-02-29T20:13:53.903" v="14" actId="20577"/>
          <ac:spMkLst>
            <pc:docMk/>
            <pc:sldMk cId="576263869" sldId="392"/>
            <ac:spMk id="8" creationId="{6DD88E00-69DD-60C7-9519-A872BE3E4895}"/>
          </ac:spMkLst>
        </pc:spChg>
      </pc:sldChg>
      <pc:sldChg chg="addSp modSp mod">
        <pc:chgData name="Brandy Bivens" userId="fbce932f-956d-4bd8-afa0-344287722f38" providerId="ADAL" clId="{E4A7B794-D9D4-403D-8F0A-E13CECA72301}" dt="2024-02-29T23:28:20.420" v="60" actId="14100"/>
        <pc:sldMkLst>
          <pc:docMk/>
          <pc:sldMk cId="3555809297" sldId="395"/>
        </pc:sldMkLst>
        <pc:spChg chg="add mod">
          <ac:chgData name="Brandy Bivens" userId="fbce932f-956d-4bd8-afa0-344287722f38" providerId="ADAL" clId="{E4A7B794-D9D4-403D-8F0A-E13CECA72301}" dt="2024-02-29T23:28:20.420" v="60" actId="14100"/>
          <ac:spMkLst>
            <pc:docMk/>
            <pc:sldMk cId="3555809297" sldId="395"/>
            <ac:spMk id="2" creationId="{5B21D2AE-7488-A1DD-31B6-1103BC847270}"/>
          </ac:spMkLst>
        </pc:spChg>
      </pc:sldChg>
      <pc:sldChg chg="addSp modSp mod">
        <pc:chgData name="Brandy Bivens" userId="fbce932f-956d-4bd8-afa0-344287722f38" providerId="ADAL" clId="{E4A7B794-D9D4-403D-8F0A-E13CECA72301}" dt="2024-02-29T23:28:38.501" v="66" actId="14100"/>
        <pc:sldMkLst>
          <pc:docMk/>
          <pc:sldMk cId="3603493224" sldId="396"/>
        </pc:sldMkLst>
        <pc:spChg chg="add mod">
          <ac:chgData name="Brandy Bivens" userId="fbce932f-956d-4bd8-afa0-344287722f38" providerId="ADAL" clId="{E4A7B794-D9D4-403D-8F0A-E13CECA72301}" dt="2024-02-29T23:28:38.501" v="66" actId="14100"/>
          <ac:spMkLst>
            <pc:docMk/>
            <pc:sldMk cId="3603493224" sldId="396"/>
            <ac:spMk id="2" creationId="{5DDE2D25-76C0-8BD6-35C6-8F85E5D4C2D2}"/>
          </ac:spMkLst>
        </pc:spChg>
      </pc:sldChg>
      <pc:sldChg chg="addSp modSp mod">
        <pc:chgData name="Brandy Bivens" userId="fbce932f-956d-4bd8-afa0-344287722f38" providerId="ADAL" clId="{E4A7B794-D9D4-403D-8F0A-E13CECA72301}" dt="2024-02-29T23:27:26.619" v="42" actId="14100"/>
        <pc:sldMkLst>
          <pc:docMk/>
          <pc:sldMk cId="342699948" sldId="397"/>
        </pc:sldMkLst>
        <pc:spChg chg="add mod">
          <ac:chgData name="Brandy Bivens" userId="fbce932f-956d-4bd8-afa0-344287722f38" providerId="ADAL" clId="{E4A7B794-D9D4-403D-8F0A-E13CECA72301}" dt="2024-02-29T23:27:26.619" v="42" actId="14100"/>
          <ac:spMkLst>
            <pc:docMk/>
            <pc:sldMk cId="342699948" sldId="397"/>
            <ac:spMk id="3" creationId="{8C98F90C-8E98-0C27-DD77-DDAEAD5FCBF6}"/>
          </ac:spMkLst>
        </pc:spChg>
      </pc:sldChg>
      <pc:sldChg chg="addSp modSp mod">
        <pc:chgData name="Brandy Bivens" userId="fbce932f-956d-4bd8-afa0-344287722f38" providerId="ADAL" clId="{E4A7B794-D9D4-403D-8F0A-E13CECA72301}" dt="2024-02-29T23:27:15.617" v="37" actId="14100"/>
        <pc:sldMkLst>
          <pc:docMk/>
          <pc:sldMk cId="1359569873" sldId="398"/>
        </pc:sldMkLst>
        <pc:spChg chg="add mod">
          <ac:chgData name="Brandy Bivens" userId="fbce932f-956d-4bd8-afa0-344287722f38" providerId="ADAL" clId="{E4A7B794-D9D4-403D-8F0A-E13CECA72301}" dt="2024-02-29T23:27:15.617" v="37" actId="14100"/>
          <ac:spMkLst>
            <pc:docMk/>
            <pc:sldMk cId="1359569873" sldId="398"/>
            <ac:spMk id="3" creationId="{0958C2FF-FE9B-F142-FE34-AB34BF8A2E4A}"/>
          </ac:spMkLst>
        </pc:spChg>
      </pc:sldChg>
      <pc:sldChg chg="addSp modSp mod">
        <pc:chgData name="Brandy Bivens" userId="fbce932f-956d-4bd8-afa0-344287722f38" providerId="ADAL" clId="{E4A7B794-D9D4-403D-8F0A-E13CECA72301}" dt="2024-02-29T23:27:38.028" v="45" actId="14100"/>
        <pc:sldMkLst>
          <pc:docMk/>
          <pc:sldMk cId="1238639428" sldId="2585"/>
        </pc:sldMkLst>
        <pc:spChg chg="add mod">
          <ac:chgData name="Brandy Bivens" userId="fbce932f-956d-4bd8-afa0-344287722f38" providerId="ADAL" clId="{E4A7B794-D9D4-403D-8F0A-E13CECA72301}" dt="2024-02-29T23:27:38.028" v="45" actId="14100"/>
          <ac:spMkLst>
            <pc:docMk/>
            <pc:sldMk cId="1238639428" sldId="2585"/>
            <ac:spMk id="2" creationId="{E4FD0FB6-A4A7-E276-3009-D25847D89126}"/>
          </ac:spMkLst>
        </pc:spChg>
      </pc:sldChg>
      <pc:sldChg chg="addSp modSp mod">
        <pc:chgData name="Brandy Bivens" userId="fbce932f-956d-4bd8-afa0-344287722f38" providerId="ADAL" clId="{E4A7B794-D9D4-403D-8F0A-E13CECA72301}" dt="2024-02-29T23:27:55.330" v="50" actId="14100"/>
        <pc:sldMkLst>
          <pc:docMk/>
          <pc:sldMk cId="1380163898" sldId="2587"/>
        </pc:sldMkLst>
        <pc:spChg chg="add mod">
          <ac:chgData name="Brandy Bivens" userId="fbce932f-956d-4bd8-afa0-344287722f38" providerId="ADAL" clId="{E4A7B794-D9D4-403D-8F0A-E13CECA72301}" dt="2024-02-29T23:27:55.330" v="50" actId="14100"/>
          <ac:spMkLst>
            <pc:docMk/>
            <pc:sldMk cId="1380163898" sldId="2587"/>
            <ac:spMk id="3" creationId="{9CC5F3D6-195B-9AD4-F80F-8655401B43C7}"/>
          </ac:spMkLst>
        </pc:spChg>
      </pc:sldChg>
      <pc:sldChg chg="addSp delSp modSp mod">
        <pc:chgData name="Brandy Bivens" userId="fbce932f-956d-4bd8-afa0-344287722f38" providerId="ADAL" clId="{E4A7B794-D9D4-403D-8F0A-E13CECA72301}" dt="2024-02-29T23:26:43.645" v="26" actId="20577"/>
        <pc:sldMkLst>
          <pc:docMk/>
          <pc:sldMk cId="2285424297" sldId="2588"/>
        </pc:sldMkLst>
        <pc:spChg chg="add del mod">
          <ac:chgData name="Brandy Bivens" userId="fbce932f-956d-4bd8-afa0-344287722f38" providerId="ADAL" clId="{E4A7B794-D9D4-403D-8F0A-E13CECA72301}" dt="2024-02-29T23:26:43.645" v="26" actId="20577"/>
          <ac:spMkLst>
            <pc:docMk/>
            <pc:sldMk cId="2285424297" sldId="2588"/>
            <ac:spMk id="3" creationId="{69FED912-7FE8-1B3C-008D-835AA4B482C8}"/>
          </ac:spMkLst>
        </pc:spChg>
      </pc:sldChg>
      <pc:sldChg chg="addSp modSp mod">
        <pc:chgData name="Brandy Bivens" userId="fbce932f-956d-4bd8-afa0-344287722f38" providerId="ADAL" clId="{E4A7B794-D9D4-403D-8F0A-E13CECA72301}" dt="2024-02-29T23:26:53.778" v="29" actId="20577"/>
        <pc:sldMkLst>
          <pc:docMk/>
          <pc:sldMk cId="2570629506" sldId="2589"/>
        </pc:sldMkLst>
        <pc:spChg chg="add mod">
          <ac:chgData name="Brandy Bivens" userId="fbce932f-956d-4bd8-afa0-344287722f38" providerId="ADAL" clId="{E4A7B794-D9D4-403D-8F0A-E13CECA72301}" dt="2024-02-29T23:26:53.778" v="29" actId="20577"/>
          <ac:spMkLst>
            <pc:docMk/>
            <pc:sldMk cId="2570629506" sldId="2589"/>
            <ac:spMk id="2" creationId="{87AEF861-25FB-2FA0-7484-0A41907C37F3}"/>
          </ac:spMkLst>
        </pc:spChg>
      </pc:sldChg>
      <pc:sldChg chg="addSp modSp mod">
        <pc:chgData name="Brandy Bivens" userId="fbce932f-956d-4bd8-afa0-344287722f38" providerId="ADAL" clId="{E4A7B794-D9D4-403D-8F0A-E13CECA72301}" dt="2024-02-29T23:27:04.718" v="32" actId="20577"/>
        <pc:sldMkLst>
          <pc:docMk/>
          <pc:sldMk cId="1984690779" sldId="2590"/>
        </pc:sldMkLst>
        <pc:spChg chg="add mod">
          <ac:chgData name="Brandy Bivens" userId="fbce932f-956d-4bd8-afa0-344287722f38" providerId="ADAL" clId="{E4A7B794-D9D4-403D-8F0A-E13CECA72301}" dt="2024-02-29T23:27:04.718" v="32" actId="20577"/>
          <ac:spMkLst>
            <pc:docMk/>
            <pc:sldMk cId="1984690779" sldId="2590"/>
            <ac:spMk id="3" creationId="{64ED0BAD-5360-FD06-600F-BB46DDB2E25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rgbClr val="173456"/>
              </a:solidFill>
              <a:ln w="19050">
                <a:solidFill>
                  <a:schemeClr val="lt1"/>
                </a:solidFill>
              </a:ln>
              <a:effectLst/>
            </c:spPr>
            <c:extLst>
              <c:ext xmlns:c16="http://schemas.microsoft.com/office/drawing/2014/chart" uri="{C3380CC4-5D6E-409C-BE32-E72D297353CC}">
                <c16:uniqueId val="{00000002-1EF3-2742-9378-DE7B3EFDB3F0}"/>
              </c:ext>
            </c:extLst>
          </c:dPt>
          <c:dPt>
            <c:idx val="1"/>
            <c:bubble3D val="0"/>
            <c:spPr>
              <a:solidFill>
                <a:srgbClr val="A4D3D8"/>
              </a:solidFill>
              <a:ln w="19050">
                <a:solidFill>
                  <a:schemeClr val="lt1"/>
                </a:solidFill>
              </a:ln>
              <a:effectLst/>
            </c:spPr>
            <c:extLst>
              <c:ext xmlns:c16="http://schemas.microsoft.com/office/drawing/2014/chart" uri="{C3380CC4-5D6E-409C-BE32-E72D297353CC}">
                <c16:uniqueId val="{00000003-1EF3-2742-9378-DE7B3EFDB3F0}"/>
              </c:ext>
            </c:extLst>
          </c:dPt>
          <c:dPt>
            <c:idx val="2"/>
            <c:bubble3D val="0"/>
            <c:spPr>
              <a:solidFill>
                <a:srgbClr val="00688B"/>
              </a:solidFill>
              <a:ln w="19050">
                <a:solidFill>
                  <a:schemeClr val="lt1"/>
                </a:solidFill>
              </a:ln>
              <a:effectLst/>
            </c:spPr>
            <c:extLst>
              <c:ext xmlns:c16="http://schemas.microsoft.com/office/drawing/2014/chart" uri="{C3380CC4-5D6E-409C-BE32-E72D297353CC}">
                <c16:uniqueId val="{00000004-1EF3-2742-9378-DE7B3EFDB3F0}"/>
              </c:ext>
            </c:extLst>
          </c:dPt>
          <c:dPt>
            <c:idx val="3"/>
            <c:bubble3D val="0"/>
            <c:spPr>
              <a:solidFill>
                <a:srgbClr val="08986D"/>
              </a:solidFill>
              <a:ln w="19050">
                <a:solidFill>
                  <a:schemeClr val="lt1"/>
                </a:solidFill>
              </a:ln>
              <a:effectLst/>
            </c:spPr>
            <c:extLst>
              <c:ext xmlns:c16="http://schemas.microsoft.com/office/drawing/2014/chart" uri="{C3380CC4-5D6E-409C-BE32-E72D297353CC}">
                <c16:uniqueId val="{00000005-1EF3-2742-9378-DE7B3EFDB3F0}"/>
              </c:ext>
            </c:extLst>
          </c:dPt>
          <c:dPt>
            <c:idx val="4"/>
            <c:bubble3D val="0"/>
            <c:spPr>
              <a:solidFill>
                <a:srgbClr val="B6B6B6"/>
              </a:solidFill>
              <a:ln w="19050">
                <a:solidFill>
                  <a:schemeClr val="lt1"/>
                </a:solidFill>
              </a:ln>
              <a:effectLst/>
            </c:spPr>
            <c:extLst>
              <c:ext xmlns:c16="http://schemas.microsoft.com/office/drawing/2014/chart" uri="{C3380CC4-5D6E-409C-BE32-E72D297353CC}">
                <c16:uniqueId val="{00000006-1EF3-2742-9378-DE7B3EFDB3F0}"/>
              </c:ext>
            </c:extLst>
          </c:dPt>
          <c:dPt>
            <c:idx val="5"/>
            <c:bubble3D val="0"/>
            <c:spPr>
              <a:solidFill>
                <a:srgbClr val="EAB744"/>
              </a:solidFill>
              <a:ln w="19050">
                <a:solidFill>
                  <a:schemeClr val="lt1"/>
                </a:solidFill>
              </a:ln>
              <a:effectLst/>
            </c:spPr>
            <c:extLst>
              <c:ext xmlns:c16="http://schemas.microsoft.com/office/drawing/2014/chart" uri="{C3380CC4-5D6E-409C-BE32-E72D297353CC}">
                <c16:uniqueId val="{0000000B-F3E7-334B-8164-BAE7FE2E4673}"/>
              </c:ext>
            </c:extLst>
          </c:dPt>
          <c:dPt>
            <c:idx val="6"/>
            <c:bubble3D val="0"/>
            <c:spPr>
              <a:solidFill>
                <a:srgbClr val="E3170D"/>
              </a:solidFill>
              <a:ln w="19050">
                <a:solidFill>
                  <a:schemeClr val="lt1"/>
                </a:solidFill>
              </a:ln>
              <a:effectLst/>
            </c:spPr>
            <c:extLst>
              <c:ext xmlns:c16="http://schemas.microsoft.com/office/drawing/2014/chart" uri="{C3380CC4-5D6E-409C-BE32-E72D297353CC}">
                <c16:uniqueId val="{0000000D-F3E7-334B-8164-BAE7FE2E467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3E7-334B-8164-BAE7FE2E4673}"/>
              </c:ext>
            </c:extLst>
          </c:dPt>
          <c:cat>
            <c:strRef>
              <c:f>Sheet1!$A$2:$A$9</c:f>
              <c:strCache>
                <c:ptCount val="8"/>
                <c:pt idx="0">
                  <c:v>Education</c:v>
                </c:pt>
                <c:pt idx="1">
                  <c:v>Episcopal Leadership and Ecumenical Ministries</c:v>
                </c:pt>
                <c:pt idx="2">
                  <c:v>Global Missions</c:v>
                </c:pt>
                <c:pt idx="3">
                  <c:v>Communication</c:v>
                </c:pt>
                <c:pt idx="4">
                  <c:v>Justice Initiatives</c:v>
                </c:pt>
                <c:pt idx="5">
                  <c:v>Discipleship</c:v>
                </c:pt>
                <c:pt idx="6">
                  <c:v>Finance &amp; Administration</c:v>
                </c:pt>
                <c:pt idx="7">
                  <c:v>Other</c:v>
                </c:pt>
              </c:strCache>
            </c:strRef>
          </c:cat>
          <c:val>
            <c:numRef>
              <c:f>Sheet1!$B$2:$B$9</c:f>
              <c:numCache>
                <c:formatCode>0%</c:formatCode>
                <c:ptCount val="8"/>
                <c:pt idx="0">
                  <c:v>0.28599999999999998</c:v>
                </c:pt>
                <c:pt idx="1">
                  <c:v>0.23200000000000001</c:v>
                </c:pt>
                <c:pt idx="2">
                  <c:v>0.154</c:v>
                </c:pt>
                <c:pt idx="3">
                  <c:v>0.1</c:v>
                </c:pt>
                <c:pt idx="4">
                  <c:v>8.6999999999999994E-2</c:v>
                </c:pt>
                <c:pt idx="5">
                  <c:v>4.4999999999999998E-2</c:v>
                </c:pt>
                <c:pt idx="6">
                  <c:v>4.2999999999999997E-2</c:v>
                </c:pt>
                <c:pt idx="7">
                  <c:v>5.3999999999999999E-2</c:v>
                </c:pt>
              </c:numCache>
            </c:numRef>
          </c:val>
          <c:extLst>
            <c:ext xmlns:c16="http://schemas.microsoft.com/office/drawing/2014/chart" uri="{C3380CC4-5D6E-409C-BE32-E72D297353CC}">
              <c16:uniqueId val="{00000000-1EF3-2742-9378-DE7B3EFDB3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AACAA-E4C5-4511-B7E9-E97D29CF428C}"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EEAE1-FDCF-4666-A9B6-9D0EFDE38EFA}" type="slidenum">
              <a:rPr lang="en-US" smtClean="0"/>
              <a:t>‹#›</a:t>
            </a:fld>
            <a:endParaRPr lang="en-US"/>
          </a:p>
        </p:txBody>
      </p:sp>
    </p:spTree>
    <p:extLst>
      <p:ext uri="{BB962C8B-B14F-4D97-AF65-F5344CB8AC3E}">
        <p14:creationId xmlns:p14="http://schemas.microsoft.com/office/powerpoint/2010/main" val="254865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6EEAE1-FDCF-4666-A9B6-9D0EFDE38EFA}" type="slidenum">
              <a:rPr lang="en-US" smtClean="0"/>
              <a:t>1</a:t>
            </a:fld>
            <a:endParaRPr lang="en-US"/>
          </a:p>
        </p:txBody>
      </p:sp>
    </p:spTree>
    <p:extLst>
      <p:ext uri="{BB962C8B-B14F-4D97-AF65-F5344CB8AC3E}">
        <p14:creationId xmlns:p14="http://schemas.microsoft.com/office/powerpoint/2010/main" val="95951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6CA9F8-C27B-41E2-8DEC-DC2815CD9CB2}"/>
              </a:ext>
            </a:extLst>
          </p:cNvPr>
          <p:cNvSpPr>
            <a:spLocks noGrp="1"/>
          </p:cNvSpPr>
          <p:nvPr>
            <p:ph type="pic" sz="quarter" idx="11"/>
          </p:nvPr>
        </p:nvSpPr>
        <p:spPr>
          <a:xfrm>
            <a:off x="0" y="0"/>
            <a:ext cx="5465603" cy="3962398"/>
          </a:xfrm>
          <a:custGeom>
            <a:avLst/>
            <a:gdLst>
              <a:gd name="connsiteX0" fmla="*/ 0 w 5465603"/>
              <a:gd name="connsiteY0" fmla="*/ 0 h 3962398"/>
              <a:gd name="connsiteX1" fmla="*/ 5301811 w 5465603"/>
              <a:gd name="connsiteY1" fmla="*/ 0 h 3962398"/>
              <a:gd name="connsiteX2" fmla="*/ 5331063 w 5465603"/>
              <a:gd name="connsiteY2" fmla="*/ 79923 h 3962398"/>
              <a:gd name="connsiteX3" fmla="*/ 5465603 w 5465603"/>
              <a:gd name="connsiteY3" fmla="*/ 969823 h 3962398"/>
              <a:gd name="connsiteX4" fmla="*/ 2473028 w 5465603"/>
              <a:gd name="connsiteY4" fmla="*/ 3962398 h 3962398"/>
              <a:gd name="connsiteX5" fmla="*/ 163812 w 5465603"/>
              <a:gd name="connsiteY5" fmla="*/ 2873379 h 3962398"/>
              <a:gd name="connsiteX6" fmla="*/ 0 w 5465603"/>
              <a:gd name="connsiteY6" fmla="*/ 2654317 h 39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603" h="3962398">
                <a:moveTo>
                  <a:pt x="0" y="0"/>
                </a:moveTo>
                <a:lnTo>
                  <a:pt x="5301811" y="0"/>
                </a:lnTo>
                <a:lnTo>
                  <a:pt x="5331063" y="79923"/>
                </a:lnTo>
                <a:cubicBezTo>
                  <a:pt x="5418500" y="361042"/>
                  <a:pt x="5465603" y="659932"/>
                  <a:pt x="5465603" y="969823"/>
                </a:cubicBezTo>
                <a:cubicBezTo>
                  <a:pt x="5465603" y="2622577"/>
                  <a:pt x="4125782" y="3962398"/>
                  <a:pt x="2473028" y="3962398"/>
                </a:cubicBezTo>
                <a:cubicBezTo>
                  <a:pt x="1543354" y="3962398"/>
                  <a:pt x="712694" y="3538470"/>
                  <a:pt x="163812" y="2873379"/>
                </a:cubicBezTo>
                <a:lnTo>
                  <a:pt x="0" y="2654317"/>
                </a:lnTo>
                <a:close/>
              </a:path>
            </a:pathLst>
          </a:custGeom>
        </p:spPr>
        <p:txBody>
          <a:bodyPr wrap="square">
            <a:noAutofit/>
          </a:bodyPr>
          <a:lstStyle>
            <a:lvl1pPr>
              <a:defRPr sz="1200"/>
            </a:lvl1pPr>
          </a:lstStyle>
          <a:p>
            <a:endParaRPr lang="en-ID"/>
          </a:p>
        </p:txBody>
      </p:sp>
      <p:sp>
        <p:nvSpPr>
          <p:cNvPr id="9" name="Picture Placeholder 8">
            <a:extLst>
              <a:ext uri="{FF2B5EF4-FFF2-40B4-BE49-F238E27FC236}">
                <a16:creationId xmlns:a16="http://schemas.microsoft.com/office/drawing/2014/main" id="{A96B7B85-BF48-4AA5-ACC1-BA825069A025}"/>
              </a:ext>
            </a:extLst>
          </p:cNvPr>
          <p:cNvSpPr>
            <a:spLocks noGrp="1"/>
          </p:cNvSpPr>
          <p:nvPr>
            <p:ph type="pic" sz="quarter" idx="10"/>
          </p:nvPr>
        </p:nvSpPr>
        <p:spPr>
          <a:xfrm>
            <a:off x="7176655" y="3290450"/>
            <a:ext cx="5015347" cy="3567551"/>
          </a:xfrm>
          <a:custGeom>
            <a:avLst/>
            <a:gdLst>
              <a:gd name="connsiteX0" fmla="*/ 2992574 w 5015347"/>
              <a:gd name="connsiteY0" fmla="*/ 0 h 3567551"/>
              <a:gd name="connsiteX1" fmla="*/ 4896130 w 5015347"/>
              <a:gd name="connsiteY1" fmla="*/ 683359 h 3567551"/>
              <a:gd name="connsiteX2" fmla="*/ 5015347 w 5015347"/>
              <a:gd name="connsiteY2" fmla="*/ 791711 h 3567551"/>
              <a:gd name="connsiteX3" fmla="*/ 5015347 w 5015347"/>
              <a:gd name="connsiteY3" fmla="*/ 3567551 h 3567551"/>
              <a:gd name="connsiteX4" fmla="*/ 56505 w 5015347"/>
              <a:gd name="connsiteY4" fmla="*/ 3567551 h 3567551"/>
              <a:gd name="connsiteX5" fmla="*/ 15451 w 5015347"/>
              <a:gd name="connsiteY5" fmla="*/ 3298549 h 3567551"/>
              <a:gd name="connsiteX6" fmla="*/ 0 w 5015347"/>
              <a:gd name="connsiteY6" fmla="*/ 2992575 h 3567551"/>
              <a:gd name="connsiteX7" fmla="*/ 2992574 w 5015347"/>
              <a:gd name="connsiteY7" fmla="*/ 0 h 356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5347" h="3567551">
                <a:moveTo>
                  <a:pt x="2992574" y="0"/>
                </a:moveTo>
                <a:cubicBezTo>
                  <a:pt x="3715654" y="0"/>
                  <a:pt x="4378837" y="256450"/>
                  <a:pt x="4896130" y="683359"/>
                </a:cubicBezTo>
                <a:lnTo>
                  <a:pt x="5015347" y="791711"/>
                </a:lnTo>
                <a:lnTo>
                  <a:pt x="5015347" y="3567551"/>
                </a:lnTo>
                <a:lnTo>
                  <a:pt x="56505" y="3567551"/>
                </a:lnTo>
                <a:lnTo>
                  <a:pt x="15451" y="3298549"/>
                </a:lnTo>
                <a:cubicBezTo>
                  <a:pt x="5234" y="3197947"/>
                  <a:pt x="0" y="3095872"/>
                  <a:pt x="0" y="2992575"/>
                </a:cubicBezTo>
                <a:cubicBezTo>
                  <a:pt x="0" y="1339821"/>
                  <a:pt x="1339820" y="0"/>
                  <a:pt x="2992574" y="0"/>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56588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1"/>
            <a:ext cx="12192000" cy="3417292"/>
          </a:xfrm>
        </p:spPr>
        <p:txBody>
          <a:bodyPr>
            <a:normAutofit/>
          </a:bodyPr>
          <a:lstStyle>
            <a:lvl1pPr>
              <a:defRPr sz="1200"/>
            </a:lvl1pPr>
          </a:lstStyle>
          <a:p>
            <a:endParaRPr lang="en-ID"/>
          </a:p>
        </p:txBody>
      </p:sp>
    </p:spTree>
    <p:extLst>
      <p:ext uri="{BB962C8B-B14F-4D97-AF65-F5344CB8AC3E}">
        <p14:creationId xmlns:p14="http://schemas.microsoft.com/office/powerpoint/2010/main" val="74694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5789054" y="1"/>
            <a:ext cx="6402944" cy="6858000"/>
          </a:xfrm>
        </p:spPr>
        <p:txBody>
          <a:bodyPr>
            <a:normAutofit/>
          </a:bodyPr>
          <a:lstStyle>
            <a:lvl1pPr>
              <a:defRPr sz="1200"/>
            </a:lvl1pPr>
          </a:lstStyle>
          <a:p>
            <a:endParaRPr lang="en-ID"/>
          </a:p>
        </p:txBody>
      </p:sp>
      <p:sp>
        <p:nvSpPr>
          <p:cNvPr id="6" name="Picture Placeholder 5">
            <a:extLst>
              <a:ext uri="{FF2B5EF4-FFF2-40B4-BE49-F238E27FC236}">
                <a16:creationId xmlns:a16="http://schemas.microsoft.com/office/drawing/2014/main" id="{3A9EA452-E25E-457E-A158-3958A4CBCF41}"/>
              </a:ext>
            </a:extLst>
          </p:cNvPr>
          <p:cNvSpPr>
            <a:spLocks noGrp="1"/>
          </p:cNvSpPr>
          <p:nvPr>
            <p:ph type="pic" sz="quarter" idx="11"/>
          </p:nvPr>
        </p:nvSpPr>
        <p:spPr>
          <a:xfrm>
            <a:off x="6880188" y="895350"/>
            <a:ext cx="4220678" cy="5067300"/>
          </a:xfrm>
          <a:custGeom>
            <a:avLst/>
            <a:gdLst>
              <a:gd name="connsiteX0" fmla="*/ 1420143 w 4220678"/>
              <a:gd name="connsiteY0" fmla="*/ 0 h 5067300"/>
              <a:gd name="connsiteX1" fmla="*/ 2795522 w 4220678"/>
              <a:gd name="connsiteY1" fmla="*/ 0 h 5067300"/>
              <a:gd name="connsiteX2" fmla="*/ 2929368 w 4220678"/>
              <a:gd name="connsiteY2" fmla="*/ 31079 h 5067300"/>
              <a:gd name="connsiteX3" fmla="*/ 2950276 w 4220678"/>
              <a:gd name="connsiteY3" fmla="*/ 47292 h 5067300"/>
              <a:gd name="connsiteX4" fmla="*/ 2975208 w 4220678"/>
              <a:gd name="connsiteY4" fmla="*/ 51626 h 5067300"/>
              <a:gd name="connsiteX5" fmla="*/ 3092044 w 4220678"/>
              <a:gd name="connsiteY5" fmla="*/ 132898 h 5067300"/>
              <a:gd name="connsiteX6" fmla="*/ 4104774 w 4220678"/>
              <a:gd name="connsiteY6" fmla="*/ 1203212 h 5067300"/>
              <a:gd name="connsiteX7" fmla="*/ 4185043 w 4220678"/>
              <a:gd name="connsiteY7" fmla="*/ 1330251 h 5067300"/>
              <a:gd name="connsiteX8" fmla="*/ 4188245 w 4220678"/>
              <a:gd name="connsiteY8" fmla="*/ 1345672 h 5067300"/>
              <a:gd name="connsiteX9" fmla="*/ 4200514 w 4220678"/>
              <a:gd name="connsiteY9" fmla="*/ 1366600 h 5067300"/>
              <a:gd name="connsiteX10" fmla="*/ 4220678 w 4220678"/>
              <a:gd name="connsiteY10" fmla="*/ 1481471 h 5067300"/>
              <a:gd name="connsiteX11" fmla="*/ 4220678 w 4220678"/>
              <a:gd name="connsiteY11" fmla="*/ 3585829 h 5067300"/>
              <a:gd name="connsiteX12" fmla="*/ 4200514 w 4220678"/>
              <a:gd name="connsiteY12" fmla="*/ 3700700 h 5067300"/>
              <a:gd name="connsiteX13" fmla="*/ 4188249 w 4220678"/>
              <a:gd name="connsiteY13" fmla="*/ 3721620 h 5067300"/>
              <a:gd name="connsiteX14" fmla="*/ 4185045 w 4220678"/>
              <a:gd name="connsiteY14" fmla="*/ 3737052 h 5067300"/>
              <a:gd name="connsiteX15" fmla="*/ 4104776 w 4220678"/>
              <a:gd name="connsiteY15" fmla="*/ 3864094 h 5067300"/>
              <a:gd name="connsiteX16" fmla="*/ 3092046 w 4220678"/>
              <a:gd name="connsiteY16" fmla="*/ 4934405 h 5067300"/>
              <a:gd name="connsiteX17" fmla="*/ 2975210 w 4220678"/>
              <a:gd name="connsiteY17" fmla="*/ 5015677 h 5067300"/>
              <a:gd name="connsiteX18" fmla="*/ 2950272 w 4220678"/>
              <a:gd name="connsiteY18" fmla="*/ 5020011 h 5067300"/>
              <a:gd name="connsiteX19" fmla="*/ 2929368 w 4220678"/>
              <a:gd name="connsiteY19" fmla="*/ 5036221 h 5067300"/>
              <a:gd name="connsiteX20" fmla="*/ 2795522 w 4220678"/>
              <a:gd name="connsiteY20" fmla="*/ 5067300 h 5067300"/>
              <a:gd name="connsiteX21" fmla="*/ 1420143 w 4220678"/>
              <a:gd name="connsiteY21" fmla="*/ 5067300 h 5067300"/>
              <a:gd name="connsiteX22" fmla="*/ 1286299 w 4220678"/>
              <a:gd name="connsiteY22" fmla="*/ 5036221 h 5067300"/>
              <a:gd name="connsiteX23" fmla="*/ 1265391 w 4220678"/>
              <a:gd name="connsiteY23" fmla="*/ 5020008 h 5067300"/>
              <a:gd name="connsiteX24" fmla="*/ 1240455 w 4220678"/>
              <a:gd name="connsiteY24" fmla="*/ 5015675 h 5067300"/>
              <a:gd name="connsiteX25" fmla="*/ 1123619 w 4220678"/>
              <a:gd name="connsiteY25" fmla="*/ 4934402 h 5067300"/>
              <a:gd name="connsiteX26" fmla="*/ 110889 w 4220678"/>
              <a:gd name="connsiteY26" fmla="*/ 3864091 h 5067300"/>
              <a:gd name="connsiteX27" fmla="*/ 0 w 4220678"/>
              <a:gd name="connsiteY27" fmla="*/ 3589589 h 5067300"/>
              <a:gd name="connsiteX28" fmla="*/ 3680 w 4220678"/>
              <a:gd name="connsiteY28" fmla="*/ 3561585 h 5067300"/>
              <a:gd name="connsiteX29" fmla="*/ 3680 w 4220678"/>
              <a:gd name="connsiteY29" fmla="*/ 1505700 h 5067300"/>
              <a:gd name="connsiteX30" fmla="*/ 3 w 4220678"/>
              <a:gd name="connsiteY30" fmla="*/ 1477714 h 5067300"/>
              <a:gd name="connsiteX31" fmla="*/ 110891 w 4220678"/>
              <a:gd name="connsiteY31" fmla="*/ 1203212 h 5067300"/>
              <a:gd name="connsiteX32" fmla="*/ 1123621 w 4220678"/>
              <a:gd name="connsiteY32" fmla="*/ 132901 h 5067300"/>
              <a:gd name="connsiteX33" fmla="*/ 1240457 w 4220678"/>
              <a:gd name="connsiteY33" fmla="*/ 51628 h 5067300"/>
              <a:gd name="connsiteX34" fmla="*/ 1265386 w 4220678"/>
              <a:gd name="connsiteY34" fmla="*/ 47295 h 5067300"/>
              <a:gd name="connsiteX35" fmla="*/ 1286299 w 4220678"/>
              <a:gd name="connsiteY35" fmla="*/ 31079 h 5067300"/>
              <a:gd name="connsiteX36" fmla="*/ 1420143 w 4220678"/>
              <a:gd name="connsiteY36"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20678" h="5067300">
                <a:moveTo>
                  <a:pt x="1420143" y="0"/>
                </a:moveTo>
                <a:lnTo>
                  <a:pt x="2795522" y="0"/>
                </a:lnTo>
                <a:cubicBezTo>
                  <a:pt x="2843000" y="0"/>
                  <a:pt x="2888228" y="11067"/>
                  <a:pt x="2929368" y="31079"/>
                </a:cubicBezTo>
                <a:lnTo>
                  <a:pt x="2950276" y="47292"/>
                </a:lnTo>
                <a:lnTo>
                  <a:pt x="2975208" y="51626"/>
                </a:lnTo>
                <a:cubicBezTo>
                  <a:pt x="3017272" y="68903"/>
                  <a:pt x="3057086" y="95952"/>
                  <a:pt x="3092044" y="132898"/>
                </a:cubicBezTo>
                <a:lnTo>
                  <a:pt x="4104774" y="1203212"/>
                </a:lnTo>
                <a:cubicBezTo>
                  <a:pt x="4139732" y="1240158"/>
                  <a:pt x="4166524" y="1283503"/>
                  <a:pt x="4185043" y="1330251"/>
                </a:cubicBezTo>
                <a:lnTo>
                  <a:pt x="4188245" y="1345672"/>
                </a:lnTo>
                <a:lnTo>
                  <a:pt x="4200514" y="1366600"/>
                </a:lnTo>
                <a:cubicBezTo>
                  <a:pt x="4213499" y="1401909"/>
                  <a:pt x="4220678" y="1440726"/>
                  <a:pt x="4220678" y="1481471"/>
                </a:cubicBezTo>
                <a:lnTo>
                  <a:pt x="4220678" y="3585829"/>
                </a:lnTo>
                <a:cubicBezTo>
                  <a:pt x="4220678" y="3626574"/>
                  <a:pt x="4213499" y="3665394"/>
                  <a:pt x="4200514" y="3700700"/>
                </a:cubicBezTo>
                <a:lnTo>
                  <a:pt x="4188249" y="3721620"/>
                </a:lnTo>
                <a:lnTo>
                  <a:pt x="4185045" y="3737052"/>
                </a:lnTo>
                <a:cubicBezTo>
                  <a:pt x="4166526" y="3783802"/>
                  <a:pt x="4139734" y="3827148"/>
                  <a:pt x="4104776" y="3864094"/>
                </a:cubicBezTo>
                <a:lnTo>
                  <a:pt x="3092046" y="4934405"/>
                </a:lnTo>
                <a:cubicBezTo>
                  <a:pt x="3057088" y="4971351"/>
                  <a:pt x="3017275" y="4998400"/>
                  <a:pt x="2975210" y="5015677"/>
                </a:cubicBezTo>
                <a:lnTo>
                  <a:pt x="2950272" y="5020011"/>
                </a:lnTo>
                <a:lnTo>
                  <a:pt x="2929368" y="5036221"/>
                </a:lnTo>
                <a:cubicBezTo>
                  <a:pt x="2888228" y="5056233"/>
                  <a:pt x="2843000" y="5067300"/>
                  <a:pt x="2795522" y="5067300"/>
                </a:cubicBezTo>
                <a:lnTo>
                  <a:pt x="1420143" y="5067300"/>
                </a:lnTo>
                <a:cubicBezTo>
                  <a:pt x="1372667" y="5067300"/>
                  <a:pt x="1327437" y="5056233"/>
                  <a:pt x="1286299" y="5036221"/>
                </a:cubicBezTo>
                <a:lnTo>
                  <a:pt x="1265391" y="5020008"/>
                </a:lnTo>
                <a:lnTo>
                  <a:pt x="1240455" y="5015675"/>
                </a:lnTo>
                <a:cubicBezTo>
                  <a:pt x="1198390" y="4998398"/>
                  <a:pt x="1158577" y="4971348"/>
                  <a:pt x="1123619" y="4934402"/>
                </a:cubicBezTo>
                <a:lnTo>
                  <a:pt x="110889" y="3864091"/>
                </a:lnTo>
                <a:cubicBezTo>
                  <a:pt x="40971" y="3790199"/>
                  <a:pt x="3716" y="3690710"/>
                  <a:pt x="0" y="3589589"/>
                </a:cubicBezTo>
                <a:lnTo>
                  <a:pt x="3680" y="3561585"/>
                </a:lnTo>
                <a:lnTo>
                  <a:pt x="3680" y="1505700"/>
                </a:lnTo>
                <a:lnTo>
                  <a:pt x="3" y="1477714"/>
                </a:lnTo>
                <a:cubicBezTo>
                  <a:pt x="3719" y="1376596"/>
                  <a:pt x="40975" y="1277104"/>
                  <a:pt x="110891" y="1203212"/>
                </a:cubicBezTo>
                <a:lnTo>
                  <a:pt x="1123621" y="132901"/>
                </a:lnTo>
                <a:cubicBezTo>
                  <a:pt x="1158579" y="95955"/>
                  <a:pt x="1198392" y="68905"/>
                  <a:pt x="1240457" y="51628"/>
                </a:cubicBezTo>
                <a:lnTo>
                  <a:pt x="1265386" y="47295"/>
                </a:lnTo>
                <a:lnTo>
                  <a:pt x="1286299" y="31079"/>
                </a:lnTo>
                <a:cubicBezTo>
                  <a:pt x="1327437" y="11067"/>
                  <a:pt x="1372667" y="0"/>
                  <a:pt x="1420143" y="0"/>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424791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E613FBE-46E5-406C-9738-06E98BD39158}"/>
              </a:ext>
            </a:extLst>
          </p:cNvPr>
          <p:cNvSpPr>
            <a:spLocks noGrp="1"/>
          </p:cNvSpPr>
          <p:nvPr>
            <p:ph type="pic" sz="quarter" idx="11"/>
          </p:nvPr>
        </p:nvSpPr>
        <p:spPr>
          <a:xfrm>
            <a:off x="4689573" y="1759186"/>
            <a:ext cx="3010438" cy="3555938"/>
          </a:xfrm>
          <a:custGeom>
            <a:avLst/>
            <a:gdLst>
              <a:gd name="connsiteX0" fmla="*/ 640109 w 3010438"/>
              <a:gd name="connsiteY0" fmla="*/ 0 h 3555938"/>
              <a:gd name="connsiteX1" fmla="*/ 2370329 w 3010438"/>
              <a:gd name="connsiteY1" fmla="*/ 0 h 3555938"/>
              <a:gd name="connsiteX2" fmla="*/ 3010438 w 3010438"/>
              <a:gd name="connsiteY2" fmla="*/ 640109 h 3555938"/>
              <a:gd name="connsiteX3" fmla="*/ 3010438 w 3010438"/>
              <a:gd name="connsiteY3" fmla="*/ 2915829 h 3555938"/>
              <a:gd name="connsiteX4" fmla="*/ 2370329 w 3010438"/>
              <a:gd name="connsiteY4" fmla="*/ 3555938 h 3555938"/>
              <a:gd name="connsiteX5" fmla="*/ 640109 w 3010438"/>
              <a:gd name="connsiteY5" fmla="*/ 3555938 h 3555938"/>
              <a:gd name="connsiteX6" fmla="*/ 0 w 3010438"/>
              <a:gd name="connsiteY6" fmla="*/ 2915829 h 3555938"/>
              <a:gd name="connsiteX7" fmla="*/ 0 w 3010438"/>
              <a:gd name="connsiteY7" fmla="*/ 640109 h 3555938"/>
              <a:gd name="connsiteX8" fmla="*/ 640109 w 3010438"/>
              <a:gd name="connsiteY8" fmla="*/ 0 h 3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438" h="3555938">
                <a:moveTo>
                  <a:pt x="640109" y="0"/>
                </a:moveTo>
                <a:lnTo>
                  <a:pt x="2370329" y="0"/>
                </a:lnTo>
                <a:cubicBezTo>
                  <a:pt x="2723851" y="0"/>
                  <a:pt x="3010438" y="286587"/>
                  <a:pt x="3010438" y="640109"/>
                </a:cubicBezTo>
                <a:lnTo>
                  <a:pt x="3010438" y="2915829"/>
                </a:lnTo>
                <a:cubicBezTo>
                  <a:pt x="3010438" y="3269351"/>
                  <a:pt x="2723851" y="3555938"/>
                  <a:pt x="2370329" y="3555938"/>
                </a:cubicBezTo>
                <a:lnTo>
                  <a:pt x="640109" y="3555938"/>
                </a:lnTo>
                <a:cubicBezTo>
                  <a:pt x="286587" y="3555938"/>
                  <a:pt x="0" y="3269351"/>
                  <a:pt x="0" y="2915829"/>
                </a:cubicBezTo>
                <a:lnTo>
                  <a:pt x="0" y="640109"/>
                </a:lnTo>
                <a:cubicBezTo>
                  <a:pt x="0" y="286587"/>
                  <a:pt x="286587" y="0"/>
                  <a:pt x="640109" y="0"/>
                </a:cubicBezTo>
                <a:close/>
              </a:path>
            </a:pathLst>
          </a:custGeom>
        </p:spPr>
        <p:txBody>
          <a:bodyPr wrap="square">
            <a:noAutofit/>
          </a:bodyPr>
          <a:lstStyle>
            <a:lvl1pPr>
              <a:defRPr sz="1200"/>
            </a:lvl1pPr>
          </a:lstStyle>
          <a:p>
            <a:endParaRPr lang="en-ID"/>
          </a:p>
        </p:txBody>
      </p:sp>
      <p:sp>
        <p:nvSpPr>
          <p:cNvPr id="9" name="Picture Placeholder 8">
            <a:extLst>
              <a:ext uri="{FF2B5EF4-FFF2-40B4-BE49-F238E27FC236}">
                <a16:creationId xmlns:a16="http://schemas.microsoft.com/office/drawing/2014/main" id="{E44B7977-26E7-4CFE-844C-566188D0DF46}"/>
              </a:ext>
            </a:extLst>
          </p:cNvPr>
          <p:cNvSpPr>
            <a:spLocks noGrp="1"/>
          </p:cNvSpPr>
          <p:nvPr>
            <p:ph type="pic" sz="quarter" idx="12"/>
          </p:nvPr>
        </p:nvSpPr>
        <p:spPr>
          <a:xfrm>
            <a:off x="8274783" y="1759186"/>
            <a:ext cx="3010438" cy="3555938"/>
          </a:xfrm>
          <a:custGeom>
            <a:avLst/>
            <a:gdLst>
              <a:gd name="connsiteX0" fmla="*/ 640109 w 3010438"/>
              <a:gd name="connsiteY0" fmla="*/ 0 h 3555938"/>
              <a:gd name="connsiteX1" fmla="*/ 2370329 w 3010438"/>
              <a:gd name="connsiteY1" fmla="*/ 0 h 3555938"/>
              <a:gd name="connsiteX2" fmla="*/ 3010438 w 3010438"/>
              <a:gd name="connsiteY2" fmla="*/ 640109 h 3555938"/>
              <a:gd name="connsiteX3" fmla="*/ 3010438 w 3010438"/>
              <a:gd name="connsiteY3" fmla="*/ 2915829 h 3555938"/>
              <a:gd name="connsiteX4" fmla="*/ 2370329 w 3010438"/>
              <a:gd name="connsiteY4" fmla="*/ 3555938 h 3555938"/>
              <a:gd name="connsiteX5" fmla="*/ 640109 w 3010438"/>
              <a:gd name="connsiteY5" fmla="*/ 3555938 h 3555938"/>
              <a:gd name="connsiteX6" fmla="*/ 0 w 3010438"/>
              <a:gd name="connsiteY6" fmla="*/ 2915829 h 3555938"/>
              <a:gd name="connsiteX7" fmla="*/ 0 w 3010438"/>
              <a:gd name="connsiteY7" fmla="*/ 640109 h 3555938"/>
              <a:gd name="connsiteX8" fmla="*/ 640109 w 3010438"/>
              <a:gd name="connsiteY8" fmla="*/ 0 h 3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438" h="3555938">
                <a:moveTo>
                  <a:pt x="640109" y="0"/>
                </a:moveTo>
                <a:lnTo>
                  <a:pt x="2370329" y="0"/>
                </a:lnTo>
                <a:cubicBezTo>
                  <a:pt x="2723851" y="0"/>
                  <a:pt x="3010438" y="286587"/>
                  <a:pt x="3010438" y="640109"/>
                </a:cubicBezTo>
                <a:lnTo>
                  <a:pt x="3010438" y="2915829"/>
                </a:lnTo>
                <a:cubicBezTo>
                  <a:pt x="3010438" y="3269351"/>
                  <a:pt x="2723851" y="3555938"/>
                  <a:pt x="2370329" y="3555938"/>
                </a:cubicBezTo>
                <a:lnTo>
                  <a:pt x="640109" y="3555938"/>
                </a:lnTo>
                <a:cubicBezTo>
                  <a:pt x="286587" y="3555938"/>
                  <a:pt x="0" y="3269351"/>
                  <a:pt x="0" y="2915829"/>
                </a:cubicBezTo>
                <a:lnTo>
                  <a:pt x="0" y="640109"/>
                </a:lnTo>
                <a:cubicBezTo>
                  <a:pt x="0" y="286587"/>
                  <a:pt x="286587" y="0"/>
                  <a:pt x="640109" y="0"/>
                </a:cubicBezTo>
                <a:close/>
              </a:path>
            </a:pathLst>
          </a:custGeom>
        </p:spPr>
        <p:txBody>
          <a:bodyPr wrap="square">
            <a:noAutofit/>
          </a:bodyPr>
          <a:lstStyle>
            <a:lvl1pPr>
              <a:defRPr sz="1200"/>
            </a:lvl1pPr>
          </a:lstStyle>
          <a:p>
            <a:endParaRPr lang="en-ID"/>
          </a:p>
        </p:txBody>
      </p:sp>
      <p:sp>
        <p:nvSpPr>
          <p:cNvPr id="6" name="Picture Placeholder 5">
            <a:extLst>
              <a:ext uri="{FF2B5EF4-FFF2-40B4-BE49-F238E27FC236}">
                <a16:creationId xmlns:a16="http://schemas.microsoft.com/office/drawing/2014/main" id="{8177F93E-CDD5-45A3-AAC4-2EA8FA44A98F}"/>
              </a:ext>
            </a:extLst>
          </p:cNvPr>
          <p:cNvSpPr>
            <a:spLocks noGrp="1"/>
          </p:cNvSpPr>
          <p:nvPr>
            <p:ph type="pic" sz="quarter" idx="10"/>
          </p:nvPr>
        </p:nvSpPr>
        <p:spPr>
          <a:xfrm>
            <a:off x="1104363" y="1759186"/>
            <a:ext cx="3010438" cy="3555938"/>
          </a:xfrm>
          <a:custGeom>
            <a:avLst/>
            <a:gdLst>
              <a:gd name="connsiteX0" fmla="*/ 640109 w 3010438"/>
              <a:gd name="connsiteY0" fmla="*/ 0 h 3555938"/>
              <a:gd name="connsiteX1" fmla="*/ 2370329 w 3010438"/>
              <a:gd name="connsiteY1" fmla="*/ 0 h 3555938"/>
              <a:gd name="connsiteX2" fmla="*/ 3010438 w 3010438"/>
              <a:gd name="connsiteY2" fmla="*/ 640109 h 3555938"/>
              <a:gd name="connsiteX3" fmla="*/ 3010438 w 3010438"/>
              <a:gd name="connsiteY3" fmla="*/ 2915829 h 3555938"/>
              <a:gd name="connsiteX4" fmla="*/ 2370329 w 3010438"/>
              <a:gd name="connsiteY4" fmla="*/ 3555938 h 3555938"/>
              <a:gd name="connsiteX5" fmla="*/ 640109 w 3010438"/>
              <a:gd name="connsiteY5" fmla="*/ 3555938 h 3555938"/>
              <a:gd name="connsiteX6" fmla="*/ 0 w 3010438"/>
              <a:gd name="connsiteY6" fmla="*/ 2915829 h 3555938"/>
              <a:gd name="connsiteX7" fmla="*/ 0 w 3010438"/>
              <a:gd name="connsiteY7" fmla="*/ 640109 h 3555938"/>
              <a:gd name="connsiteX8" fmla="*/ 640109 w 3010438"/>
              <a:gd name="connsiteY8" fmla="*/ 0 h 3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438" h="3555938">
                <a:moveTo>
                  <a:pt x="640109" y="0"/>
                </a:moveTo>
                <a:lnTo>
                  <a:pt x="2370329" y="0"/>
                </a:lnTo>
                <a:cubicBezTo>
                  <a:pt x="2723851" y="0"/>
                  <a:pt x="3010438" y="286587"/>
                  <a:pt x="3010438" y="640109"/>
                </a:cubicBezTo>
                <a:lnTo>
                  <a:pt x="3010438" y="2915829"/>
                </a:lnTo>
                <a:cubicBezTo>
                  <a:pt x="3010438" y="3269351"/>
                  <a:pt x="2723851" y="3555938"/>
                  <a:pt x="2370329" y="3555938"/>
                </a:cubicBezTo>
                <a:lnTo>
                  <a:pt x="640109" y="3555938"/>
                </a:lnTo>
                <a:cubicBezTo>
                  <a:pt x="286587" y="3555938"/>
                  <a:pt x="0" y="3269351"/>
                  <a:pt x="0" y="2915829"/>
                </a:cubicBezTo>
                <a:lnTo>
                  <a:pt x="0" y="640109"/>
                </a:lnTo>
                <a:cubicBezTo>
                  <a:pt x="0" y="286587"/>
                  <a:pt x="286587" y="0"/>
                  <a:pt x="640109" y="0"/>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65207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214C81-6B6C-474C-AE01-47119C1C8E7D}"/>
              </a:ext>
            </a:extLst>
          </p:cNvPr>
          <p:cNvSpPr>
            <a:spLocks noGrp="1"/>
          </p:cNvSpPr>
          <p:nvPr>
            <p:ph type="pic" sz="quarter" idx="10"/>
          </p:nvPr>
        </p:nvSpPr>
        <p:spPr>
          <a:xfrm>
            <a:off x="7576455" y="-1"/>
            <a:ext cx="4615543" cy="6858001"/>
          </a:xfrm>
          <a:custGeom>
            <a:avLst/>
            <a:gdLst>
              <a:gd name="connsiteX0" fmla="*/ 0 w 4615543"/>
              <a:gd name="connsiteY0" fmla="*/ 0 h 6858001"/>
              <a:gd name="connsiteX1" fmla="*/ 4615543 w 4615543"/>
              <a:gd name="connsiteY1" fmla="*/ 0 h 6858001"/>
              <a:gd name="connsiteX2" fmla="*/ 4615543 w 4615543"/>
              <a:gd name="connsiteY2" fmla="*/ 6515298 h 6858001"/>
              <a:gd name="connsiteX3" fmla="*/ 3849291 w 4615543"/>
              <a:gd name="connsiteY3" fmla="*/ 6823492 h 6858001"/>
              <a:gd name="connsiteX4" fmla="*/ 3690213 w 4615543"/>
              <a:gd name="connsiteY4" fmla="*/ 6858001 h 6858001"/>
              <a:gd name="connsiteX5" fmla="*/ 3077455 w 4615543"/>
              <a:gd name="connsiteY5" fmla="*/ 6858001 h 6858001"/>
              <a:gd name="connsiteX6" fmla="*/ 2987257 w 4615543"/>
              <a:gd name="connsiteY6" fmla="*/ 6838502 h 6858001"/>
              <a:gd name="connsiteX7" fmla="*/ 0 w 4615543"/>
              <a:gd name="connsiteY7" fmla="*/ 559478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543" h="6858001">
                <a:moveTo>
                  <a:pt x="0" y="0"/>
                </a:moveTo>
                <a:lnTo>
                  <a:pt x="4615543" y="0"/>
                </a:lnTo>
                <a:lnTo>
                  <a:pt x="4615543" y="6515298"/>
                </a:lnTo>
                <a:cubicBezTo>
                  <a:pt x="4327072" y="6666698"/>
                  <a:pt x="4074659" y="6765865"/>
                  <a:pt x="3849291" y="6823492"/>
                </a:cubicBezTo>
                <a:lnTo>
                  <a:pt x="3690213" y="6858001"/>
                </a:lnTo>
                <a:lnTo>
                  <a:pt x="3077455" y="6858001"/>
                </a:lnTo>
                <a:lnTo>
                  <a:pt x="2987257" y="6838502"/>
                </a:lnTo>
                <a:cubicBezTo>
                  <a:pt x="2082403" y="6602353"/>
                  <a:pt x="1586593" y="5594784"/>
                  <a:pt x="0" y="5594784"/>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6715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67DF640-CE9A-4939-BCB4-6AB290391A0B}"/>
              </a:ext>
            </a:extLst>
          </p:cNvPr>
          <p:cNvSpPr>
            <a:spLocks noGrp="1"/>
          </p:cNvSpPr>
          <p:nvPr>
            <p:ph type="pic" sz="quarter" idx="12"/>
          </p:nvPr>
        </p:nvSpPr>
        <p:spPr>
          <a:xfrm>
            <a:off x="6970329" y="4518813"/>
            <a:ext cx="1402428" cy="1402428"/>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txBody>
          <a:bodyPr wrap="square">
            <a:noAutofit/>
          </a:bodyPr>
          <a:lstStyle>
            <a:lvl1pPr>
              <a:defRPr sz="1200"/>
            </a:lvl1pPr>
          </a:lstStyle>
          <a:p>
            <a:endParaRPr lang="en-ID"/>
          </a:p>
        </p:txBody>
      </p:sp>
      <p:sp>
        <p:nvSpPr>
          <p:cNvPr id="9" name="Picture Placeholder 8">
            <a:extLst>
              <a:ext uri="{FF2B5EF4-FFF2-40B4-BE49-F238E27FC236}">
                <a16:creationId xmlns:a16="http://schemas.microsoft.com/office/drawing/2014/main" id="{35C19A63-CD8E-416A-8617-F942E4AE041E}"/>
              </a:ext>
            </a:extLst>
          </p:cNvPr>
          <p:cNvSpPr>
            <a:spLocks noGrp="1"/>
          </p:cNvSpPr>
          <p:nvPr>
            <p:ph type="pic" sz="quarter" idx="11"/>
          </p:nvPr>
        </p:nvSpPr>
        <p:spPr>
          <a:xfrm>
            <a:off x="6970329" y="2792856"/>
            <a:ext cx="1402428" cy="1402428"/>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txBody>
          <a:bodyPr wrap="square">
            <a:noAutofit/>
          </a:bodyPr>
          <a:lstStyle>
            <a:lvl1pPr>
              <a:defRPr sz="1200"/>
            </a:lvl1pPr>
          </a:lstStyle>
          <a:p>
            <a:endParaRPr lang="en-ID"/>
          </a:p>
        </p:txBody>
      </p:sp>
      <p:sp>
        <p:nvSpPr>
          <p:cNvPr id="7" name="Picture Placeholder 6">
            <a:extLst>
              <a:ext uri="{FF2B5EF4-FFF2-40B4-BE49-F238E27FC236}">
                <a16:creationId xmlns:a16="http://schemas.microsoft.com/office/drawing/2014/main" id="{FE4EDB87-0DF1-4A27-99A1-3A23E2412DCA}"/>
              </a:ext>
            </a:extLst>
          </p:cNvPr>
          <p:cNvSpPr>
            <a:spLocks noGrp="1"/>
          </p:cNvSpPr>
          <p:nvPr>
            <p:ph type="pic" sz="quarter" idx="10"/>
          </p:nvPr>
        </p:nvSpPr>
        <p:spPr>
          <a:xfrm>
            <a:off x="-1" y="0"/>
            <a:ext cx="5846301" cy="5507220"/>
          </a:xfrm>
          <a:custGeom>
            <a:avLst/>
            <a:gdLst>
              <a:gd name="connsiteX0" fmla="*/ 0 w 5846301"/>
              <a:gd name="connsiteY0" fmla="*/ 0 h 5507220"/>
              <a:gd name="connsiteX1" fmla="*/ 5757811 w 5846301"/>
              <a:gd name="connsiteY1" fmla="*/ 0 h 5507220"/>
              <a:gd name="connsiteX2" fmla="*/ 5781184 w 5846301"/>
              <a:gd name="connsiteY2" fmla="*/ 53926 h 5507220"/>
              <a:gd name="connsiteX3" fmla="*/ 4763539 w 5846301"/>
              <a:gd name="connsiteY3" fmla="*/ 3562944 h 5507220"/>
              <a:gd name="connsiteX4" fmla="*/ 2988792 w 5846301"/>
              <a:gd name="connsiteY4" fmla="*/ 4967415 h 5507220"/>
              <a:gd name="connsiteX5" fmla="*/ 19442 w 5846301"/>
              <a:gd name="connsiteY5" fmla="*/ 5294832 h 5507220"/>
              <a:gd name="connsiteX6" fmla="*/ 0 w 5846301"/>
              <a:gd name="connsiteY6" fmla="*/ 5277483 h 550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6301" h="5507220">
                <a:moveTo>
                  <a:pt x="0" y="0"/>
                </a:moveTo>
                <a:lnTo>
                  <a:pt x="5757811" y="0"/>
                </a:lnTo>
                <a:lnTo>
                  <a:pt x="5781184" y="53926"/>
                </a:lnTo>
                <a:cubicBezTo>
                  <a:pt x="6104464" y="943335"/>
                  <a:pt x="5138244" y="2800321"/>
                  <a:pt x="4763539" y="3562944"/>
                </a:cubicBezTo>
                <a:cubicBezTo>
                  <a:pt x="4335304" y="4434513"/>
                  <a:pt x="3805529" y="4713415"/>
                  <a:pt x="2988792" y="4967415"/>
                </a:cubicBezTo>
                <a:cubicBezTo>
                  <a:pt x="2248624" y="5197602"/>
                  <a:pt x="703524" y="5836824"/>
                  <a:pt x="19442" y="5294832"/>
                </a:cubicBezTo>
                <a:lnTo>
                  <a:pt x="0" y="5277483"/>
                </a:lnTo>
                <a:close/>
              </a:path>
            </a:pathLst>
          </a:custGeom>
        </p:spPr>
        <p:txBody>
          <a:bodyPr wrap="square">
            <a:noAutofit/>
          </a:bodyPr>
          <a:lstStyle>
            <a:lvl1pPr>
              <a:defRPr sz="1200"/>
            </a:lvl1pPr>
          </a:lstStyle>
          <a:p>
            <a:endParaRPr lang="en-ID"/>
          </a:p>
        </p:txBody>
      </p:sp>
      <p:sp>
        <p:nvSpPr>
          <p:cNvPr id="6" name="Picture Placeholder 8">
            <a:extLst>
              <a:ext uri="{FF2B5EF4-FFF2-40B4-BE49-F238E27FC236}">
                <a16:creationId xmlns:a16="http://schemas.microsoft.com/office/drawing/2014/main" id="{06462C90-8E8F-4DC0-931A-874CE67DEC23}"/>
              </a:ext>
            </a:extLst>
          </p:cNvPr>
          <p:cNvSpPr>
            <a:spLocks noGrp="1"/>
          </p:cNvSpPr>
          <p:nvPr>
            <p:ph type="pic" sz="quarter" idx="13"/>
          </p:nvPr>
        </p:nvSpPr>
        <p:spPr>
          <a:xfrm>
            <a:off x="6970329" y="1059810"/>
            <a:ext cx="1402428" cy="1402428"/>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txBody>
          <a:bodyPr wrap="square">
            <a:noAutofit/>
          </a:bodyPr>
          <a:lstStyle>
            <a:lvl1pPr>
              <a:defRPr sz="1200"/>
            </a:lvl1pPr>
          </a:lstStyle>
          <a:p>
            <a:endParaRPr lang="en-ID"/>
          </a:p>
        </p:txBody>
      </p:sp>
    </p:spTree>
    <p:extLst>
      <p:ext uri="{BB962C8B-B14F-4D97-AF65-F5344CB8AC3E}">
        <p14:creationId xmlns:p14="http://schemas.microsoft.com/office/powerpoint/2010/main" val="131946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0F58628-BF4A-419E-8419-8356F8497042}"/>
              </a:ext>
            </a:extLst>
          </p:cNvPr>
          <p:cNvSpPr>
            <a:spLocks noGrp="1"/>
          </p:cNvSpPr>
          <p:nvPr>
            <p:ph type="pic" sz="quarter" idx="10"/>
          </p:nvPr>
        </p:nvSpPr>
        <p:spPr>
          <a:xfrm>
            <a:off x="-197743" y="2"/>
            <a:ext cx="11884200" cy="5030435"/>
          </a:xfrm>
          <a:custGeom>
            <a:avLst/>
            <a:gdLst>
              <a:gd name="connsiteX0" fmla="*/ 0 w 11884200"/>
              <a:gd name="connsiteY0" fmla="*/ 0 h 5030435"/>
              <a:gd name="connsiteX1" fmla="*/ 11884200 w 11884200"/>
              <a:gd name="connsiteY1" fmla="*/ 0 h 5030435"/>
              <a:gd name="connsiteX2" fmla="*/ 4600264 w 11884200"/>
              <a:gd name="connsiteY2" fmla="*/ 4837283 h 5030435"/>
              <a:gd name="connsiteX3" fmla="*/ 2997621 w 11884200"/>
              <a:gd name="connsiteY3" fmla="*/ 4513791 h 5030435"/>
            </a:gdLst>
            <a:ahLst/>
            <a:cxnLst>
              <a:cxn ang="0">
                <a:pos x="connsiteX0" y="connsiteY0"/>
              </a:cxn>
              <a:cxn ang="0">
                <a:pos x="connsiteX1" y="connsiteY1"/>
              </a:cxn>
              <a:cxn ang="0">
                <a:pos x="connsiteX2" y="connsiteY2"/>
              </a:cxn>
              <a:cxn ang="0">
                <a:pos x="connsiteX3" y="connsiteY3"/>
              </a:cxn>
            </a:cxnLst>
            <a:rect l="l" t="t" r="r" b="b"/>
            <a:pathLst>
              <a:path w="11884200" h="5030435">
                <a:moveTo>
                  <a:pt x="0" y="0"/>
                </a:moveTo>
                <a:lnTo>
                  <a:pt x="11884200" y="0"/>
                </a:lnTo>
                <a:lnTo>
                  <a:pt x="4600264" y="4837283"/>
                </a:lnTo>
                <a:cubicBezTo>
                  <a:pt x="4068377" y="5190511"/>
                  <a:pt x="3350849" y="5045679"/>
                  <a:pt x="2997621" y="4513791"/>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616821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B682264C-3E2F-4FA3-90D1-0E21E21EA569}"/>
              </a:ext>
            </a:extLst>
          </p:cNvPr>
          <p:cNvSpPr>
            <a:spLocks noGrp="1"/>
          </p:cNvSpPr>
          <p:nvPr>
            <p:ph type="pic" sz="quarter" idx="11"/>
          </p:nvPr>
        </p:nvSpPr>
        <p:spPr>
          <a:xfrm>
            <a:off x="9878786" y="0"/>
            <a:ext cx="2313214" cy="6858000"/>
          </a:xfrm>
        </p:spPr>
        <p:txBody>
          <a:bodyPr>
            <a:normAutofit/>
          </a:bodyPr>
          <a:lstStyle>
            <a:lvl1pPr>
              <a:defRPr sz="1200"/>
            </a:lvl1pPr>
          </a:lstStyle>
          <a:p>
            <a:endParaRPr lang="en-ID"/>
          </a:p>
        </p:txBody>
      </p:sp>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451505"/>
            <a:ext cx="3644550" cy="5851323"/>
          </a:xfrm>
        </p:spPr>
        <p:txBody>
          <a:bodyPr>
            <a:normAutofit/>
          </a:bodyPr>
          <a:lstStyle>
            <a:lvl1pPr>
              <a:defRPr sz="1200"/>
            </a:lvl1pPr>
          </a:lstStyle>
          <a:p>
            <a:endParaRPr lang="en-ID"/>
          </a:p>
        </p:txBody>
      </p:sp>
    </p:spTree>
    <p:extLst>
      <p:ext uri="{BB962C8B-B14F-4D97-AF65-F5344CB8AC3E}">
        <p14:creationId xmlns:p14="http://schemas.microsoft.com/office/powerpoint/2010/main" val="208315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1549387" y="454921"/>
            <a:ext cx="3132664" cy="4585756"/>
          </a:xfrm>
        </p:spPr>
        <p:txBody>
          <a:bodyPr>
            <a:normAutofit/>
          </a:bodyPr>
          <a:lstStyle>
            <a:lvl1pPr>
              <a:defRPr sz="1200"/>
            </a:lvl1pPr>
          </a:lstStyle>
          <a:p>
            <a:endParaRPr lang="en-ID"/>
          </a:p>
        </p:txBody>
      </p:sp>
      <p:sp>
        <p:nvSpPr>
          <p:cNvPr id="5" name="Picture Placeholder 7">
            <a:extLst>
              <a:ext uri="{FF2B5EF4-FFF2-40B4-BE49-F238E27FC236}">
                <a16:creationId xmlns:a16="http://schemas.microsoft.com/office/drawing/2014/main" id="{A11FB542-F584-423B-8099-EE8A39945276}"/>
              </a:ext>
            </a:extLst>
          </p:cNvPr>
          <p:cNvSpPr>
            <a:spLocks noGrp="1"/>
          </p:cNvSpPr>
          <p:nvPr>
            <p:ph type="pic" sz="quarter" idx="11"/>
          </p:nvPr>
        </p:nvSpPr>
        <p:spPr>
          <a:xfrm>
            <a:off x="4784870" y="454920"/>
            <a:ext cx="3132664" cy="4585756"/>
          </a:xfrm>
        </p:spPr>
        <p:txBody>
          <a:bodyPr>
            <a:normAutofit/>
          </a:bodyPr>
          <a:lstStyle>
            <a:lvl1pPr>
              <a:defRPr sz="1200"/>
            </a:lvl1pPr>
          </a:lstStyle>
          <a:p>
            <a:endParaRPr lang="en-ID"/>
          </a:p>
        </p:txBody>
      </p:sp>
    </p:spTree>
    <p:extLst>
      <p:ext uri="{BB962C8B-B14F-4D97-AF65-F5344CB8AC3E}">
        <p14:creationId xmlns:p14="http://schemas.microsoft.com/office/powerpoint/2010/main" val="116214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C163F972-C71C-4F0A-B47A-6D47C488BDC0}"/>
              </a:ext>
            </a:extLst>
          </p:cNvPr>
          <p:cNvSpPr>
            <a:spLocks noGrp="1"/>
          </p:cNvSpPr>
          <p:nvPr>
            <p:ph type="pic" sz="quarter" idx="13"/>
          </p:nvPr>
        </p:nvSpPr>
        <p:spPr>
          <a:xfrm>
            <a:off x="3984171" y="3608611"/>
            <a:ext cx="3624943" cy="2188027"/>
          </a:xfrm>
        </p:spPr>
        <p:txBody>
          <a:bodyPr>
            <a:normAutofit/>
          </a:bodyPr>
          <a:lstStyle>
            <a:lvl1pPr>
              <a:defRPr sz="1200"/>
            </a:lvl1pPr>
          </a:lstStyle>
          <a:p>
            <a:endParaRPr lang="en-ID"/>
          </a:p>
        </p:txBody>
      </p:sp>
      <p:sp>
        <p:nvSpPr>
          <p:cNvPr id="9" name="Picture Placeholder 7">
            <a:extLst>
              <a:ext uri="{FF2B5EF4-FFF2-40B4-BE49-F238E27FC236}">
                <a16:creationId xmlns:a16="http://schemas.microsoft.com/office/drawing/2014/main" id="{838F4C5E-B355-406C-B273-B6A965838D22}"/>
              </a:ext>
            </a:extLst>
          </p:cNvPr>
          <p:cNvSpPr>
            <a:spLocks noGrp="1"/>
          </p:cNvSpPr>
          <p:nvPr>
            <p:ph type="pic" sz="quarter" idx="12"/>
          </p:nvPr>
        </p:nvSpPr>
        <p:spPr>
          <a:xfrm>
            <a:off x="3984171" y="1632857"/>
            <a:ext cx="2710542" cy="1845124"/>
          </a:xfrm>
        </p:spPr>
        <p:txBody>
          <a:bodyPr>
            <a:normAutofit/>
          </a:bodyPr>
          <a:lstStyle>
            <a:lvl1pPr>
              <a:defRPr sz="1200"/>
            </a:lvl1pPr>
          </a:lstStyle>
          <a:p>
            <a:endParaRPr lang="en-ID"/>
          </a:p>
        </p:txBody>
      </p:sp>
      <p:sp>
        <p:nvSpPr>
          <p:cNvPr id="7" name="Picture Placeholder 7">
            <a:extLst>
              <a:ext uri="{FF2B5EF4-FFF2-40B4-BE49-F238E27FC236}">
                <a16:creationId xmlns:a16="http://schemas.microsoft.com/office/drawing/2014/main" id="{52CA70A7-5F23-4CE4-A504-E6E3025FDD26}"/>
              </a:ext>
            </a:extLst>
          </p:cNvPr>
          <p:cNvSpPr>
            <a:spLocks noGrp="1"/>
          </p:cNvSpPr>
          <p:nvPr>
            <p:ph type="pic" sz="quarter" idx="11"/>
          </p:nvPr>
        </p:nvSpPr>
        <p:spPr>
          <a:xfrm>
            <a:off x="1616528" y="4278084"/>
            <a:ext cx="2253342" cy="1926772"/>
          </a:xfrm>
        </p:spPr>
        <p:txBody>
          <a:bodyPr>
            <a:normAutofit/>
          </a:bodyPr>
          <a:lstStyle>
            <a:lvl1pPr>
              <a:defRPr sz="1200"/>
            </a:lvl1pPr>
          </a:lstStyle>
          <a:p>
            <a:endParaRPr lang="en-ID"/>
          </a:p>
        </p:txBody>
      </p:sp>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734785" y="653144"/>
            <a:ext cx="3135085" cy="3494314"/>
          </a:xfrm>
        </p:spPr>
        <p:txBody>
          <a:bodyPr>
            <a:normAutofit/>
          </a:bodyPr>
          <a:lstStyle>
            <a:lvl1pPr>
              <a:defRPr sz="1200"/>
            </a:lvl1pPr>
          </a:lstStyle>
          <a:p>
            <a:endParaRPr lang="en-ID"/>
          </a:p>
        </p:txBody>
      </p:sp>
    </p:spTree>
    <p:extLst>
      <p:ext uri="{BB962C8B-B14F-4D97-AF65-F5344CB8AC3E}">
        <p14:creationId xmlns:p14="http://schemas.microsoft.com/office/powerpoint/2010/main" val="199965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1"/>
            <a:ext cx="12192000" cy="6858000"/>
          </a:xfrm>
        </p:spPr>
        <p:txBody>
          <a:bodyPr>
            <a:normAutofit/>
          </a:bodyPr>
          <a:lstStyle>
            <a:lvl1pPr>
              <a:defRPr sz="1200"/>
            </a:lvl1pPr>
          </a:lstStyle>
          <a:p>
            <a:endParaRPr lang="en-ID"/>
          </a:p>
        </p:txBody>
      </p:sp>
    </p:spTree>
    <p:extLst>
      <p:ext uri="{BB962C8B-B14F-4D97-AF65-F5344CB8AC3E}">
        <p14:creationId xmlns:p14="http://schemas.microsoft.com/office/powerpoint/2010/main" val="572847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07A01724-31E5-4E50-9E8C-D3D813F6385B}"/>
              </a:ext>
            </a:extLst>
          </p:cNvPr>
          <p:cNvSpPr>
            <a:spLocks noGrp="1"/>
          </p:cNvSpPr>
          <p:nvPr>
            <p:ph type="pic" sz="quarter" idx="14"/>
          </p:nvPr>
        </p:nvSpPr>
        <p:spPr>
          <a:xfrm>
            <a:off x="8639906" y="1059685"/>
            <a:ext cx="2198078" cy="2194722"/>
          </a:xfrm>
        </p:spPr>
        <p:txBody>
          <a:bodyPr>
            <a:normAutofit/>
          </a:bodyPr>
          <a:lstStyle>
            <a:lvl1pPr>
              <a:defRPr sz="1200"/>
            </a:lvl1pPr>
          </a:lstStyle>
          <a:p>
            <a:endParaRPr lang="en-ID"/>
          </a:p>
        </p:txBody>
      </p:sp>
      <p:sp>
        <p:nvSpPr>
          <p:cNvPr id="15" name="Picture Placeholder 7">
            <a:extLst>
              <a:ext uri="{FF2B5EF4-FFF2-40B4-BE49-F238E27FC236}">
                <a16:creationId xmlns:a16="http://schemas.microsoft.com/office/drawing/2014/main" id="{AEB48C54-27A1-4FE2-8364-B77096EFFEEE}"/>
              </a:ext>
            </a:extLst>
          </p:cNvPr>
          <p:cNvSpPr>
            <a:spLocks noGrp="1"/>
          </p:cNvSpPr>
          <p:nvPr>
            <p:ph type="pic" sz="quarter" idx="15"/>
          </p:nvPr>
        </p:nvSpPr>
        <p:spPr>
          <a:xfrm>
            <a:off x="6095998" y="3600237"/>
            <a:ext cx="2198078" cy="2194722"/>
          </a:xfrm>
        </p:spPr>
        <p:txBody>
          <a:bodyPr>
            <a:normAutofit/>
          </a:bodyPr>
          <a:lstStyle>
            <a:lvl1pPr>
              <a:defRPr sz="1200"/>
            </a:lvl1pPr>
          </a:lstStyle>
          <a:p>
            <a:endParaRPr lang="en-ID"/>
          </a:p>
        </p:txBody>
      </p:sp>
      <p:sp>
        <p:nvSpPr>
          <p:cNvPr id="16" name="Picture Placeholder 7">
            <a:extLst>
              <a:ext uri="{FF2B5EF4-FFF2-40B4-BE49-F238E27FC236}">
                <a16:creationId xmlns:a16="http://schemas.microsoft.com/office/drawing/2014/main" id="{2A0D24CA-1A6F-4AD0-BF4E-91401EE263E4}"/>
              </a:ext>
            </a:extLst>
          </p:cNvPr>
          <p:cNvSpPr>
            <a:spLocks noGrp="1"/>
          </p:cNvSpPr>
          <p:nvPr>
            <p:ph type="pic" sz="quarter" idx="16"/>
          </p:nvPr>
        </p:nvSpPr>
        <p:spPr>
          <a:xfrm>
            <a:off x="8639906" y="3600237"/>
            <a:ext cx="2198078" cy="2194722"/>
          </a:xfrm>
        </p:spPr>
        <p:txBody>
          <a:bodyPr>
            <a:normAutofit/>
          </a:bodyPr>
          <a:lstStyle>
            <a:lvl1pPr>
              <a:defRPr sz="1200"/>
            </a:lvl1pPr>
          </a:lstStyle>
          <a:p>
            <a:endParaRPr lang="en-ID"/>
          </a:p>
        </p:txBody>
      </p:sp>
      <p:sp>
        <p:nvSpPr>
          <p:cNvPr id="9" name="Picture Placeholder 7">
            <a:extLst>
              <a:ext uri="{FF2B5EF4-FFF2-40B4-BE49-F238E27FC236}">
                <a16:creationId xmlns:a16="http://schemas.microsoft.com/office/drawing/2014/main" id="{838F4C5E-B355-406C-B273-B6A965838D22}"/>
              </a:ext>
            </a:extLst>
          </p:cNvPr>
          <p:cNvSpPr>
            <a:spLocks noGrp="1"/>
          </p:cNvSpPr>
          <p:nvPr>
            <p:ph type="pic" sz="quarter" idx="12"/>
          </p:nvPr>
        </p:nvSpPr>
        <p:spPr>
          <a:xfrm>
            <a:off x="6095998" y="1059685"/>
            <a:ext cx="2198078" cy="2194722"/>
          </a:xfrm>
        </p:spPr>
        <p:txBody>
          <a:bodyPr>
            <a:normAutofit/>
          </a:bodyPr>
          <a:lstStyle>
            <a:lvl1pPr>
              <a:defRPr sz="1200"/>
            </a:lvl1pPr>
          </a:lstStyle>
          <a:p>
            <a:endParaRPr lang="en-ID"/>
          </a:p>
        </p:txBody>
      </p:sp>
    </p:spTree>
    <p:extLst>
      <p:ext uri="{BB962C8B-B14F-4D97-AF65-F5344CB8AC3E}">
        <p14:creationId xmlns:p14="http://schemas.microsoft.com/office/powerpoint/2010/main" val="24383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209548" y="1"/>
            <a:ext cx="3783617" cy="6858000"/>
          </a:xfrm>
        </p:spPr>
        <p:txBody>
          <a:bodyPr>
            <a:normAutofit/>
          </a:bodyPr>
          <a:lstStyle>
            <a:lvl1pPr>
              <a:defRPr sz="1200"/>
            </a:lvl1pPr>
          </a:lstStyle>
          <a:p>
            <a:endParaRPr lang="en-ID"/>
          </a:p>
        </p:txBody>
      </p:sp>
    </p:spTree>
    <p:extLst>
      <p:ext uri="{BB962C8B-B14F-4D97-AF65-F5344CB8AC3E}">
        <p14:creationId xmlns:p14="http://schemas.microsoft.com/office/powerpoint/2010/main" val="169045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1" y="1"/>
            <a:ext cx="4114799" cy="6858000"/>
          </a:xfrm>
        </p:spPr>
        <p:txBody>
          <a:bodyPr>
            <a:normAutofit/>
          </a:bodyPr>
          <a:lstStyle>
            <a:lvl1pPr>
              <a:defRPr sz="1200"/>
            </a:lvl1pPr>
          </a:lstStyle>
          <a:p>
            <a:endParaRPr lang="en-ID"/>
          </a:p>
        </p:txBody>
      </p:sp>
    </p:spTree>
    <p:extLst>
      <p:ext uri="{BB962C8B-B14F-4D97-AF65-F5344CB8AC3E}">
        <p14:creationId xmlns:p14="http://schemas.microsoft.com/office/powerpoint/2010/main" val="3265345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7629054" y="1406356"/>
            <a:ext cx="3869871" cy="4702628"/>
          </a:xfrm>
        </p:spPr>
        <p:txBody>
          <a:bodyPr>
            <a:normAutofit/>
          </a:bodyPr>
          <a:lstStyle>
            <a:lvl1pPr>
              <a:defRPr sz="1200"/>
            </a:lvl1pPr>
          </a:lstStyle>
          <a:p>
            <a:endParaRPr lang="en-ID"/>
          </a:p>
        </p:txBody>
      </p:sp>
    </p:spTree>
    <p:extLst>
      <p:ext uri="{BB962C8B-B14F-4D97-AF65-F5344CB8AC3E}">
        <p14:creationId xmlns:p14="http://schemas.microsoft.com/office/powerpoint/2010/main" val="359763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C8E9CE9-C57C-450B-A53D-A2D187B6D275}"/>
              </a:ext>
            </a:extLst>
          </p:cNvPr>
          <p:cNvSpPr>
            <a:spLocks noGrp="1"/>
          </p:cNvSpPr>
          <p:nvPr>
            <p:ph type="pic" sz="quarter" idx="10"/>
          </p:nvPr>
        </p:nvSpPr>
        <p:spPr>
          <a:xfrm>
            <a:off x="5157600" y="0"/>
            <a:ext cx="7034401" cy="6170247"/>
          </a:xfrm>
          <a:custGeom>
            <a:avLst/>
            <a:gdLst>
              <a:gd name="connsiteX0" fmla="*/ 471021 w 7034401"/>
              <a:gd name="connsiteY0" fmla="*/ 0 h 6170247"/>
              <a:gd name="connsiteX1" fmla="*/ 7034401 w 7034401"/>
              <a:gd name="connsiteY1" fmla="*/ 0 h 6170247"/>
              <a:gd name="connsiteX2" fmla="*/ 7034401 w 7034401"/>
              <a:gd name="connsiteY2" fmla="*/ 5102110 h 6170247"/>
              <a:gd name="connsiteX3" fmla="*/ 6922170 w 7034401"/>
              <a:gd name="connsiteY3" fmla="*/ 5204112 h 6170247"/>
              <a:gd name="connsiteX4" fmla="*/ 4230915 w 7034401"/>
              <a:gd name="connsiteY4" fmla="*/ 6170247 h 6170247"/>
              <a:gd name="connsiteX5" fmla="*/ 0 w 7034401"/>
              <a:gd name="connsiteY5" fmla="*/ 1939332 h 6170247"/>
              <a:gd name="connsiteX6" fmla="*/ 417215 w 7034401"/>
              <a:gd name="connsiteY6" fmla="*/ 105055 h 617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4401" h="6170247">
                <a:moveTo>
                  <a:pt x="471021" y="0"/>
                </a:moveTo>
                <a:lnTo>
                  <a:pt x="7034401" y="0"/>
                </a:lnTo>
                <a:lnTo>
                  <a:pt x="7034401" y="5102110"/>
                </a:lnTo>
                <a:lnTo>
                  <a:pt x="6922170" y="5204112"/>
                </a:lnTo>
                <a:cubicBezTo>
                  <a:pt x="6190818" y="5807677"/>
                  <a:pt x="5253208" y="6170247"/>
                  <a:pt x="4230915" y="6170247"/>
                </a:cubicBezTo>
                <a:cubicBezTo>
                  <a:pt x="1894245" y="6170247"/>
                  <a:pt x="0" y="4276002"/>
                  <a:pt x="0" y="1939332"/>
                </a:cubicBezTo>
                <a:cubicBezTo>
                  <a:pt x="0" y="1282144"/>
                  <a:pt x="149838" y="659952"/>
                  <a:pt x="417215" y="105055"/>
                </a:cubicBezTo>
                <a:close/>
              </a:path>
            </a:pathLst>
          </a:custGeom>
        </p:spPr>
        <p:txBody>
          <a:bodyPr wrap="square">
            <a:noAutofit/>
          </a:bodyPr>
          <a:lstStyle>
            <a:lvl1pPr>
              <a:defRPr sz="1200"/>
            </a:lvl1pPr>
          </a:lstStyle>
          <a:p>
            <a:endParaRPr lang="en-ID"/>
          </a:p>
        </p:txBody>
      </p:sp>
      <p:sp>
        <p:nvSpPr>
          <p:cNvPr id="6" name="Picture Placeholder 5">
            <a:extLst>
              <a:ext uri="{FF2B5EF4-FFF2-40B4-BE49-F238E27FC236}">
                <a16:creationId xmlns:a16="http://schemas.microsoft.com/office/drawing/2014/main" id="{2CFE499E-5F35-46AA-BA92-079350595AF5}"/>
              </a:ext>
            </a:extLst>
          </p:cNvPr>
          <p:cNvSpPr>
            <a:spLocks noGrp="1"/>
          </p:cNvSpPr>
          <p:nvPr>
            <p:ph type="pic" sz="quarter" idx="11"/>
          </p:nvPr>
        </p:nvSpPr>
        <p:spPr>
          <a:xfrm>
            <a:off x="1581352" y="1110686"/>
            <a:ext cx="1974437" cy="1974437"/>
          </a:xfrm>
          <a:custGeom>
            <a:avLst/>
            <a:gdLst>
              <a:gd name="connsiteX0" fmla="*/ 998580 w 1974437"/>
              <a:gd name="connsiteY0" fmla="*/ 18 h 1974437"/>
              <a:gd name="connsiteX1" fmla="*/ 1180050 w 1974437"/>
              <a:gd name="connsiteY1" fmla="*/ 77644 h 1974437"/>
              <a:gd name="connsiteX2" fmla="*/ 1900991 w 1974437"/>
              <a:gd name="connsiteY2" fmla="*/ 815372 h 1974437"/>
              <a:gd name="connsiteX3" fmla="*/ 1896795 w 1974437"/>
              <a:gd name="connsiteY3" fmla="*/ 1180050 h 1974437"/>
              <a:gd name="connsiteX4" fmla="*/ 1159066 w 1974437"/>
              <a:gd name="connsiteY4" fmla="*/ 1900991 h 1974437"/>
              <a:gd name="connsiteX5" fmla="*/ 794388 w 1974437"/>
              <a:gd name="connsiteY5" fmla="*/ 1896795 h 1974437"/>
              <a:gd name="connsiteX6" fmla="*/ 73447 w 1974437"/>
              <a:gd name="connsiteY6" fmla="*/ 1159066 h 1974437"/>
              <a:gd name="connsiteX7" fmla="*/ 77643 w 1974437"/>
              <a:gd name="connsiteY7" fmla="*/ 794389 h 1974437"/>
              <a:gd name="connsiteX8" fmla="*/ 815372 w 1974437"/>
              <a:gd name="connsiteY8" fmla="*/ 73447 h 1974437"/>
              <a:gd name="connsiteX9" fmla="*/ 998580 w 1974437"/>
              <a:gd name="connsiteY9" fmla="*/ 18 h 197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437" h="1974437">
                <a:moveTo>
                  <a:pt x="998580" y="18"/>
                </a:moveTo>
                <a:cubicBezTo>
                  <a:pt x="1064574" y="777"/>
                  <a:pt x="1130278" y="26713"/>
                  <a:pt x="1180050" y="77644"/>
                </a:cubicBezTo>
                <a:lnTo>
                  <a:pt x="1900991" y="815372"/>
                </a:lnTo>
                <a:cubicBezTo>
                  <a:pt x="2000535" y="917234"/>
                  <a:pt x="1998656" y="1080506"/>
                  <a:pt x="1896795" y="1180050"/>
                </a:cubicBezTo>
                <a:lnTo>
                  <a:pt x="1159066" y="1900991"/>
                </a:lnTo>
                <a:cubicBezTo>
                  <a:pt x="1057204" y="2000536"/>
                  <a:pt x="893932" y="1998657"/>
                  <a:pt x="794388" y="1896795"/>
                </a:cubicBezTo>
                <a:lnTo>
                  <a:pt x="73447" y="1159066"/>
                </a:lnTo>
                <a:cubicBezTo>
                  <a:pt x="-26097" y="1057204"/>
                  <a:pt x="-24218" y="893933"/>
                  <a:pt x="77643" y="794389"/>
                </a:cubicBezTo>
                <a:lnTo>
                  <a:pt x="815372" y="73447"/>
                </a:lnTo>
                <a:cubicBezTo>
                  <a:pt x="866303" y="23675"/>
                  <a:pt x="932587" y="-742"/>
                  <a:pt x="998580" y="18"/>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51970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704851"/>
            <a:ext cx="5413900" cy="5448299"/>
          </a:xfrm>
        </p:spPr>
        <p:txBody>
          <a:bodyPr>
            <a:normAutofit/>
          </a:bodyPr>
          <a:lstStyle>
            <a:lvl1pPr>
              <a:defRPr sz="1200"/>
            </a:lvl1pPr>
          </a:lstStyle>
          <a:p>
            <a:endParaRPr lang="en-ID"/>
          </a:p>
        </p:txBody>
      </p:sp>
    </p:spTree>
    <p:extLst>
      <p:ext uri="{BB962C8B-B14F-4D97-AF65-F5344CB8AC3E}">
        <p14:creationId xmlns:p14="http://schemas.microsoft.com/office/powerpoint/2010/main" val="58009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C6DEEA3-DC12-4C6C-8B9D-BEBED6319D6D}"/>
              </a:ext>
            </a:extLst>
          </p:cNvPr>
          <p:cNvSpPr>
            <a:spLocks noGrp="1"/>
          </p:cNvSpPr>
          <p:nvPr>
            <p:ph type="pic" sz="quarter" idx="10"/>
          </p:nvPr>
        </p:nvSpPr>
        <p:spPr>
          <a:xfrm>
            <a:off x="-46654" y="0"/>
            <a:ext cx="6009980" cy="6858000"/>
          </a:xfrm>
          <a:custGeom>
            <a:avLst/>
            <a:gdLst>
              <a:gd name="connsiteX0" fmla="*/ 2384652 w 6009980"/>
              <a:gd name="connsiteY0" fmla="*/ 451569 h 6858000"/>
              <a:gd name="connsiteX1" fmla="*/ 2618316 w 6009980"/>
              <a:gd name="connsiteY1" fmla="*/ 531231 h 6858000"/>
              <a:gd name="connsiteX2" fmla="*/ 2111554 w 6009980"/>
              <a:gd name="connsiteY2" fmla="*/ 3116162 h 6858000"/>
              <a:gd name="connsiteX3" fmla="*/ 1014099 w 6009980"/>
              <a:gd name="connsiteY3" fmla="*/ 3541867 h 6858000"/>
              <a:gd name="connsiteX4" fmla="*/ 749596 w 6009980"/>
              <a:gd name="connsiteY4" fmla="*/ 1326662 h 6858000"/>
              <a:gd name="connsiteX5" fmla="*/ 2384652 w 6009980"/>
              <a:gd name="connsiteY5" fmla="*/ 451569 h 6858000"/>
              <a:gd name="connsiteX6" fmla="*/ 3236368 w 6009980"/>
              <a:gd name="connsiteY6" fmla="*/ 0 h 6858000"/>
              <a:gd name="connsiteX7" fmla="*/ 6009980 w 6009980"/>
              <a:gd name="connsiteY7" fmla="*/ 1 h 6858000"/>
              <a:gd name="connsiteX8" fmla="*/ 6002034 w 6009980"/>
              <a:gd name="connsiteY8" fmla="*/ 138033 h 6858000"/>
              <a:gd name="connsiteX9" fmla="*/ 5185644 w 6009980"/>
              <a:gd name="connsiteY9" fmla="*/ 4028742 h 6858000"/>
              <a:gd name="connsiteX10" fmla="*/ 3610387 w 6009980"/>
              <a:gd name="connsiteY10" fmla="*/ 6541126 h 6858000"/>
              <a:gd name="connsiteX11" fmla="*/ 3300105 w 6009980"/>
              <a:gd name="connsiteY11" fmla="*/ 6772374 h 6858000"/>
              <a:gd name="connsiteX12" fmla="*/ 3175323 w 6009980"/>
              <a:gd name="connsiteY12" fmla="*/ 6858000 h 6858000"/>
              <a:gd name="connsiteX13" fmla="*/ 0 w 6009980"/>
              <a:gd name="connsiteY13" fmla="*/ 6858000 h 6858000"/>
              <a:gd name="connsiteX14" fmla="*/ 1 w 6009980"/>
              <a:gd name="connsiteY14" fmla="*/ 3807185 h 6858000"/>
              <a:gd name="connsiteX15" fmla="*/ 58315 w 6009980"/>
              <a:gd name="connsiteY15" fmla="*/ 3807482 h 6858000"/>
              <a:gd name="connsiteX16" fmla="*/ 2105660 w 6009980"/>
              <a:gd name="connsiteY16" fmla="*/ 3541916 h 6858000"/>
              <a:gd name="connsiteX17" fmla="*/ 3218112 w 6009980"/>
              <a:gd name="connsiteY17" fmla="*/ 37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980" h="6858000">
                <a:moveTo>
                  <a:pt x="2384652" y="451569"/>
                </a:moveTo>
                <a:cubicBezTo>
                  <a:pt x="2492927" y="450962"/>
                  <a:pt x="2575754" y="475309"/>
                  <a:pt x="2618316" y="531231"/>
                </a:cubicBezTo>
                <a:cubicBezTo>
                  <a:pt x="2845309" y="829481"/>
                  <a:pt x="2378923" y="2614389"/>
                  <a:pt x="2111554" y="3116162"/>
                </a:cubicBezTo>
                <a:cubicBezTo>
                  <a:pt x="1844185" y="3617934"/>
                  <a:pt x="1241093" y="3840118"/>
                  <a:pt x="1014099" y="3541867"/>
                </a:cubicBezTo>
                <a:cubicBezTo>
                  <a:pt x="787107" y="3243618"/>
                  <a:pt x="480244" y="1820481"/>
                  <a:pt x="749596" y="1326662"/>
                </a:cubicBezTo>
                <a:cubicBezTo>
                  <a:pt x="968445" y="925434"/>
                  <a:pt x="1915461" y="454201"/>
                  <a:pt x="2384652" y="451569"/>
                </a:cubicBezTo>
                <a:close/>
                <a:moveTo>
                  <a:pt x="3236368" y="0"/>
                </a:moveTo>
                <a:lnTo>
                  <a:pt x="6009980" y="1"/>
                </a:lnTo>
                <a:lnTo>
                  <a:pt x="6002034" y="138033"/>
                </a:lnTo>
                <a:cubicBezTo>
                  <a:pt x="5921515" y="1296624"/>
                  <a:pt x="5477110" y="3118458"/>
                  <a:pt x="5185644" y="4028742"/>
                </a:cubicBezTo>
                <a:cubicBezTo>
                  <a:pt x="4797022" y="5242456"/>
                  <a:pt x="4554629" y="5908885"/>
                  <a:pt x="3610387" y="6541126"/>
                </a:cubicBezTo>
                <a:cubicBezTo>
                  <a:pt x="3522037" y="6611360"/>
                  <a:pt x="3417259" y="6689753"/>
                  <a:pt x="3300105" y="6772374"/>
                </a:cubicBezTo>
                <a:lnTo>
                  <a:pt x="3175323" y="6858000"/>
                </a:lnTo>
                <a:lnTo>
                  <a:pt x="0" y="6858000"/>
                </a:lnTo>
                <a:lnTo>
                  <a:pt x="1" y="3807185"/>
                </a:lnTo>
                <a:lnTo>
                  <a:pt x="58315" y="3807482"/>
                </a:lnTo>
                <a:cubicBezTo>
                  <a:pt x="750983" y="3828603"/>
                  <a:pt x="1665165" y="4000696"/>
                  <a:pt x="2105660" y="3541916"/>
                </a:cubicBezTo>
                <a:cubicBezTo>
                  <a:pt x="2722356" y="2899625"/>
                  <a:pt x="2783986" y="984198"/>
                  <a:pt x="3218112" y="37157"/>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59939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1262711-4568-435C-8715-9D47C94DDE14}"/>
              </a:ext>
            </a:extLst>
          </p:cNvPr>
          <p:cNvSpPr>
            <a:spLocks noGrp="1"/>
          </p:cNvSpPr>
          <p:nvPr>
            <p:ph type="pic" sz="quarter" idx="10"/>
          </p:nvPr>
        </p:nvSpPr>
        <p:spPr>
          <a:xfrm>
            <a:off x="-323850" y="-381000"/>
            <a:ext cx="5305425" cy="7239000"/>
          </a:xfrm>
          <a:custGeom>
            <a:avLst/>
            <a:gdLst>
              <a:gd name="connsiteX0" fmla="*/ 4248142 w 5305425"/>
              <a:gd name="connsiteY0" fmla="*/ 2305050 h 7239000"/>
              <a:gd name="connsiteX1" fmla="*/ 5305425 w 5305425"/>
              <a:gd name="connsiteY1" fmla="*/ 2305050 h 7239000"/>
              <a:gd name="connsiteX2" fmla="*/ 3581408 w 5305425"/>
              <a:gd name="connsiteY2" fmla="*/ 7239000 h 7239000"/>
              <a:gd name="connsiteX3" fmla="*/ 2524125 w 5305425"/>
              <a:gd name="connsiteY3" fmla="*/ 7239000 h 7239000"/>
              <a:gd name="connsiteX4" fmla="*/ 2409817 w 5305425"/>
              <a:gd name="connsiteY4" fmla="*/ 1200150 h 7239000"/>
              <a:gd name="connsiteX5" fmla="*/ 3467100 w 5305425"/>
              <a:gd name="connsiteY5" fmla="*/ 1200150 h 7239000"/>
              <a:gd name="connsiteX6" fmla="*/ 1743083 w 5305425"/>
              <a:gd name="connsiteY6" fmla="*/ 6134100 h 7239000"/>
              <a:gd name="connsiteX7" fmla="*/ 685800 w 5305425"/>
              <a:gd name="connsiteY7" fmla="*/ 6134100 h 7239000"/>
              <a:gd name="connsiteX8" fmla="*/ 3667117 w 5305425"/>
              <a:gd name="connsiteY8" fmla="*/ 781050 h 7239000"/>
              <a:gd name="connsiteX9" fmla="*/ 4724400 w 5305425"/>
              <a:gd name="connsiteY9" fmla="*/ 781050 h 7239000"/>
              <a:gd name="connsiteX10" fmla="*/ 3000383 w 5305425"/>
              <a:gd name="connsiteY10" fmla="*/ 5715000 h 7239000"/>
              <a:gd name="connsiteX11" fmla="*/ 1943100 w 5305425"/>
              <a:gd name="connsiteY11" fmla="*/ 5715000 h 7239000"/>
              <a:gd name="connsiteX12" fmla="*/ 1724017 w 5305425"/>
              <a:gd name="connsiteY12" fmla="*/ 0 h 7239000"/>
              <a:gd name="connsiteX13" fmla="*/ 2781300 w 5305425"/>
              <a:gd name="connsiteY13" fmla="*/ 0 h 7239000"/>
              <a:gd name="connsiteX14" fmla="*/ 1057283 w 5305425"/>
              <a:gd name="connsiteY14" fmla="*/ 4933950 h 7239000"/>
              <a:gd name="connsiteX15" fmla="*/ 0 w 5305425"/>
              <a:gd name="connsiteY15" fmla="*/ 4933950 h 72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5425" h="7239000">
                <a:moveTo>
                  <a:pt x="4248142" y="2305050"/>
                </a:moveTo>
                <a:lnTo>
                  <a:pt x="5305425" y="2305050"/>
                </a:lnTo>
                <a:lnTo>
                  <a:pt x="3581408" y="7239000"/>
                </a:lnTo>
                <a:lnTo>
                  <a:pt x="2524125" y="7239000"/>
                </a:lnTo>
                <a:close/>
                <a:moveTo>
                  <a:pt x="2409817" y="1200150"/>
                </a:moveTo>
                <a:lnTo>
                  <a:pt x="3467100" y="1200150"/>
                </a:lnTo>
                <a:lnTo>
                  <a:pt x="1743083" y="6134100"/>
                </a:lnTo>
                <a:lnTo>
                  <a:pt x="685800" y="6134100"/>
                </a:lnTo>
                <a:close/>
                <a:moveTo>
                  <a:pt x="3667117" y="781050"/>
                </a:moveTo>
                <a:lnTo>
                  <a:pt x="4724400" y="781050"/>
                </a:lnTo>
                <a:lnTo>
                  <a:pt x="3000383" y="5715000"/>
                </a:lnTo>
                <a:lnTo>
                  <a:pt x="1943100" y="5715000"/>
                </a:lnTo>
                <a:close/>
                <a:moveTo>
                  <a:pt x="1724017" y="0"/>
                </a:moveTo>
                <a:lnTo>
                  <a:pt x="2781300" y="0"/>
                </a:lnTo>
                <a:lnTo>
                  <a:pt x="1057283" y="4933950"/>
                </a:lnTo>
                <a:lnTo>
                  <a:pt x="0" y="4933950"/>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44326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FE6347-9C0C-46F6-864F-A1358A979B91}"/>
              </a:ext>
            </a:extLst>
          </p:cNvPr>
          <p:cNvSpPr>
            <a:spLocks noGrp="1"/>
          </p:cNvSpPr>
          <p:nvPr>
            <p:ph type="pic" sz="quarter" idx="10"/>
          </p:nvPr>
        </p:nvSpPr>
        <p:spPr>
          <a:xfrm>
            <a:off x="149846" y="-454933"/>
            <a:ext cx="4842881" cy="7763740"/>
          </a:xfrm>
          <a:custGeom>
            <a:avLst/>
            <a:gdLst>
              <a:gd name="connsiteX0" fmla="*/ 2594473 w 4842881"/>
              <a:gd name="connsiteY0" fmla="*/ 3718702 h 7763740"/>
              <a:gd name="connsiteX1" fmla="*/ 2709535 w 4842881"/>
              <a:gd name="connsiteY1" fmla="*/ 3734311 h 7763740"/>
              <a:gd name="connsiteX2" fmla="*/ 2889911 w 4842881"/>
              <a:gd name="connsiteY2" fmla="*/ 4106434 h 7763740"/>
              <a:gd name="connsiteX3" fmla="*/ 1688860 w 4842881"/>
              <a:gd name="connsiteY3" fmla="*/ 7567122 h 7763740"/>
              <a:gd name="connsiteX4" fmla="*/ 1316737 w 4842881"/>
              <a:gd name="connsiteY4" fmla="*/ 7747497 h 7763740"/>
              <a:gd name="connsiteX5" fmla="*/ 1136362 w 4842881"/>
              <a:gd name="connsiteY5" fmla="*/ 7375374 h 7763740"/>
              <a:gd name="connsiteX6" fmla="*/ 2337413 w 4842881"/>
              <a:gd name="connsiteY6" fmla="*/ 3914686 h 7763740"/>
              <a:gd name="connsiteX7" fmla="*/ 2594473 w 4842881"/>
              <a:gd name="connsiteY7" fmla="*/ 3718702 h 7763740"/>
              <a:gd name="connsiteX8" fmla="*/ 2881170 w 4842881"/>
              <a:gd name="connsiteY8" fmla="*/ 951911 h 7763740"/>
              <a:gd name="connsiteX9" fmla="*/ 2996232 w 4842881"/>
              <a:gd name="connsiteY9" fmla="*/ 967520 h 7763740"/>
              <a:gd name="connsiteX10" fmla="*/ 3176608 w 4842881"/>
              <a:gd name="connsiteY10" fmla="*/ 1339643 h 7763740"/>
              <a:gd name="connsiteX11" fmla="*/ 1475947 w 4842881"/>
              <a:gd name="connsiteY11" fmla="*/ 6239899 h 7763740"/>
              <a:gd name="connsiteX12" fmla="*/ 1103824 w 4842881"/>
              <a:gd name="connsiteY12" fmla="*/ 6420274 h 7763740"/>
              <a:gd name="connsiteX13" fmla="*/ 923448 w 4842881"/>
              <a:gd name="connsiteY13" fmla="*/ 6048151 h 7763740"/>
              <a:gd name="connsiteX14" fmla="*/ 2624109 w 4842881"/>
              <a:gd name="connsiteY14" fmla="*/ 1147896 h 7763740"/>
              <a:gd name="connsiteX15" fmla="*/ 2881170 w 4842881"/>
              <a:gd name="connsiteY15" fmla="*/ 951911 h 7763740"/>
              <a:gd name="connsiteX16" fmla="*/ 3637945 w 4842881"/>
              <a:gd name="connsiteY16" fmla="*/ 729659 h 7763740"/>
              <a:gd name="connsiteX17" fmla="*/ 3753008 w 4842881"/>
              <a:gd name="connsiteY17" fmla="*/ 745269 h 7763740"/>
              <a:gd name="connsiteX18" fmla="*/ 3933383 w 4842881"/>
              <a:gd name="connsiteY18" fmla="*/ 1117392 h 7763740"/>
              <a:gd name="connsiteX19" fmla="*/ 3125978 w 4842881"/>
              <a:gd name="connsiteY19" fmla="*/ 3443836 h 7763740"/>
              <a:gd name="connsiteX20" fmla="*/ 2753855 w 4842881"/>
              <a:gd name="connsiteY20" fmla="*/ 3624211 h 7763740"/>
              <a:gd name="connsiteX21" fmla="*/ 2573479 w 4842881"/>
              <a:gd name="connsiteY21" fmla="*/ 3252089 h 7763740"/>
              <a:gd name="connsiteX22" fmla="*/ 3380885 w 4842881"/>
              <a:gd name="connsiteY22" fmla="*/ 925644 h 7763740"/>
              <a:gd name="connsiteX23" fmla="*/ 3637945 w 4842881"/>
              <a:gd name="connsiteY23" fmla="*/ 729659 h 7763740"/>
              <a:gd name="connsiteX24" fmla="*/ 4531199 w 4842881"/>
              <a:gd name="connsiteY24" fmla="*/ 89450 h 7763740"/>
              <a:gd name="connsiteX25" fmla="*/ 4646262 w 4842881"/>
              <a:gd name="connsiteY25" fmla="*/ 105060 h 7763740"/>
              <a:gd name="connsiteX26" fmla="*/ 4826638 w 4842881"/>
              <a:gd name="connsiteY26" fmla="*/ 477183 h 7763740"/>
              <a:gd name="connsiteX27" fmla="*/ 4221604 w 4842881"/>
              <a:gd name="connsiteY27" fmla="*/ 2220515 h 7763740"/>
              <a:gd name="connsiteX28" fmla="*/ 4235527 w 4842881"/>
              <a:gd name="connsiteY28" fmla="*/ 2201620 h 7763740"/>
              <a:gd name="connsiteX29" fmla="*/ 4548622 w 4842881"/>
              <a:gd name="connsiteY29" fmla="*/ 2121240 h 7763740"/>
              <a:gd name="connsiteX30" fmla="*/ 4728998 w 4842881"/>
              <a:gd name="connsiteY30" fmla="*/ 2493363 h 7763740"/>
              <a:gd name="connsiteX31" fmla="*/ 3296834 w 4842881"/>
              <a:gd name="connsiteY31" fmla="*/ 6619973 h 7763740"/>
              <a:gd name="connsiteX32" fmla="*/ 2924711 w 4842881"/>
              <a:gd name="connsiteY32" fmla="*/ 6800348 h 7763740"/>
              <a:gd name="connsiteX33" fmla="*/ 2744336 w 4842881"/>
              <a:gd name="connsiteY33" fmla="*/ 6428225 h 7763740"/>
              <a:gd name="connsiteX34" fmla="*/ 3080871 w 4842881"/>
              <a:gd name="connsiteY34" fmla="*/ 5458540 h 7763740"/>
              <a:gd name="connsiteX35" fmla="*/ 3066949 w 4842881"/>
              <a:gd name="connsiteY35" fmla="*/ 5477433 h 7763740"/>
              <a:gd name="connsiteX36" fmla="*/ 2753853 w 4842881"/>
              <a:gd name="connsiteY36" fmla="*/ 5557815 h 7763740"/>
              <a:gd name="connsiteX37" fmla="*/ 2573478 w 4842881"/>
              <a:gd name="connsiteY37" fmla="*/ 5185692 h 7763740"/>
              <a:gd name="connsiteX38" fmla="*/ 4274139 w 4842881"/>
              <a:gd name="connsiteY38" fmla="*/ 285435 h 7763740"/>
              <a:gd name="connsiteX39" fmla="*/ 4531199 w 4842881"/>
              <a:gd name="connsiteY39" fmla="*/ 89450 h 7763740"/>
              <a:gd name="connsiteX40" fmla="*/ 2543195 w 4842881"/>
              <a:gd name="connsiteY40" fmla="*/ 635 h 7763740"/>
              <a:gd name="connsiteX41" fmla="*/ 2658258 w 4842881"/>
              <a:gd name="connsiteY41" fmla="*/ 16243 h 7763740"/>
              <a:gd name="connsiteX42" fmla="*/ 2838634 w 4842881"/>
              <a:gd name="connsiteY42" fmla="*/ 388366 h 7763740"/>
              <a:gd name="connsiteX43" fmla="*/ 1406471 w 4842881"/>
              <a:gd name="connsiteY43" fmla="*/ 4514975 h 7763740"/>
              <a:gd name="connsiteX44" fmla="*/ 1034348 w 4842881"/>
              <a:gd name="connsiteY44" fmla="*/ 4695351 h 7763740"/>
              <a:gd name="connsiteX45" fmla="*/ 867091 w 4842881"/>
              <a:gd name="connsiteY45" fmla="*/ 4546647 h 7763740"/>
              <a:gd name="connsiteX46" fmla="*/ 867084 w 4842881"/>
              <a:gd name="connsiteY46" fmla="*/ 4546627 h 7763740"/>
              <a:gd name="connsiteX47" fmla="*/ 692545 w 4842881"/>
              <a:gd name="connsiteY47" fmla="*/ 5049541 h 7763740"/>
              <a:gd name="connsiteX48" fmla="*/ 320422 w 4842881"/>
              <a:gd name="connsiteY48" fmla="*/ 5229916 h 7763740"/>
              <a:gd name="connsiteX49" fmla="*/ 140047 w 4842881"/>
              <a:gd name="connsiteY49" fmla="*/ 4857793 h 7763740"/>
              <a:gd name="connsiteX50" fmla="*/ 480958 w 4842881"/>
              <a:gd name="connsiteY50" fmla="*/ 3875498 h 7763740"/>
              <a:gd name="connsiteX51" fmla="*/ 467959 w 4842881"/>
              <a:gd name="connsiteY51" fmla="*/ 3887354 h 7763740"/>
              <a:gd name="connsiteX52" fmla="*/ 196619 w 4842881"/>
              <a:gd name="connsiteY52" fmla="*/ 3929649 h 7763740"/>
              <a:gd name="connsiteX53" fmla="*/ 16244 w 4842881"/>
              <a:gd name="connsiteY53" fmla="*/ 3557526 h 7763740"/>
              <a:gd name="connsiteX54" fmla="*/ 543264 w 4842881"/>
              <a:gd name="connsiteY54" fmla="*/ 2038982 h 7763740"/>
              <a:gd name="connsiteX55" fmla="*/ 476275 w 4842881"/>
              <a:gd name="connsiteY55" fmla="*/ 2089226 h 7763740"/>
              <a:gd name="connsiteX56" fmla="*/ 292332 w 4842881"/>
              <a:gd name="connsiteY56" fmla="*/ 2100027 h 7763740"/>
              <a:gd name="connsiteX57" fmla="*/ 143827 w 4842881"/>
              <a:gd name="connsiteY57" fmla="*/ 1793654 h 7763740"/>
              <a:gd name="connsiteX58" fmla="*/ 701804 w 4842881"/>
              <a:gd name="connsiteY58" fmla="*/ 185909 h 7763740"/>
              <a:gd name="connsiteX59" fmla="*/ 913445 w 4842881"/>
              <a:gd name="connsiteY59" fmla="*/ 24552 h 7763740"/>
              <a:gd name="connsiteX60" fmla="*/ 1008177 w 4842881"/>
              <a:gd name="connsiteY60" fmla="*/ 37404 h 7763740"/>
              <a:gd name="connsiteX61" fmla="*/ 1156683 w 4842881"/>
              <a:gd name="connsiteY61" fmla="*/ 343777 h 7763740"/>
              <a:gd name="connsiteX62" fmla="*/ 883795 w 4842881"/>
              <a:gd name="connsiteY62" fmla="*/ 1130067 h 7763740"/>
              <a:gd name="connsiteX63" fmla="*/ 924432 w 4842881"/>
              <a:gd name="connsiteY63" fmla="*/ 1093003 h 7763740"/>
              <a:gd name="connsiteX64" fmla="*/ 1195772 w 4842881"/>
              <a:gd name="connsiteY64" fmla="*/ 1050708 h 7763740"/>
              <a:gd name="connsiteX65" fmla="*/ 1382572 w 4842881"/>
              <a:gd name="connsiteY65" fmla="*/ 1252003 h 7763740"/>
              <a:gd name="connsiteX66" fmla="*/ 1385432 w 4842881"/>
              <a:gd name="connsiteY66" fmla="*/ 1269363 h 7763740"/>
              <a:gd name="connsiteX67" fmla="*/ 1572210 w 4842881"/>
              <a:gd name="connsiteY67" fmla="*/ 731183 h 7763740"/>
              <a:gd name="connsiteX68" fmla="*/ 1944333 w 4842881"/>
              <a:gd name="connsiteY68" fmla="*/ 550808 h 7763740"/>
              <a:gd name="connsiteX69" fmla="*/ 2111589 w 4842881"/>
              <a:gd name="connsiteY69" fmla="*/ 699513 h 7763740"/>
              <a:gd name="connsiteX70" fmla="*/ 2111596 w 4842881"/>
              <a:gd name="connsiteY70" fmla="*/ 699533 h 7763740"/>
              <a:gd name="connsiteX71" fmla="*/ 2286135 w 4842881"/>
              <a:gd name="connsiteY71" fmla="*/ 196618 h 7763740"/>
              <a:gd name="connsiteX72" fmla="*/ 2543195 w 4842881"/>
              <a:gd name="connsiteY72" fmla="*/ 635 h 776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42881" h="7763740">
                <a:moveTo>
                  <a:pt x="2594473" y="3718702"/>
                </a:moveTo>
                <a:cubicBezTo>
                  <a:pt x="2632375" y="3716193"/>
                  <a:pt x="2671393" y="3721074"/>
                  <a:pt x="2709535" y="3734311"/>
                </a:cubicBezTo>
                <a:cubicBezTo>
                  <a:pt x="2862103" y="3787261"/>
                  <a:pt x="2942861" y="3953865"/>
                  <a:pt x="2889911" y="4106434"/>
                </a:cubicBezTo>
                <a:lnTo>
                  <a:pt x="1688860" y="7567122"/>
                </a:lnTo>
                <a:cubicBezTo>
                  <a:pt x="1635910" y="7719690"/>
                  <a:pt x="1469305" y="7800447"/>
                  <a:pt x="1316737" y="7747497"/>
                </a:cubicBezTo>
                <a:cubicBezTo>
                  <a:pt x="1164169" y="7694547"/>
                  <a:pt x="1083412" y="7527943"/>
                  <a:pt x="1136362" y="7375374"/>
                </a:cubicBezTo>
                <a:lnTo>
                  <a:pt x="2337413" y="3914686"/>
                </a:lnTo>
                <a:cubicBezTo>
                  <a:pt x="2377125" y="3800260"/>
                  <a:pt x="2480768" y="3726228"/>
                  <a:pt x="2594473" y="3718702"/>
                </a:cubicBezTo>
                <a:close/>
                <a:moveTo>
                  <a:pt x="2881170" y="951911"/>
                </a:moveTo>
                <a:cubicBezTo>
                  <a:pt x="2919071" y="949402"/>
                  <a:pt x="2958090" y="954283"/>
                  <a:pt x="2996232" y="967520"/>
                </a:cubicBezTo>
                <a:cubicBezTo>
                  <a:pt x="3148800" y="1020470"/>
                  <a:pt x="3229557" y="1187075"/>
                  <a:pt x="3176608" y="1339643"/>
                </a:cubicBezTo>
                <a:lnTo>
                  <a:pt x="1475947" y="6239899"/>
                </a:lnTo>
                <a:cubicBezTo>
                  <a:pt x="1422997" y="6392467"/>
                  <a:pt x="1256392" y="6473224"/>
                  <a:pt x="1103824" y="6420274"/>
                </a:cubicBezTo>
                <a:cubicBezTo>
                  <a:pt x="951256" y="6367325"/>
                  <a:pt x="870499" y="6200719"/>
                  <a:pt x="923448" y="6048151"/>
                </a:cubicBezTo>
                <a:lnTo>
                  <a:pt x="2624109" y="1147896"/>
                </a:lnTo>
                <a:cubicBezTo>
                  <a:pt x="2663821" y="1033470"/>
                  <a:pt x="2767465" y="959437"/>
                  <a:pt x="2881170" y="951911"/>
                </a:cubicBezTo>
                <a:close/>
                <a:moveTo>
                  <a:pt x="3637945" y="729659"/>
                </a:moveTo>
                <a:cubicBezTo>
                  <a:pt x="3675847" y="727151"/>
                  <a:pt x="3714866" y="732031"/>
                  <a:pt x="3753008" y="745269"/>
                </a:cubicBezTo>
                <a:cubicBezTo>
                  <a:pt x="3905576" y="798218"/>
                  <a:pt x="3986333" y="964824"/>
                  <a:pt x="3933383" y="1117392"/>
                </a:cubicBezTo>
                <a:lnTo>
                  <a:pt x="3125978" y="3443836"/>
                </a:lnTo>
                <a:cubicBezTo>
                  <a:pt x="3073028" y="3596404"/>
                  <a:pt x="2906423" y="3677161"/>
                  <a:pt x="2753855" y="3624211"/>
                </a:cubicBezTo>
                <a:cubicBezTo>
                  <a:pt x="2601287" y="3571262"/>
                  <a:pt x="2520530" y="3404656"/>
                  <a:pt x="2573479" y="3252089"/>
                </a:cubicBezTo>
                <a:lnTo>
                  <a:pt x="3380885" y="925644"/>
                </a:lnTo>
                <a:cubicBezTo>
                  <a:pt x="3420597" y="811218"/>
                  <a:pt x="3524240" y="737186"/>
                  <a:pt x="3637945" y="729659"/>
                </a:cubicBezTo>
                <a:close/>
                <a:moveTo>
                  <a:pt x="4531199" y="89450"/>
                </a:moveTo>
                <a:cubicBezTo>
                  <a:pt x="4569101" y="86941"/>
                  <a:pt x="4608121" y="91823"/>
                  <a:pt x="4646262" y="105060"/>
                </a:cubicBezTo>
                <a:cubicBezTo>
                  <a:pt x="4798830" y="158009"/>
                  <a:pt x="4879588" y="324615"/>
                  <a:pt x="4826638" y="477183"/>
                </a:cubicBezTo>
                <a:lnTo>
                  <a:pt x="4221604" y="2220515"/>
                </a:lnTo>
                <a:lnTo>
                  <a:pt x="4235527" y="2201620"/>
                </a:lnTo>
                <a:cubicBezTo>
                  <a:pt x="4311874" y="2117025"/>
                  <a:pt x="4434196" y="2081528"/>
                  <a:pt x="4548622" y="2121240"/>
                </a:cubicBezTo>
                <a:cubicBezTo>
                  <a:pt x="4701190" y="2174190"/>
                  <a:pt x="4781947" y="2340795"/>
                  <a:pt x="4728998" y="2493363"/>
                </a:cubicBezTo>
                <a:lnTo>
                  <a:pt x="3296834" y="6619973"/>
                </a:lnTo>
                <a:cubicBezTo>
                  <a:pt x="3243885" y="6772540"/>
                  <a:pt x="3077280" y="6853297"/>
                  <a:pt x="2924711" y="6800348"/>
                </a:cubicBezTo>
                <a:cubicBezTo>
                  <a:pt x="2772144" y="6747399"/>
                  <a:pt x="2691387" y="6580793"/>
                  <a:pt x="2744336" y="6428225"/>
                </a:cubicBezTo>
                <a:lnTo>
                  <a:pt x="3080871" y="5458540"/>
                </a:lnTo>
                <a:lnTo>
                  <a:pt x="3066949" y="5477433"/>
                </a:lnTo>
                <a:cubicBezTo>
                  <a:pt x="2990601" y="5562028"/>
                  <a:pt x="2868280" y="5597527"/>
                  <a:pt x="2753853" y="5557815"/>
                </a:cubicBezTo>
                <a:cubicBezTo>
                  <a:pt x="2601285" y="5504864"/>
                  <a:pt x="2520528" y="5338260"/>
                  <a:pt x="2573478" y="5185692"/>
                </a:cubicBezTo>
                <a:lnTo>
                  <a:pt x="4274139" y="285435"/>
                </a:lnTo>
                <a:cubicBezTo>
                  <a:pt x="4313851" y="171009"/>
                  <a:pt x="4417495" y="96977"/>
                  <a:pt x="4531199" y="89450"/>
                </a:cubicBezTo>
                <a:close/>
                <a:moveTo>
                  <a:pt x="2543195" y="635"/>
                </a:moveTo>
                <a:cubicBezTo>
                  <a:pt x="2581097" y="-1874"/>
                  <a:pt x="2620116" y="3006"/>
                  <a:pt x="2658258" y="16243"/>
                </a:cubicBezTo>
                <a:cubicBezTo>
                  <a:pt x="2810826" y="69193"/>
                  <a:pt x="2891583" y="235798"/>
                  <a:pt x="2838634" y="388366"/>
                </a:cubicBezTo>
                <a:lnTo>
                  <a:pt x="1406471" y="4514975"/>
                </a:lnTo>
                <a:cubicBezTo>
                  <a:pt x="1353521" y="4667543"/>
                  <a:pt x="1186916" y="4748300"/>
                  <a:pt x="1034348" y="4695351"/>
                </a:cubicBezTo>
                <a:cubicBezTo>
                  <a:pt x="958063" y="4668877"/>
                  <a:pt x="899732" y="4613987"/>
                  <a:pt x="867091" y="4546647"/>
                </a:cubicBezTo>
                <a:lnTo>
                  <a:pt x="867084" y="4546627"/>
                </a:lnTo>
                <a:lnTo>
                  <a:pt x="692545" y="5049541"/>
                </a:lnTo>
                <a:cubicBezTo>
                  <a:pt x="639596" y="5202109"/>
                  <a:pt x="472990" y="5282866"/>
                  <a:pt x="320422" y="5229916"/>
                </a:cubicBezTo>
                <a:cubicBezTo>
                  <a:pt x="167854" y="5176967"/>
                  <a:pt x="87097" y="5010361"/>
                  <a:pt x="140047" y="4857793"/>
                </a:cubicBezTo>
                <a:lnTo>
                  <a:pt x="480958" y="3875498"/>
                </a:lnTo>
                <a:lnTo>
                  <a:pt x="467959" y="3887354"/>
                </a:lnTo>
                <a:cubicBezTo>
                  <a:pt x="392813" y="3943607"/>
                  <a:pt x="291974" y="3962743"/>
                  <a:pt x="196619" y="3929649"/>
                </a:cubicBezTo>
                <a:cubicBezTo>
                  <a:pt x="44052" y="3876700"/>
                  <a:pt x="-36706" y="3710094"/>
                  <a:pt x="16244" y="3557526"/>
                </a:cubicBezTo>
                <a:lnTo>
                  <a:pt x="543264" y="2038982"/>
                </a:lnTo>
                <a:lnTo>
                  <a:pt x="476275" y="2089226"/>
                </a:lnTo>
                <a:cubicBezTo>
                  <a:pt x="420833" y="2116101"/>
                  <a:pt x="355138" y="2121824"/>
                  <a:pt x="292332" y="2100027"/>
                </a:cubicBezTo>
                <a:cubicBezTo>
                  <a:pt x="166721" y="2056433"/>
                  <a:pt x="100233" y="1919265"/>
                  <a:pt x="143827" y="1793654"/>
                </a:cubicBezTo>
                <a:lnTo>
                  <a:pt x="701804" y="185909"/>
                </a:lnTo>
                <a:cubicBezTo>
                  <a:pt x="734499" y="91701"/>
                  <a:pt x="819830" y="30750"/>
                  <a:pt x="913445" y="24552"/>
                </a:cubicBezTo>
                <a:cubicBezTo>
                  <a:pt x="944649" y="22487"/>
                  <a:pt x="976774" y="26505"/>
                  <a:pt x="1008177" y="37404"/>
                </a:cubicBezTo>
                <a:cubicBezTo>
                  <a:pt x="1133788" y="80998"/>
                  <a:pt x="1200276" y="218166"/>
                  <a:pt x="1156683" y="343777"/>
                </a:cubicBezTo>
                <a:lnTo>
                  <a:pt x="883795" y="1130067"/>
                </a:lnTo>
                <a:lnTo>
                  <a:pt x="924432" y="1093003"/>
                </a:lnTo>
                <a:cubicBezTo>
                  <a:pt x="999579" y="1036749"/>
                  <a:pt x="1100418" y="1017614"/>
                  <a:pt x="1195772" y="1050708"/>
                </a:cubicBezTo>
                <a:cubicBezTo>
                  <a:pt x="1291127" y="1083801"/>
                  <a:pt x="1358431" y="1161292"/>
                  <a:pt x="1382572" y="1252003"/>
                </a:cubicBezTo>
                <a:lnTo>
                  <a:pt x="1385432" y="1269363"/>
                </a:lnTo>
                <a:lnTo>
                  <a:pt x="1572210" y="731183"/>
                </a:lnTo>
                <a:cubicBezTo>
                  <a:pt x="1625159" y="578615"/>
                  <a:pt x="1791765" y="497858"/>
                  <a:pt x="1944333" y="550808"/>
                </a:cubicBezTo>
                <a:cubicBezTo>
                  <a:pt x="2020616" y="577284"/>
                  <a:pt x="2078947" y="632172"/>
                  <a:pt x="2111589" y="699513"/>
                </a:cubicBezTo>
                <a:lnTo>
                  <a:pt x="2111596" y="699533"/>
                </a:lnTo>
                <a:lnTo>
                  <a:pt x="2286135" y="196618"/>
                </a:lnTo>
                <a:cubicBezTo>
                  <a:pt x="2325847" y="82193"/>
                  <a:pt x="2429491" y="8160"/>
                  <a:pt x="2543195" y="635"/>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1450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4230642-52D2-4811-8744-E2783C7E34DE}"/>
              </a:ext>
            </a:extLst>
          </p:cNvPr>
          <p:cNvSpPr>
            <a:spLocks noGrp="1"/>
          </p:cNvSpPr>
          <p:nvPr>
            <p:ph type="pic" sz="quarter" idx="10"/>
          </p:nvPr>
        </p:nvSpPr>
        <p:spPr>
          <a:xfrm>
            <a:off x="0" y="1"/>
            <a:ext cx="8572518" cy="5821256"/>
          </a:xfrm>
          <a:custGeom>
            <a:avLst/>
            <a:gdLst>
              <a:gd name="connsiteX0" fmla="*/ 8572518 w 8572518"/>
              <a:gd name="connsiteY0" fmla="*/ 0 h 5821256"/>
              <a:gd name="connsiteX1" fmla="*/ 8556433 w 8572518"/>
              <a:gd name="connsiteY1" fmla="*/ 56345 h 5821256"/>
              <a:gd name="connsiteX2" fmla="*/ 8438775 w 8572518"/>
              <a:gd name="connsiteY2" fmla="*/ 313390 h 5821256"/>
              <a:gd name="connsiteX3" fmla="*/ 5617957 w 8572518"/>
              <a:gd name="connsiteY3" fmla="*/ 5130625 h 5821256"/>
              <a:gd name="connsiteX4" fmla="*/ 3708387 w 8572518"/>
              <a:gd name="connsiteY4" fmla="*/ 5629744 h 5821256"/>
              <a:gd name="connsiteX5" fmla="*/ 0 w 8572518"/>
              <a:gd name="connsiteY5" fmla="*/ 3458232 h 5821256"/>
              <a:gd name="connsiteX6" fmla="*/ 0 w 8572518"/>
              <a:gd name="connsiteY6" fmla="*/ 1 h 582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18" h="5821256">
                <a:moveTo>
                  <a:pt x="8572518" y="0"/>
                </a:moveTo>
                <a:lnTo>
                  <a:pt x="8556433" y="56345"/>
                </a:lnTo>
                <a:cubicBezTo>
                  <a:pt x="8526569" y="144139"/>
                  <a:pt x="8487460" y="230248"/>
                  <a:pt x="8438775" y="313390"/>
                </a:cubicBezTo>
                <a:lnTo>
                  <a:pt x="5617957" y="5130625"/>
                </a:lnTo>
                <a:cubicBezTo>
                  <a:pt x="5228472" y="5795766"/>
                  <a:pt x="4373528" y="6019229"/>
                  <a:pt x="3708387" y="5629744"/>
                </a:cubicBezTo>
                <a:lnTo>
                  <a:pt x="0" y="3458232"/>
                </a:lnTo>
                <a:lnTo>
                  <a:pt x="0" y="1"/>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39018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208E276-4701-4FAD-A7AC-EF424F46F9E7}"/>
              </a:ext>
            </a:extLst>
          </p:cNvPr>
          <p:cNvSpPr>
            <a:spLocks noGrp="1"/>
          </p:cNvSpPr>
          <p:nvPr>
            <p:ph type="pic" sz="quarter" idx="11"/>
          </p:nvPr>
        </p:nvSpPr>
        <p:spPr>
          <a:xfrm>
            <a:off x="9144202" y="1138056"/>
            <a:ext cx="1974437" cy="1974437"/>
          </a:xfrm>
          <a:custGeom>
            <a:avLst/>
            <a:gdLst>
              <a:gd name="connsiteX0" fmla="*/ 998580 w 1974437"/>
              <a:gd name="connsiteY0" fmla="*/ 18 h 1974437"/>
              <a:gd name="connsiteX1" fmla="*/ 1180050 w 1974437"/>
              <a:gd name="connsiteY1" fmla="*/ 77644 h 1974437"/>
              <a:gd name="connsiteX2" fmla="*/ 1900991 w 1974437"/>
              <a:gd name="connsiteY2" fmla="*/ 815372 h 1974437"/>
              <a:gd name="connsiteX3" fmla="*/ 1896795 w 1974437"/>
              <a:gd name="connsiteY3" fmla="*/ 1180050 h 1974437"/>
              <a:gd name="connsiteX4" fmla="*/ 1159066 w 1974437"/>
              <a:gd name="connsiteY4" fmla="*/ 1900991 h 1974437"/>
              <a:gd name="connsiteX5" fmla="*/ 794388 w 1974437"/>
              <a:gd name="connsiteY5" fmla="*/ 1896795 h 1974437"/>
              <a:gd name="connsiteX6" fmla="*/ 73447 w 1974437"/>
              <a:gd name="connsiteY6" fmla="*/ 1159066 h 1974437"/>
              <a:gd name="connsiteX7" fmla="*/ 77643 w 1974437"/>
              <a:gd name="connsiteY7" fmla="*/ 794389 h 1974437"/>
              <a:gd name="connsiteX8" fmla="*/ 815372 w 1974437"/>
              <a:gd name="connsiteY8" fmla="*/ 73447 h 1974437"/>
              <a:gd name="connsiteX9" fmla="*/ 998580 w 1974437"/>
              <a:gd name="connsiteY9" fmla="*/ 18 h 197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437" h="1974437">
                <a:moveTo>
                  <a:pt x="998580" y="18"/>
                </a:moveTo>
                <a:cubicBezTo>
                  <a:pt x="1064574" y="777"/>
                  <a:pt x="1130278" y="26713"/>
                  <a:pt x="1180050" y="77644"/>
                </a:cubicBezTo>
                <a:lnTo>
                  <a:pt x="1900991" y="815372"/>
                </a:lnTo>
                <a:cubicBezTo>
                  <a:pt x="2000535" y="917234"/>
                  <a:pt x="1998656" y="1080506"/>
                  <a:pt x="1896795" y="1180050"/>
                </a:cubicBezTo>
                <a:lnTo>
                  <a:pt x="1159066" y="1900991"/>
                </a:lnTo>
                <a:cubicBezTo>
                  <a:pt x="1057204" y="2000536"/>
                  <a:pt x="893932" y="1998657"/>
                  <a:pt x="794388" y="1896795"/>
                </a:cubicBezTo>
                <a:lnTo>
                  <a:pt x="73447" y="1159066"/>
                </a:lnTo>
                <a:cubicBezTo>
                  <a:pt x="-26097" y="1057204"/>
                  <a:pt x="-24218" y="893933"/>
                  <a:pt x="77643" y="794389"/>
                </a:cubicBezTo>
                <a:lnTo>
                  <a:pt x="815372" y="73447"/>
                </a:lnTo>
                <a:cubicBezTo>
                  <a:pt x="866303" y="23675"/>
                  <a:pt x="932587" y="-742"/>
                  <a:pt x="998580" y="18"/>
                </a:cubicBezTo>
                <a:close/>
              </a:path>
            </a:pathLst>
          </a:custGeom>
        </p:spPr>
        <p:txBody>
          <a:bodyPr wrap="square">
            <a:noAutofit/>
          </a:bodyPr>
          <a:lstStyle>
            <a:lvl1pPr>
              <a:defRPr sz="1200"/>
            </a:lvl1pPr>
          </a:lstStyle>
          <a:p>
            <a:endParaRPr lang="en-ID"/>
          </a:p>
        </p:txBody>
      </p:sp>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4677018" y="789709"/>
            <a:ext cx="3428199" cy="5278581"/>
          </a:xfrm>
        </p:spPr>
        <p:txBody>
          <a:bodyPr>
            <a:normAutofit/>
          </a:bodyPr>
          <a:lstStyle>
            <a:lvl1pPr>
              <a:defRPr sz="1200"/>
            </a:lvl1pPr>
          </a:lstStyle>
          <a:p>
            <a:endParaRPr lang="en-ID"/>
          </a:p>
        </p:txBody>
      </p:sp>
    </p:spTree>
    <p:extLst>
      <p:ext uri="{BB962C8B-B14F-4D97-AF65-F5344CB8AC3E}">
        <p14:creationId xmlns:p14="http://schemas.microsoft.com/office/powerpoint/2010/main" val="384699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AA23E-42AC-4677-8AC8-011AAEE9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640C39E-C702-4ABA-8C9F-E88F4E73F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505404A-43AD-467E-B8EC-B94C4EC3B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ID"/>
          </a:p>
        </p:txBody>
      </p:sp>
      <p:sp>
        <p:nvSpPr>
          <p:cNvPr id="5" name="Footer Placeholder 4">
            <a:extLst>
              <a:ext uri="{FF2B5EF4-FFF2-40B4-BE49-F238E27FC236}">
                <a16:creationId xmlns:a16="http://schemas.microsoft.com/office/drawing/2014/main" id="{E0831738-E543-483B-9337-7B2B9F8BF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ID"/>
          </a:p>
        </p:txBody>
      </p:sp>
      <p:sp>
        <p:nvSpPr>
          <p:cNvPr id="6" name="Slide Number Placeholder 5">
            <a:extLst>
              <a:ext uri="{FF2B5EF4-FFF2-40B4-BE49-F238E27FC236}">
                <a16:creationId xmlns:a16="http://schemas.microsoft.com/office/drawing/2014/main" id="{2D972F41-F545-468D-9058-EAA96A8D8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AB6DEE-A8D9-43A8-98D9-82F635E7E5B2}" type="slidenum">
              <a:rPr lang="en-ID" smtClean="0"/>
              <a:pPr/>
              <a:t>‹#›</a:t>
            </a:fld>
            <a:endParaRPr lang="en-ID"/>
          </a:p>
        </p:txBody>
      </p:sp>
    </p:spTree>
    <p:extLst>
      <p:ext uri="{BB962C8B-B14F-4D97-AF65-F5344CB8AC3E}">
        <p14:creationId xmlns:p14="http://schemas.microsoft.com/office/powerpoint/2010/main" val="136114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72" r:id="rId20"/>
    <p:sldLayoutId id="2147483669" r:id="rId21"/>
    <p:sldLayoutId id="2147483670" r:id="rId22"/>
    <p:sldLayoutId id="214748367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cfa.org/generalconference"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bivens@gcfa.org"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urry image of stacks of coins&#10;&#10;Description automatically generated">
            <a:extLst>
              <a:ext uri="{FF2B5EF4-FFF2-40B4-BE49-F238E27FC236}">
                <a16:creationId xmlns:a16="http://schemas.microsoft.com/office/drawing/2014/main" id="{DC76769D-F7E5-4CBD-7A5B-7C49BF7578F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22" name="Rectangle 21">
            <a:extLst>
              <a:ext uri="{FF2B5EF4-FFF2-40B4-BE49-F238E27FC236}">
                <a16:creationId xmlns:a16="http://schemas.microsoft.com/office/drawing/2014/main" id="{A35A4D67-BEE4-4397-B1BB-4B61F62286EF}"/>
              </a:ext>
            </a:extLst>
          </p:cNvPr>
          <p:cNvSpPr/>
          <p:nvPr/>
        </p:nvSpPr>
        <p:spPr>
          <a:xfrm>
            <a:off x="0" y="17756"/>
            <a:ext cx="12192000" cy="6858000"/>
          </a:xfrm>
          <a:prstGeom prst="rect">
            <a:avLst/>
          </a:pr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0045302E-8601-4CA3-9329-900139A139F1}"/>
              </a:ext>
            </a:extLst>
          </p:cNvPr>
          <p:cNvSpPr txBox="1"/>
          <p:nvPr/>
        </p:nvSpPr>
        <p:spPr>
          <a:xfrm>
            <a:off x="1424358" y="2717563"/>
            <a:ext cx="9392135" cy="193899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0" b="1" dirty="0">
                <a:solidFill>
                  <a:schemeClr val="bg1">
                    <a:lumMod val="95000"/>
                  </a:schemeClr>
                </a:solidFill>
                <a:latin typeface="Montserrat" panose="00000500000000000000" pitchFamily="2" charset="0"/>
              </a:rPr>
              <a:t>BUDGET</a:t>
            </a:r>
            <a:endParaRPr lang="en-ID" sz="12000" b="1" dirty="0">
              <a:solidFill>
                <a:srgbClr val="FFC000"/>
              </a:solidFill>
              <a:latin typeface="Montserrat" panose="00000500000000000000" pitchFamily="2" charset="0"/>
            </a:endParaRPr>
          </a:p>
        </p:txBody>
      </p:sp>
      <p:grpSp>
        <p:nvGrpSpPr>
          <p:cNvPr id="2" name="Group 1">
            <a:extLst>
              <a:ext uri="{FF2B5EF4-FFF2-40B4-BE49-F238E27FC236}">
                <a16:creationId xmlns:a16="http://schemas.microsoft.com/office/drawing/2014/main" id="{61EEE970-875A-4D36-A9E6-D274E354DA04}"/>
              </a:ext>
            </a:extLst>
          </p:cNvPr>
          <p:cNvGrpSpPr/>
          <p:nvPr/>
        </p:nvGrpSpPr>
        <p:grpSpPr>
          <a:xfrm>
            <a:off x="9880041" y="5139690"/>
            <a:ext cx="914400" cy="914400"/>
            <a:chOff x="9880041" y="5139690"/>
            <a:chExt cx="914400" cy="914400"/>
          </a:xfrm>
        </p:grpSpPr>
        <p:sp>
          <p:nvSpPr>
            <p:cNvPr id="17" name="Oval 16">
              <a:extLst>
                <a:ext uri="{FF2B5EF4-FFF2-40B4-BE49-F238E27FC236}">
                  <a16:creationId xmlns:a16="http://schemas.microsoft.com/office/drawing/2014/main" id="{08473F45-2014-4E78-A0BA-1B1EAEB1E6C8}"/>
                </a:ext>
              </a:extLst>
            </p:cNvPr>
            <p:cNvSpPr/>
            <p:nvPr/>
          </p:nvSpPr>
          <p:spPr>
            <a:xfrm>
              <a:off x="9880041" y="5139690"/>
              <a:ext cx="914400" cy="9144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Graphic 17" descr="Arrow Right with solid fill">
              <a:extLst>
                <a:ext uri="{FF2B5EF4-FFF2-40B4-BE49-F238E27FC236}">
                  <a16:creationId xmlns:a16="http://schemas.microsoft.com/office/drawing/2014/main" id="{4ABC40D2-AB78-46AB-B989-E0E135A71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3838" y="5293487"/>
              <a:ext cx="606805" cy="606805"/>
            </a:xfrm>
            <a:prstGeom prst="rect">
              <a:avLst/>
            </a:prstGeom>
          </p:spPr>
        </p:pic>
      </p:grpSp>
      <p:sp>
        <p:nvSpPr>
          <p:cNvPr id="20" name="TextBox 19">
            <a:extLst>
              <a:ext uri="{FF2B5EF4-FFF2-40B4-BE49-F238E27FC236}">
                <a16:creationId xmlns:a16="http://schemas.microsoft.com/office/drawing/2014/main" id="{2C4A8877-BD30-4460-8677-94AC911A9D44}"/>
              </a:ext>
            </a:extLst>
          </p:cNvPr>
          <p:cNvSpPr txBox="1"/>
          <p:nvPr/>
        </p:nvSpPr>
        <p:spPr>
          <a:xfrm>
            <a:off x="1424358" y="2468975"/>
            <a:ext cx="5324278" cy="461665"/>
          </a:xfrm>
          <a:prstGeom prst="rect">
            <a:avLst/>
          </a:prstGeom>
          <a:noFill/>
        </p:spPr>
        <p:txBody>
          <a:bodyPr wrap="square" rtlCol="0">
            <a:spAutoFit/>
          </a:bodyPr>
          <a:lstStyle/>
          <a:p>
            <a:r>
              <a:rPr lang="en-US" sz="2400" b="1" dirty="0">
                <a:solidFill>
                  <a:schemeClr val="bg1">
                    <a:lumMod val="95000"/>
                  </a:schemeClr>
                </a:solidFill>
                <a:latin typeface="Lato" panose="020F0502020204030203" pitchFamily="34" charset="0"/>
                <a:ea typeface="Open Sans" panose="020B0606030504020204" pitchFamily="34" charset="0"/>
                <a:cs typeface="Poppins" pitchFamily="2" charset="77"/>
              </a:rPr>
              <a:t>THE UNITED METHODIST CHURCH </a:t>
            </a:r>
          </a:p>
        </p:txBody>
      </p:sp>
      <p:pic>
        <p:nvPicPr>
          <p:cNvPr id="9" name="Picture 8" descr="A black and white sign with white text&#10;&#10;Description automatically generated">
            <a:extLst>
              <a:ext uri="{FF2B5EF4-FFF2-40B4-BE49-F238E27FC236}">
                <a16:creationId xmlns:a16="http://schemas.microsoft.com/office/drawing/2014/main" id="{44AE2EEA-FF4E-A89D-F843-1A6575C751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70" y="461484"/>
            <a:ext cx="4025900" cy="990600"/>
          </a:xfrm>
          <a:prstGeom prst="rect">
            <a:avLst/>
          </a:prstGeom>
        </p:spPr>
      </p:pic>
    </p:spTree>
    <p:extLst>
      <p:ext uri="{BB962C8B-B14F-4D97-AF65-F5344CB8AC3E}">
        <p14:creationId xmlns:p14="http://schemas.microsoft.com/office/powerpoint/2010/main" val="49800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3740BE-4F78-4C19-B49F-6896C8801533}"/>
              </a:ext>
            </a:extLst>
          </p:cNvPr>
          <p:cNvSpPr txBox="1"/>
          <p:nvPr/>
        </p:nvSpPr>
        <p:spPr>
          <a:xfrm>
            <a:off x="439671" y="639816"/>
            <a:ext cx="11312658"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Episcopal Fund 4-year average 2025-2028</a:t>
            </a:r>
          </a:p>
        </p:txBody>
      </p:sp>
      <p:grpSp>
        <p:nvGrpSpPr>
          <p:cNvPr id="31" name="Group 30">
            <a:extLst>
              <a:ext uri="{FF2B5EF4-FFF2-40B4-BE49-F238E27FC236}">
                <a16:creationId xmlns:a16="http://schemas.microsoft.com/office/drawing/2014/main" id="{BC9198EE-4C2D-4E0C-9759-0CE9CAE25EBA}"/>
              </a:ext>
            </a:extLst>
          </p:cNvPr>
          <p:cNvGrpSpPr/>
          <p:nvPr/>
        </p:nvGrpSpPr>
        <p:grpSpPr>
          <a:xfrm>
            <a:off x="5811526" y="1600778"/>
            <a:ext cx="568948" cy="116256"/>
            <a:chOff x="5719862" y="4917695"/>
            <a:chExt cx="568948" cy="116256"/>
          </a:xfrm>
        </p:grpSpPr>
        <p:sp>
          <p:nvSpPr>
            <p:cNvPr id="32" name="Oval 31">
              <a:extLst>
                <a:ext uri="{FF2B5EF4-FFF2-40B4-BE49-F238E27FC236}">
                  <a16:creationId xmlns:a16="http://schemas.microsoft.com/office/drawing/2014/main" id="{DE25BBD6-9E57-4D5E-B8E0-07EB156C0C08}"/>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A253645B-F150-42AD-9D5C-038ADF2A10E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87D62074-4B47-4A19-A1EE-142D1D68FEE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pic>
        <p:nvPicPr>
          <p:cNvPr id="2" name="Picture 1">
            <a:extLst>
              <a:ext uri="{FF2B5EF4-FFF2-40B4-BE49-F238E27FC236}">
                <a16:creationId xmlns:a16="http://schemas.microsoft.com/office/drawing/2014/main" id="{8DEDB43A-AE25-F52F-FEC3-AFDD41252AC0}"/>
              </a:ext>
            </a:extLst>
          </p:cNvPr>
          <p:cNvPicPr>
            <a:picLocks noChangeAspect="1"/>
          </p:cNvPicPr>
          <p:nvPr/>
        </p:nvPicPr>
        <p:blipFill>
          <a:blip r:embed="rId2"/>
          <a:stretch>
            <a:fillRect/>
          </a:stretch>
        </p:blipFill>
        <p:spPr>
          <a:xfrm>
            <a:off x="1121016" y="1966749"/>
            <a:ext cx="10066223" cy="4424907"/>
          </a:xfrm>
          <a:prstGeom prst="rect">
            <a:avLst/>
          </a:prstGeom>
        </p:spPr>
      </p:pic>
      <p:sp>
        <p:nvSpPr>
          <p:cNvPr id="3" name="TextBox 2">
            <a:extLst>
              <a:ext uri="{FF2B5EF4-FFF2-40B4-BE49-F238E27FC236}">
                <a16:creationId xmlns:a16="http://schemas.microsoft.com/office/drawing/2014/main" id="{0958C2FF-FE9B-F142-FE34-AB34BF8A2E4A}"/>
              </a:ext>
            </a:extLst>
          </p:cNvPr>
          <p:cNvSpPr txBox="1"/>
          <p:nvPr/>
        </p:nvSpPr>
        <p:spPr>
          <a:xfrm>
            <a:off x="11558017" y="6528816"/>
            <a:ext cx="512064"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35956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3740BE-4F78-4C19-B49F-6896C8801533}"/>
              </a:ext>
            </a:extLst>
          </p:cNvPr>
          <p:cNvSpPr txBox="1"/>
          <p:nvPr/>
        </p:nvSpPr>
        <p:spPr>
          <a:xfrm>
            <a:off x="497799" y="412571"/>
            <a:ext cx="11312658" cy="1077218"/>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Episcopal Fund Projections 2025-2028</a:t>
            </a:r>
          </a:p>
          <a:p>
            <a:pPr algn="ctr"/>
            <a:endParaRPr lang="en-US" sz="3200" b="1" dirty="0">
              <a:solidFill>
                <a:schemeClr val="accent1">
                  <a:lumMod val="50000"/>
                </a:schemeClr>
              </a:solidFill>
              <a:latin typeface="Montserrat" panose="00000500000000000000" pitchFamily="2" charset="0"/>
              <a:cs typeface="Poppins SemiBold" panose="00000700000000000000" pitchFamily="2" charset="0"/>
            </a:endParaRPr>
          </a:p>
        </p:txBody>
      </p:sp>
      <p:grpSp>
        <p:nvGrpSpPr>
          <p:cNvPr id="31" name="Group 30">
            <a:extLst>
              <a:ext uri="{FF2B5EF4-FFF2-40B4-BE49-F238E27FC236}">
                <a16:creationId xmlns:a16="http://schemas.microsoft.com/office/drawing/2014/main" id="{BC9198EE-4C2D-4E0C-9759-0CE9CAE25EBA}"/>
              </a:ext>
            </a:extLst>
          </p:cNvPr>
          <p:cNvGrpSpPr/>
          <p:nvPr/>
        </p:nvGrpSpPr>
        <p:grpSpPr>
          <a:xfrm>
            <a:off x="5811526" y="1560232"/>
            <a:ext cx="568948" cy="116256"/>
            <a:chOff x="5719862" y="4917695"/>
            <a:chExt cx="568948" cy="116256"/>
          </a:xfrm>
        </p:grpSpPr>
        <p:sp>
          <p:nvSpPr>
            <p:cNvPr id="32" name="Oval 31">
              <a:extLst>
                <a:ext uri="{FF2B5EF4-FFF2-40B4-BE49-F238E27FC236}">
                  <a16:creationId xmlns:a16="http://schemas.microsoft.com/office/drawing/2014/main" id="{DE25BBD6-9E57-4D5E-B8E0-07EB156C0C08}"/>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A253645B-F150-42AD-9D5C-038ADF2A10E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87D62074-4B47-4A19-A1EE-142D1D68FEE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10" name="TextBox 9">
            <a:extLst>
              <a:ext uri="{FF2B5EF4-FFF2-40B4-BE49-F238E27FC236}">
                <a16:creationId xmlns:a16="http://schemas.microsoft.com/office/drawing/2014/main" id="{F530B5FE-D6A3-8AB9-C702-7D14D0706284}"/>
              </a:ext>
            </a:extLst>
          </p:cNvPr>
          <p:cNvSpPr txBox="1"/>
          <p:nvPr/>
        </p:nvSpPr>
        <p:spPr>
          <a:xfrm>
            <a:off x="947456" y="5809767"/>
            <a:ext cx="2100255" cy="369332"/>
          </a:xfrm>
          <a:prstGeom prst="rect">
            <a:avLst/>
          </a:prstGeom>
          <a:noFill/>
        </p:spPr>
        <p:txBody>
          <a:bodyPr wrap="none" rtlCol="0">
            <a:spAutoFit/>
          </a:bodyPr>
          <a:lstStyle/>
          <a:p>
            <a:r>
              <a:rPr lang="en-US" sz="1800" b="1" dirty="0">
                <a:solidFill>
                  <a:schemeClr val="tx1">
                    <a:lumMod val="75000"/>
                    <a:lumOff val="25000"/>
                  </a:schemeClr>
                </a:solidFill>
                <a:latin typeface="Lato" panose="020F0502020204030203" pitchFamily="34" charset="0"/>
              </a:rPr>
              <a:t>Cost Assumptions:</a:t>
            </a:r>
            <a:endParaRPr lang="en-US" dirty="0"/>
          </a:p>
        </p:txBody>
      </p:sp>
      <p:sp>
        <p:nvSpPr>
          <p:cNvPr id="11" name="TextBox 10">
            <a:extLst>
              <a:ext uri="{FF2B5EF4-FFF2-40B4-BE49-F238E27FC236}">
                <a16:creationId xmlns:a16="http://schemas.microsoft.com/office/drawing/2014/main" id="{2D42586C-1A9F-287D-EF4E-8024E165FD08}"/>
              </a:ext>
            </a:extLst>
          </p:cNvPr>
          <p:cNvSpPr txBox="1"/>
          <p:nvPr/>
        </p:nvSpPr>
        <p:spPr>
          <a:xfrm>
            <a:off x="947456" y="6017022"/>
            <a:ext cx="10180832" cy="6960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3% increase on Salaries  and Office allowances in 2024.  No other changes to Office, Housing or Salary in 2025-2028 </a:t>
            </a:r>
          </a:p>
          <a:p>
            <a:pPr marL="285750" indent="-285750">
              <a:lnSpc>
                <a:spcPct val="150000"/>
              </a:lnSpc>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Two in-person meetings in 2024, 2026 and 2028.  Only 1 in-person meeting in other years.</a:t>
            </a:r>
          </a:p>
        </p:txBody>
      </p:sp>
      <p:pic>
        <p:nvPicPr>
          <p:cNvPr id="2" name="Picture 1">
            <a:extLst>
              <a:ext uri="{FF2B5EF4-FFF2-40B4-BE49-F238E27FC236}">
                <a16:creationId xmlns:a16="http://schemas.microsoft.com/office/drawing/2014/main" id="{962B6F49-2CA4-0AB9-489D-C1235107230A}"/>
              </a:ext>
            </a:extLst>
          </p:cNvPr>
          <p:cNvPicPr>
            <a:picLocks noChangeAspect="1"/>
          </p:cNvPicPr>
          <p:nvPr/>
        </p:nvPicPr>
        <p:blipFill>
          <a:blip r:embed="rId2"/>
          <a:stretch>
            <a:fillRect/>
          </a:stretch>
        </p:blipFill>
        <p:spPr>
          <a:xfrm>
            <a:off x="259109" y="1676488"/>
            <a:ext cx="11337346" cy="3990318"/>
          </a:xfrm>
          <a:prstGeom prst="rect">
            <a:avLst/>
          </a:prstGeom>
        </p:spPr>
      </p:pic>
      <p:sp>
        <p:nvSpPr>
          <p:cNvPr id="3" name="TextBox 2">
            <a:extLst>
              <a:ext uri="{FF2B5EF4-FFF2-40B4-BE49-F238E27FC236}">
                <a16:creationId xmlns:a16="http://schemas.microsoft.com/office/drawing/2014/main" id="{8C98F90C-8E98-0C27-DD77-DDAEAD5FCBF6}"/>
              </a:ext>
            </a:extLst>
          </p:cNvPr>
          <p:cNvSpPr txBox="1"/>
          <p:nvPr/>
        </p:nvSpPr>
        <p:spPr>
          <a:xfrm>
            <a:off x="11596455" y="6528816"/>
            <a:ext cx="473625"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34269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BEC5-713F-4744-148F-3D01C689A464}"/>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D3D55CA-B6C8-7953-650D-31E4C6D06F59}"/>
              </a:ext>
            </a:extLst>
          </p:cNvPr>
          <p:cNvSpPr txBox="1"/>
          <p:nvPr/>
        </p:nvSpPr>
        <p:spPr>
          <a:xfrm>
            <a:off x="257959" y="76201"/>
            <a:ext cx="11312659"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Allocations Details – Exhibit A</a:t>
            </a:r>
          </a:p>
        </p:txBody>
      </p:sp>
      <p:grpSp>
        <p:nvGrpSpPr>
          <p:cNvPr id="31" name="Group 30">
            <a:extLst>
              <a:ext uri="{FF2B5EF4-FFF2-40B4-BE49-F238E27FC236}">
                <a16:creationId xmlns:a16="http://schemas.microsoft.com/office/drawing/2014/main" id="{B1CB65F8-1EB8-3560-2856-1F68C6D39F7A}"/>
              </a:ext>
            </a:extLst>
          </p:cNvPr>
          <p:cNvGrpSpPr/>
          <p:nvPr/>
        </p:nvGrpSpPr>
        <p:grpSpPr>
          <a:xfrm>
            <a:off x="5461597" y="1295400"/>
            <a:ext cx="568948" cy="116256"/>
            <a:chOff x="5719862" y="4917695"/>
            <a:chExt cx="568948" cy="116256"/>
          </a:xfrm>
        </p:grpSpPr>
        <p:sp>
          <p:nvSpPr>
            <p:cNvPr id="32" name="Oval 31">
              <a:extLst>
                <a:ext uri="{FF2B5EF4-FFF2-40B4-BE49-F238E27FC236}">
                  <a16:creationId xmlns:a16="http://schemas.microsoft.com/office/drawing/2014/main" id="{826B22E8-72AF-38B0-B48C-280826420A1D}"/>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DCD4B4C1-CB22-23AD-784F-99E3AAF8268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3B763B07-21E7-B9A9-4894-3D856CA69F9D}"/>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pic>
        <p:nvPicPr>
          <p:cNvPr id="3" name="Picture 2">
            <a:extLst>
              <a:ext uri="{FF2B5EF4-FFF2-40B4-BE49-F238E27FC236}">
                <a16:creationId xmlns:a16="http://schemas.microsoft.com/office/drawing/2014/main" id="{855F9C5B-3FC6-FD40-8AFB-1C5BEF302E3C}"/>
              </a:ext>
            </a:extLst>
          </p:cNvPr>
          <p:cNvPicPr>
            <a:picLocks noChangeAspect="1"/>
          </p:cNvPicPr>
          <p:nvPr/>
        </p:nvPicPr>
        <p:blipFill>
          <a:blip r:embed="rId2"/>
          <a:stretch>
            <a:fillRect/>
          </a:stretch>
        </p:blipFill>
        <p:spPr>
          <a:xfrm>
            <a:off x="1168400" y="533964"/>
            <a:ext cx="9855200" cy="6203963"/>
          </a:xfrm>
          <a:prstGeom prst="rect">
            <a:avLst/>
          </a:prstGeom>
        </p:spPr>
      </p:pic>
      <p:sp>
        <p:nvSpPr>
          <p:cNvPr id="2" name="TextBox 1">
            <a:extLst>
              <a:ext uri="{FF2B5EF4-FFF2-40B4-BE49-F238E27FC236}">
                <a16:creationId xmlns:a16="http://schemas.microsoft.com/office/drawing/2014/main" id="{E4FD0FB6-A4A7-E276-3009-D25847D89126}"/>
              </a:ext>
            </a:extLst>
          </p:cNvPr>
          <p:cNvSpPr txBox="1"/>
          <p:nvPr/>
        </p:nvSpPr>
        <p:spPr>
          <a:xfrm>
            <a:off x="11570619" y="6528816"/>
            <a:ext cx="499462"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23863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BEC5-713F-4744-148F-3D01C689A464}"/>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D3D55CA-B6C8-7953-650D-31E4C6D06F59}"/>
              </a:ext>
            </a:extLst>
          </p:cNvPr>
          <p:cNvSpPr txBox="1"/>
          <p:nvPr/>
        </p:nvSpPr>
        <p:spPr>
          <a:xfrm>
            <a:off x="257959" y="76201"/>
            <a:ext cx="11312659"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CT Allocations – Exhibit B</a:t>
            </a:r>
          </a:p>
        </p:txBody>
      </p:sp>
      <p:grpSp>
        <p:nvGrpSpPr>
          <p:cNvPr id="31" name="Group 30">
            <a:extLst>
              <a:ext uri="{FF2B5EF4-FFF2-40B4-BE49-F238E27FC236}">
                <a16:creationId xmlns:a16="http://schemas.microsoft.com/office/drawing/2014/main" id="{B1CB65F8-1EB8-3560-2856-1F68C6D39F7A}"/>
              </a:ext>
            </a:extLst>
          </p:cNvPr>
          <p:cNvGrpSpPr/>
          <p:nvPr/>
        </p:nvGrpSpPr>
        <p:grpSpPr>
          <a:xfrm>
            <a:off x="5461597" y="1295400"/>
            <a:ext cx="568948" cy="116256"/>
            <a:chOff x="5719862" y="4917695"/>
            <a:chExt cx="568948" cy="116256"/>
          </a:xfrm>
        </p:grpSpPr>
        <p:sp>
          <p:nvSpPr>
            <p:cNvPr id="32" name="Oval 31">
              <a:extLst>
                <a:ext uri="{FF2B5EF4-FFF2-40B4-BE49-F238E27FC236}">
                  <a16:creationId xmlns:a16="http://schemas.microsoft.com/office/drawing/2014/main" id="{826B22E8-72AF-38B0-B48C-280826420A1D}"/>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DCD4B4C1-CB22-23AD-784F-99E3AAF8268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3B763B07-21E7-B9A9-4894-3D856CA69F9D}"/>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pic>
        <p:nvPicPr>
          <p:cNvPr id="2" name="Picture 1">
            <a:extLst>
              <a:ext uri="{FF2B5EF4-FFF2-40B4-BE49-F238E27FC236}">
                <a16:creationId xmlns:a16="http://schemas.microsoft.com/office/drawing/2014/main" id="{1CAE3C66-BD31-B75F-BFFC-7464501D0636}"/>
              </a:ext>
            </a:extLst>
          </p:cNvPr>
          <p:cNvPicPr>
            <a:picLocks noChangeAspect="1"/>
          </p:cNvPicPr>
          <p:nvPr/>
        </p:nvPicPr>
        <p:blipFill>
          <a:blip r:embed="rId2"/>
          <a:stretch>
            <a:fillRect/>
          </a:stretch>
        </p:blipFill>
        <p:spPr>
          <a:xfrm>
            <a:off x="1185672" y="660976"/>
            <a:ext cx="9820655" cy="5989320"/>
          </a:xfrm>
          <a:prstGeom prst="rect">
            <a:avLst/>
          </a:prstGeom>
        </p:spPr>
      </p:pic>
      <p:sp>
        <p:nvSpPr>
          <p:cNvPr id="3" name="TextBox 2">
            <a:extLst>
              <a:ext uri="{FF2B5EF4-FFF2-40B4-BE49-F238E27FC236}">
                <a16:creationId xmlns:a16="http://schemas.microsoft.com/office/drawing/2014/main" id="{9CC5F3D6-195B-9AD4-F80F-8655401B43C7}"/>
              </a:ext>
            </a:extLst>
          </p:cNvPr>
          <p:cNvSpPr txBox="1"/>
          <p:nvPr/>
        </p:nvSpPr>
        <p:spPr>
          <a:xfrm>
            <a:off x="11570619" y="6528816"/>
            <a:ext cx="499462"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138016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D77A130D-6084-4A99-AEB1-BB9AF27AA24D}"/>
              </a:ext>
            </a:extLst>
          </p:cNvPr>
          <p:cNvSpPr/>
          <p:nvPr/>
        </p:nvSpPr>
        <p:spPr>
          <a:xfrm>
            <a:off x="5789055" y="0"/>
            <a:ext cx="6402945" cy="6858000"/>
          </a:xfrm>
          <a:prstGeom prst="rect">
            <a:avLst/>
          </a:pr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AF97B3AB-F7C4-44DF-9FBA-59EB26EBDD35}"/>
              </a:ext>
            </a:extLst>
          </p:cNvPr>
          <p:cNvSpPr txBox="1"/>
          <p:nvPr/>
        </p:nvSpPr>
        <p:spPr>
          <a:xfrm>
            <a:off x="581223" y="2176269"/>
            <a:ext cx="4489428" cy="3737049"/>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GCFA will be continuing our Data-Driven Discernment Campaign during General Conference. </a:t>
            </a:r>
          </a:p>
          <a:p>
            <a:pPr marL="742950" lvl="1"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Visit </a:t>
            </a:r>
            <a:r>
              <a:rPr lang="en-US" sz="1600" dirty="0">
                <a:solidFill>
                  <a:srgbClr val="203965"/>
                </a:solidFill>
                <a:latin typeface="Lato" panose="020F0502020204030203" pitchFamily="34" charset="0"/>
                <a:ea typeface="Lato" panose="020F0502020204030203" pitchFamily="34" charset="0"/>
                <a:cs typeface="Lato" panose="020F0502020204030203" pitchFamily="34" charset="0"/>
                <a:hlinkClick r:id="rId2"/>
              </a:rPr>
              <a:t>www.gcfa.org/generalconference</a:t>
            </a: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 for daily updates!</a:t>
            </a:r>
          </a:p>
          <a:p>
            <a:pPr marL="742950" lvl="1"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Follow us!</a:t>
            </a:r>
          </a:p>
          <a:p>
            <a:pPr marL="1200150" lvl="2"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Facebook: UMC.GCFA</a:t>
            </a:r>
          </a:p>
          <a:p>
            <a:pPr marL="1200150" lvl="2"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YouTube: @UMC_GCFA</a:t>
            </a:r>
          </a:p>
          <a:p>
            <a:pPr marL="1200150" lvl="2"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Instagram: @umc_gcfa</a:t>
            </a:r>
          </a:p>
          <a:p>
            <a:pPr marL="1200150" lvl="2"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X (Twitter): @UMC_GCFA</a:t>
            </a:r>
          </a:p>
        </p:txBody>
      </p:sp>
      <p:sp>
        <p:nvSpPr>
          <p:cNvPr id="17" name="Rectangle: Rounded Corners 16">
            <a:extLst>
              <a:ext uri="{FF2B5EF4-FFF2-40B4-BE49-F238E27FC236}">
                <a16:creationId xmlns:a16="http://schemas.microsoft.com/office/drawing/2014/main" id="{C50BCF39-2C1A-49A5-9195-8A3A66A33B1C}"/>
              </a:ext>
            </a:extLst>
          </p:cNvPr>
          <p:cNvSpPr/>
          <p:nvPr/>
        </p:nvSpPr>
        <p:spPr>
          <a:xfrm>
            <a:off x="8361286" y="219036"/>
            <a:ext cx="2045810" cy="45727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4" name="TextBox 3">
            <a:extLst>
              <a:ext uri="{FF2B5EF4-FFF2-40B4-BE49-F238E27FC236}">
                <a16:creationId xmlns:a16="http://schemas.microsoft.com/office/drawing/2014/main" id="{26025C3D-16AA-4E5D-8914-EE58BCCAA2F1}"/>
              </a:ext>
            </a:extLst>
          </p:cNvPr>
          <p:cNvSpPr txBox="1"/>
          <p:nvPr/>
        </p:nvSpPr>
        <p:spPr>
          <a:xfrm>
            <a:off x="616674" y="451656"/>
            <a:ext cx="3702623" cy="1569660"/>
          </a:xfrm>
          <a:prstGeom prst="rect">
            <a:avLst/>
          </a:prstGeom>
          <a:noFill/>
        </p:spPr>
        <p:txBody>
          <a:bodyPr wrap="square" rtlCol="0">
            <a:spAutoFit/>
          </a:bodyPr>
          <a:lstStyle/>
          <a:p>
            <a:r>
              <a:rPr lang="en-US" sz="3200" b="1" dirty="0">
                <a:solidFill>
                  <a:srgbClr val="203965"/>
                </a:solidFill>
                <a:latin typeface="Montserrat" panose="00000500000000000000" pitchFamily="2" charset="0"/>
                <a:cs typeface="Poppins SemiBold" panose="00000700000000000000" pitchFamily="2" charset="0"/>
              </a:rPr>
              <a:t>Follow GCFA at General Conference!</a:t>
            </a:r>
          </a:p>
        </p:txBody>
      </p:sp>
      <p:grpSp>
        <p:nvGrpSpPr>
          <p:cNvPr id="28" name="Group 27">
            <a:extLst>
              <a:ext uri="{FF2B5EF4-FFF2-40B4-BE49-F238E27FC236}">
                <a16:creationId xmlns:a16="http://schemas.microsoft.com/office/drawing/2014/main" id="{ED5BE0A8-7384-49BC-8E41-02FD2A1CCAAD}"/>
              </a:ext>
            </a:extLst>
          </p:cNvPr>
          <p:cNvGrpSpPr/>
          <p:nvPr/>
        </p:nvGrpSpPr>
        <p:grpSpPr>
          <a:xfrm rot="5400000">
            <a:off x="10959110" y="5567422"/>
            <a:ext cx="1048585" cy="326059"/>
            <a:chOff x="959886" y="4951739"/>
            <a:chExt cx="1048585" cy="326059"/>
          </a:xfrm>
          <a:noFill/>
        </p:grpSpPr>
        <p:sp>
          <p:nvSpPr>
            <p:cNvPr id="25" name="Isosceles Triangle 24">
              <a:extLst>
                <a:ext uri="{FF2B5EF4-FFF2-40B4-BE49-F238E27FC236}">
                  <a16:creationId xmlns:a16="http://schemas.microsoft.com/office/drawing/2014/main" id="{1AB41CF1-36C7-4609-9061-7C568E2BFDDB}"/>
                </a:ext>
              </a:extLst>
            </p:cNvPr>
            <p:cNvSpPr/>
            <p:nvPr/>
          </p:nvSpPr>
          <p:spPr>
            <a:xfrm rot="5400000">
              <a:off x="937399" y="4974226"/>
              <a:ext cx="326059" cy="281085"/>
            </a:xfrm>
            <a:prstGeom prst="triangl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Isosceles Triangle 25">
              <a:extLst>
                <a:ext uri="{FF2B5EF4-FFF2-40B4-BE49-F238E27FC236}">
                  <a16:creationId xmlns:a16="http://schemas.microsoft.com/office/drawing/2014/main" id="{41A2146B-A3A4-49FB-8EAE-365AC4C0CD88}"/>
                </a:ext>
              </a:extLst>
            </p:cNvPr>
            <p:cNvSpPr/>
            <p:nvPr/>
          </p:nvSpPr>
          <p:spPr>
            <a:xfrm rot="5400000">
              <a:off x="1339261" y="4974226"/>
              <a:ext cx="326059" cy="281085"/>
            </a:xfrm>
            <a:prstGeom prst="triangl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Isosceles Triangle 26">
              <a:extLst>
                <a:ext uri="{FF2B5EF4-FFF2-40B4-BE49-F238E27FC236}">
                  <a16:creationId xmlns:a16="http://schemas.microsoft.com/office/drawing/2014/main" id="{7A38C76E-0AE6-4AD8-ADEB-0258B4AB2BB1}"/>
                </a:ext>
              </a:extLst>
            </p:cNvPr>
            <p:cNvSpPr/>
            <p:nvPr/>
          </p:nvSpPr>
          <p:spPr>
            <a:xfrm rot="5400000">
              <a:off x="1704899" y="4974226"/>
              <a:ext cx="326059" cy="281085"/>
            </a:xfrm>
            <a:prstGeom prst="triangl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9DE75F6B-4469-4AFE-BED5-85CB2D190258}"/>
              </a:ext>
            </a:extLst>
          </p:cNvPr>
          <p:cNvGrpSpPr/>
          <p:nvPr/>
        </p:nvGrpSpPr>
        <p:grpSpPr>
          <a:xfrm>
            <a:off x="7015626" y="925258"/>
            <a:ext cx="888668" cy="1113816"/>
            <a:chOff x="7260561" y="663994"/>
            <a:chExt cx="888668" cy="1113816"/>
          </a:xfrm>
          <a:solidFill>
            <a:schemeClr val="accent1">
              <a:lumMod val="40000"/>
              <a:lumOff val="60000"/>
            </a:schemeClr>
          </a:solidFill>
        </p:grpSpPr>
        <p:sp>
          <p:nvSpPr>
            <p:cNvPr id="80" name="Oval 79">
              <a:extLst>
                <a:ext uri="{FF2B5EF4-FFF2-40B4-BE49-F238E27FC236}">
                  <a16:creationId xmlns:a16="http://schemas.microsoft.com/office/drawing/2014/main" id="{EF9AEEBC-0850-4DAD-8C7E-138B3E299DCF}"/>
                </a:ext>
              </a:extLst>
            </p:cNvPr>
            <p:cNvSpPr/>
            <p:nvPr/>
          </p:nvSpPr>
          <p:spPr>
            <a:xfrm>
              <a:off x="7260561"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F87F5D8-9BC5-41C5-9FC2-F2CF3292D5E4}"/>
                </a:ext>
              </a:extLst>
            </p:cNvPr>
            <p:cNvSpPr/>
            <p:nvPr/>
          </p:nvSpPr>
          <p:spPr>
            <a:xfrm>
              <a:off x="7260561" y="1181960"/>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60EA0DD-1D73-46B3-8B02-EE6192611E73}"/>
                </a:ext>
              </a:extLst>
            </p:cNvPr>
            <p:cNvSpPr/>
            <p:nvPr/>
          </p:nvSpPr>
          <p:spPr>
            <a:xfrm>
              <a:off x="7260561" y="144852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F5B6-77C3-4E5C-8878-8284D8DB0F14}"/>
                </a:ext>
              </a:extLst>
            </p:cNvPr>
            <p:cNvSpPr/>
            <p:nvPr/>
          </p:nvSpPr>
          <p:spPr>
            <a:xfrm>
              <a:off x="7260561" y="1715089"/>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A75EFBA-7B74-4706-B36D-521AA8910264}"/>
                </a:ext>
              </a:extLst>
            </p:cNvPr>
            <p:cNvSpPr/>
            <p:nvPr/>
          </p:nvSpPr>
          <p:spPr>
            <a:xfrm>
              <a:off x="7472915"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758781EE-84D4-44BC-9EB2-15C7B1DF5AAF}"/>
                </a:ext>
              </a:extLst>
            </p:cNvPr>
            <p:cNvSpPr/>
            <p:nvPr/>
          </p:nvSpPr>
          <p:spPr>
            <a:xfrm>
              <a:off x="7472915"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D7F5102-7AAD-47FC-9D2F-0B63C1F7EE83}"/>
                </a:ext>
              </a:extLst>
            </p:cNvPr>
            <p:cNvSpPr/>
            <p:nvPr/>
          </p:nvSpPr>
          <p:spPr>
            <a:xfrm>
              <a:off x="7472915" y="1181960"/>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F8DD1A5-FA3A-489A-867F-E6EB0B304738}"/>
                </a:ext>
              </a:extLst>
            </p:cNvPr>
            <p:cNvSpPr/>
            <p:nvPr/>
          </p:nvSpPr>
          <p:spPr>
            <a:xfrm>
              <a:off x="7472915" y="144852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D48D611-0825-4634-BAC1-D2E00B2A377D}"/>
                </a:ext>
              </a:extLst>
            </p:cNvPr>
            <p:cNvSpPr/>
            <p:nvPr/>
          </p:nvSpPr>
          <p:spPr>
            <a:xfrm>
              <a:off x="7685268"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51164E3-8006-4CF4-B887-61D88447BB9C}"/>
                </a:ext>
              </a:extLst>
            </p:cNvPr>
            <p:cNvSpPr/>
            <p:nvPr/>
          </p:nvSpPr>
          <p:spPr>
            <a:xfrm>
              <a:off x="7685268"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CB0902C-8192-4E16-A5CE-488F4E7635C3}"/>
                </a:ext>
              </a:extLst>
            </p:cNvPr>
            <p:cNvSpPr/>
            <p:nvPr/>
          </p:nvSpPr>
          <p:spPr>
            <a:xfrm>
              <a:off x="7685268" y="1181960"/>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D3248EF-5EF6-4987-8818-9624219C8448}"/>
                </a:ext>
              </a:extLst>
            </p:cNvPr>
            <p:cNvSpPr/>
            <p:nvPr/>
          </p:nvSpPr>
          <p:spPr>
            <a:xfrm>
              <a:off x="7874155"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F22CD4F-52C3-46CC-BFC0-8583B2E8D7E5}"/>
                </a:ext>
              </a:extLst>
            </p:cNvPr>
            <p:cNvSpPr/>
            <p:nvPr/>
          </p:nvSpPr>
          <p:spPr>
            <a:xfrm>
              <a:off x="7874155"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63A322C-6A9F-48C5-AC40-54316B455052}"/>
                </a:ext>
              </a:extLst>
            </p:cNvPr>
            <p:cNvSpPr/>
            <p:nvPr/>
          </p:nvSpPr>
          <p:spPr>
            <a:xfrm>
              <a:off x="8086508"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Placeholder 22" descr="A light bulb on top of books&#10;&#10;Description automatically generated">
            <a:extLst>
              <a:ext uri="{FF2B5EF4-FFF2-40B4-BE49-F238E27FC236}">
                <a16:creationId xmlns:a16="http://schemas.microsoft.com/office/drawing/2014/main" id="{C055ABE8-5432-3679-DF99-97B6F3358737}"/>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8747" t="-1" r="35772" b="752"/>
          <a:stretch/>
        </p:blipFill>
        <p:spPr>
          <a:xfrm>
            <a:off x="7169833" y="895350"/>
            <a:ext cx="4220678" cy="5029200"/>
          </a:xfrm>
        </p:spPr>
      </p:pic>
      <p:sp>
        <p:nvSpPr>
          <p:cNvPr id="2" name="TextBox 1">
            <a:extLst>
              <a:ext uri="{FF2B5EF4-FFF2-40B4-BE49-F238E27FC236}">
                <a16:creationId xmlns:a16="http://schemas.microsoft.com/office/drawing/2014/main" id="{7D8ABC32-E97E-AA10-5B94-2B0589363E19}"/>
              </a:ext>
            </a:extLst>
          </p:cNvPr>
          <p:cNvSpPr txBox="1"/>
          <p:nvPr/>
        </p:nvSpPr>
        <p:spPr>
          <a:xfrm>
            <a:off x="11646433" y="6528816"/>
            <a:ext cx="423648"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79997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a:extLst>
            <a:ext uri="{FF2B5EF4-FFF2-40B4-BE49-F238E27FC236}">
              <a16:creationId xmlns:a16="http://schemas.microsoft.com/office/drawing/2014/main" id="{E617073E-4B48-3362-725F-5E03AE3130A1}"/>
            </a:ext>
          </a:extLst>
        </p:cNvPr>
        <p:cNvGrpSpPr/>
        <p:nvPr/>
      </p:nvGrpSpPr>
      <p:grpSpPr>
        <a:xfrm>
          <a:off x="0" y="0"/>
          <a:ext cx="0" cy="0"/>
          <a:chOff x="0" y="0"/>
          <a:chExt cx="0" cy="0"/>
        </a:xfrm>
      </p:grpSpPr>
      <p:sp>
        <p:nvSpPr>
          <p:cNvPr id="163" name="TextBox 162">
            <a:extLst>
              <a:ext uri="{FF2B5EF4-FFF2-40B4-BE49-F238E27FC236}">
                <a16:creationId xmlns:a16="http://schemas.microsoft.com/office/drawing/2014/main" id="{B6129B6C-F9E3-2CFF-FD0A-60E81F034A8A}"/>
              </a:ext>
            </a:extLst>
          </p:cNvPr>
          <p:cNvSpPr txBox="1"/>
          <p:nvPr/>
        </p:nvSpPr>
        <p:spPr>
          <a:xfrm>
            <a:off x="1355872" y="2807945"/>
            <a:ext cx="10164407" cy="2554545"/>
          </a:xfrm>
          <a:prstGeom prst="rect">
            <a:avLst/>
          </a:prstGeom>
          <a:noFill/>
        </p:spPr>
        <p:txBody>
          <a:bodyPr wrap="square" rtlCol="0">
            <a:spAutoFit/>
          </a:bodyPr>
          <a:lstStyle/>
          <a:p>
            <a:r>
              <a:rPr lang="en-US" sz="3200" b="1" dirty="0">
                <a:solidFill>
                  <a:schemeClr val="bg1">
                    <a:lumMod val="95000"/>
                  </a:schemeClr>
                </a:solidFill>
                <a:latin typeface="Montserrat" panose="00000500000000000000" pitchFamily="2" charset="0"/>
                <a:cs typeface="Poppins SemiBold" panose="00000700000000000000" pitchFamily="2" charset="0"/>
              </a:rPr>
              <a:t>Questions?</a:t>
            </a:r>
          </a:p>
          <a:p>
            <a:endParaRPr lang="en-US" sz="3200" b="1" dirty="0">
              <a:solidFill>
                <a:schemeClr val="bg1">
                  <a:lumMod val="95000"/>
                </a:schemeClr>
              </a:solidFill>
              <a:latin typeface="Montserrat" panose="00000500000000000000" pitchFamily="2" charset="0"/>
              <a:cs typeface="Poppins SemiBold" panose="00000700000000000000" pitchFamily="2" charset="0"/>
            </a:endParaRPr>
          </a:p>
          <a:p>
            <a:r>
              <a:rPr lang="en-US" sz="3200" b="1" dirty="0">
                <a:solidFill>
                  <a:schemeClr val="bg1">
                    <a:lumMod val="95000"/>
                  </a:schemeClr>
                </a:solidFill>
                <a:latin typeface="Montserrat" panose="00000500000000000000" pitchFamily="2" charset="0"/>
                <a:cs typeface="Poppins SemiBold" panose="00000700000000000000" pitchFamily="2" charset="0"/>
              </a:rPr>
              <a:t>Contact Brandy Bivens – </a:t>
            </a:r>
            <a:r>
              <a:rPr lang="en-US" sz="3200" b="1" dirty="0">
                <a:solidFill>
                  <a:schemeClr val="bg1">
                    <a:lumMod val="95000"/>
                  </a:schemeClr>
                </a:solidFill>
                <a:latin typeface="Montserrat" panose="00000500000000000000" pitchFamily="2" charset="0"/>
                <a:cs typeface="Poppins SemiBold" panose="00000700000000000000" pitchFamily="2" charset="0"/>
                <a:hlinkClick r:id="rId2"/>
              </a:rPr>
              <a:t>bbivens@gcfa.org</a:t>
            </a:r>
            <a:endParaRPr lang="en-US" sz="3200" b="1" dirty="0">
              <a:solidFill>
                <a:schemeClr val="bg1">
                  <a:lumMod val="95000"/>
                </a:schemeClr>
              </a:solidFill>
              <a:latin typeface="Montserrat" panose="00000500000000000000" pitchFamily="2" charset="0"/>
              <a:cs typeface="Poppins SemiBold" panose="00000700000000000000" pitchFamily="2" charset="0"/>
            </a:endParaRPr>
          </a:p>
          <a:p>
            <a:endParaRPr lang="en-US" sz="3200" b="1" dirty="0">
              <a:solidFill>
                <a:schemeClr val="bg1">
                  <a:lumMod val="95000"/>
                </a:schemeClr>
              </a:solidFill>
              <a:latin typeface="Montserrat" panose="00000500000000000000" pitchFamily="2" charset="0"/>
              <a:cs typeface="Poppins SemiBold" panose="00000700000000000000" pitchFamily="2" charset="0"/>
            </a:endParaRPr>
          </a:p>
          <a:p>
            <a:r>
              <a:rPr lang="en-US" sz="1600" b="1" i="1" dirty="0">
                <a:solidFill>
                  <a:schemeClr val="bg1">
                    <a:lumMod val="95000"/>
                  </a:schemeClr>
                </a:solidFill>
                <a:latin typeface="Montserrat" panose="00000500000000000000" pitchFamily="2" charset="0"/>
                <a:cs typeface="Poppins SemiBold" panose="00000700000000000000" pitchFamily="2" charset="0"/>
              </a:rPr>
              <a:t>The General Council on Finance and Administration wishes to thank all delegates and members for their commitment to The United Methodist Church and its mission. </a:t>
            </a:r>
          </a:p>
        </p:txBody>
      </p:sp>
      <p:sp>
        <p:nvSpPr>
          <p:cNvPr id="165" name="TextBox 164">
            <a:extLst>
              <a:ext uri="{FF2B5EF4-FFF2-40B4-BE49-F238E27FC236}">
                <a16:creationId xmlns:a16="http://schemas.microsoft.com/office/drawing/2014/main" id="{3E2CC798-2325-0120-C2C8-F8444CA349BB}"/>
              </a:ext>
            </a:extLst>
          </p:cNvPr>
          <p:cNvSpPr txBox="1"/>
          <p:nvPr/>
        </p:nvSpPr>
        <p:spPr>
          <a:xfrm>
            <a:off x="-59420" y="5238335"/>
            <a:ext cx="12505346" cy="2492990"/>
          </a:xfrm>
          <a:prstGeom prst="rect">
            <a:avLst/>
          </a:prstGeom>
          <a:noFill/>
        </p:spPr>
        <p:txBody>
          <a:bodyPr wrap="none" rtlCol="0">
            <a:spAutoFit/>
          </a:bodyPr>
          <a:lstStyle/>
          <a:p>
            <a:pPr algn="ctr"/>
            <a:r>
              <a:rPr lang="en-US" sz="15600" b="1" dirty="0">
                <a:solidFill>
                  <a:srgbClr val="28467C"/>
                </a:solidFill>
                <a:latin typeface="Lato" panose="020F0502020204030203" pitchFamily="34" charset="0"/>
              </a:rPr>
              <a:t>QUESTIONS?</a:t>
            </a:r>
          </a:p>
        </p:txBody>
      </p:sp>
      <p:grpSp>
        <p:nvGrpSpPr>
          <p:cNvPr id="173" name="Group 172">
            <a:extLst>
              <a:ext uri="{FF2B5EF4-FFF2-40B4-BE49-F238E27FC236}">
                <a16:creationId xmlns:a16="http://schemas.microsoft.com/office/drawing/2014/main" id="{C2CE2E39-5941-F0C1-0E31-CC9075A39D26}"/>
              </a:ext>
            </a:extLst>
          </p:cNvPr>
          <p:cNvGrpSpPr/>
          <p:nvPr/>
        </p:nvGrpSpPr>
        <p:grpSpPr>
          <a:xfrm>
            <a:off x="790672" y="1839215"/>
            <a:ext cx="870000" cy="631092"/>
            <a:chOff x="5583238" y="1871663"/>
            <a:chExt cx="870000" cy="631092"/>
          </a:xfrm>
          <a:solidFill>
            <a:schemeClr val="accent1">
              <a:lumMod val="75000"/>
            </a:schemeClr>
          </a:solidFill>
        </p:grpSpPr>
        <p:sp>
          <p:nvSpPr>
            <p:cNvPr id="174" name="Diamond 173">
              <a:extLst>
                <a:ext uri="{FF2B5EF4-FFF2-40B4-BE49-F238E27FC236}">
                  <a16:creationId xmlns:a16="http://schemas.microsoft.com/office/drawing/2014/main" id="{494BBA09-425B-D3C1-1665-1C8FE9506968}"/>
                </a:ext>
              </a:extLst>
            </p:cNvPr>
            <p:cNvSpPr/>
            <p:nvPr/>
          </p:nvSpPr>
          <p:spPr>
            <a:xfrm>
              <a:off x="55832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5" name="Diamond 174">
              <a:extLst>
                <a:ext uri="{FF2B5EF4-FFF2-40B4-BE49-F238E27FC236}">
                  <a16:creationId xmlns:a16="http://schemas.microsoft.com/office/drawing/2014/main" id="{F47C563F-0916-72DC-BF20-6EFE6E201C5E}"/>
                </a:ext>
              </a:extLst>
            </p:cNvPr>
            <p:cNvSpPr/>
            <p:nvPr/>
          </p:nvSpPr>
          <p:spPr>
            <a:xfrm>
              <a:off x="57356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6" name="Diamond 175">
              <a:extLst>
                <a:ext uri="{FF2B5EF4-FFF2-40B4-BE49-F238E27FC236}">
                  <a16:creationId xmlns:a16="http://schemas.microsoft.com/office/drawing/2014/main" id="{AED5CEB1-33EF-A486-0BD3-7AE417FEB163}"/>
                </a:ext>
              </a:extLst>
            </p:cNvPr>
            <p:cNvSpPr/>
            <p:nvPr/>
          </p:nvSpPr>
          <p:spPr>
            <a:xfrm>
              <a:off x="58880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7" name="Diamond 176">
              <a:extLst>
                <a:ext uri="{FF2B5EF4-FFF2-40B4-BE49-F238E27FC236}">
                  <a16:creationId xmlns:a16="http://schemas.microsoft.com/office/drawing/2014/main" id="{8B3554CE-59C8-6A4F-D193-2EEC147938A3}"/>
                </a:ext>
              </a:extLst>
            </p:cNvPr>
            <p:cNvSpPr/>
            <p:nvPr/>
          </p:nvSpPr>
          <p:spPr>
            <a:xfrm>
              <a:off x="60404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8" name="Diamond 177">
              <a:extLst>
                <a:ext uri="{FF2B5EF4-FFF2-40B4-BE49-F238E27FC236}">
                  <a16:creationId xmlns:a16="http://schemas.microsoft.com/office/drawing/2014/main" id="{DDA1E4A8-FCD1-2F87-BE67-DF31A1A22F31}"/>
                </a:ext>
              </a:extLst>
            </p:cNvPr>
            <p:cNvSpPr/>
            <p:nvPr/>
          </p:nvSpPr>
          <p:spPr>
            <a:xfrm>
              <a:off x="61928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9" name="Diamond 178">
              <a:extLst>
                <a:ext uri="{FF2B5EF4-FFF2-40B4-BE49-F238E27FC236}">
                  <a16:creationId xmlns:a16="http://schemas.microsoft.com/office/drawing/2014/main" id="{FE997E77-CF60-38E1-53E6-9908166B808A}"/>
                </a:ext>
              </a:extLst>
            </p:cNvPr>
            <p:cNvSpPr/>
            <p:nvPr/>
          </p:nvSpPr>
          <p:spPr>
            <a:xfrm>
              <a:off x="63452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0" name="Diamond 179">
              <a:extLst>
                <a:ext uri="{FF2B5EF4-FFF2-40B4-BE49-F238E27FC236}">
                  <a16:creationId xmlns:a16="http://schemas.microsoft.com/office/drawing/2014/main" id="{9182D6F6-5B13-C015-E944-67499142D752}"/>
                </a:ext>
              </a:extLst>
            </p:cNvPr>
            <p:cNvSpPr/>
            <p:nvPr/>
          </p:nvSpPr>
          <p:spPr>
            <a:xfrm>
              <a:off x="55832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1" name="Diamond 180">
              <a:extLst>
                <a:ext uri="{FF2B5EF4-FFF2-40B4-BE49-F238E27FC236}">
                  <a16:creationId xmlns:a16="http://schemas.microsoft.com/office/drawing/2014/main" id="{C9C84638-15B5-381C-A95D-42F380D3FD40}"/>
                </a:ext>
              </a:extLst>
            </p:cNvPr>
            <p:cNvSpPr/>
            <p:nvPr/>
          </p:nvSpPr>
          <p:spPr>
            <a:xfrm>
              <a:off x="57356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2" name="Diamond 181">
              <a:extLst>
                <a:ext uri="{FF2B5EF4-FFF2-40B4-BE49-F238E27FC236}">
                  <a16:creationId xmlns:a16="http://schemas.microsoft.com/office/drawing/2014/main" id="{3E7004C9-2BD2-1CBD-8939-B68B88716697}"/>
                </a:ext>
              </a:extLst>
            </p:cNvPr>
            <p:cNvSpPr/>
            <p:nvPr/>
          </p:nvSpPr>
          <p:spPr>
            <a:xfrm>
              <a:off x="58880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3" name="Diamond 182">
              <a:extLst>
                <a:ext uri="{FF2B5EF4-FFF2-40B4-BE49-F238E27FC236}">
                  <a16:creationId xmlns:a16="http://schemas.microsoft.com/office/drawing/2014/main" id="{0E88B7E9-A74E-C558-F898-7C339439E490}"/>
                </a:ext>
              </a:extLst>
            </p:cNvPr>
            <p:cNvSpPr/>
            <p:nvPr/>
          </p:nvSpPr>
          <p:spPr>
            <a:xfrm>
              <a:off x="60404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4" name="Diamond 183">
              <a:extLst>
                <a:ext uri="{FF2B5EF4-FFF2-40B4-BE49-F238E27FC236}">
                  <a16:creationId xmlns:a16="http://schemas.microsoft.com/office/drawing/2014/main" id="{FD527ECE-A34C-9B76-21DA-4CD08BE1A65A}"/>
                </a:ext>
              </a:extLst>
            </p:cNvPr>
            <p:cNvSpPr/>
            <p:nvPr/>
          </p:nvSpPr>
          <p:spPr>
            <a:xfrm>
              <a:off x="61928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5" name="Diamond 184">
              <a:extLst>
                <a:ext uri="{FF2B5EF4-FFF2-40B4-BE49-F238E27FC236}">
                  <a16:creationId xmlns:a16="http://schemas.microsoft.com/office/drawing/2014/main" id="{240236F0-422A-D62D-0362-58D58BE5EC6F}"/>
                </a:ext>
              </a:extLst>
            </p:cNvPr>
            <p:cNvSpPr/>
            <p:nvPr/>
          </p:nvSpPr>
          <p:spPr>
            <a:xfrm>
              <a:off x="63452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6" name="Diamond 185">
              <a:extLst>
                <a:ext uri="{FF2B5EF4-FFF2-40B4-BE49-F238E27FC236}">
                  <a16:creationId xmlns:a16="http://schemas.microsoft.com/office/drawing/2014/main" id="{F3364FC3-82D9-5CAC-FE1C-E9BCA493C8A0}"/>
                </a:ext>
              </a:extLst>
            </p:cNvPr>
            <p:cNvSpPr/>
            <p:nvPr/>
          </p:nvSpPr>
          <p:spPr>
            <a:xfrm>
              <a:off x="55832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7" name="Diamond 186">
              <a:extLst>
                <a:ext uri="{FF2B5EF4-FFF2-40B4-BE49-F238E27FC236}">
                  <a16:creationId xmlns:a16="http://schemas.microsoft.com/office/drawing/2014/main" id="{24CA6B44-F340-0EC3-3351-2B1118D3658D}"/>
                </a:ext>
              </a:extLst>
            </p:cNvPr>
            <p:cNvSpPr/>
            <p:nvPr/>
          </p:nvSpPr>
          <p:spPr>
            <a:xfrm>
              <a:off x="57356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8" name="Diamond 187">
              <a:extLst>
                <a:ext uri="{FF2B5EF4-FFF2-40B4-BE49-F238E27FC236}">
                  <a16:creationId xmlns:a16="http://schemas.microsoft.com/office/drawing/2014/main" id="{BC86799C-504B-D8B9-476B-E6721852053A}"/>
                </a:ext>
              </a:extLst>
            </p:cNvPr>
            <p:cNvSpPr/>
            <p:nvPr/>
          </p:nvSpPr>
          <p:spPr>
            <a:xfrm>
              <a:off x="58880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9" name="Diamond 188">
              <a:extLst>
                <a:ext uri="{FF2B5EF4-FFF2-40B4-BE49-F238E27FC236}">
                  <a16:creationId xmlns:a16="http://schemas.microsoft.com/office/drawing/2014/main" id="{C58A48F0-EECB-70F1-95B3-35D85A690343}"/>
                </a:ext>
              </a:extLst>
            </p:cNvPr>
            <p:cNvSpPr/>
            <p:nvPr/>
          </p:nvSpPr>
          <p:spPr>
            <a:xfrm>
              <a:off x="60404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0" name="Diamond 189">
              <a:extLst>
                <a:ext uri="{FF2B5EF4-FFF2-40B4-BE49-F238E27FC236}">
                  <a16:creationId xmlns:a16="http://schemas.microsoft.com/office/drawing/2014/main" id="{A61929B5-5279-9655-2E12-CCAFA9DB7254}"/>
                </a:ext>
              </a:extLst>
            </p:cNvPr>
            <p:cNvSpPr/>
            <p:nvPr/>
          </p:nvSpPr>
          <p:spPr>
            <a:xfrm>
              <a:off x="61928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1" name="Diamond 190">
              <a:extLst>
                <a:ext uri="{FF2B5EF4-FFF2-40B4-BE49-F238E27FC236}">
                  <a16:creationId xmlns:a16="http://schemas.microsoft.com/office/drawing/2014/main" id="{4C1787F2-FB48-AFFB-4DFD-46FD4D74920F}"/>
                </a:ext>
              </a:extLst>
            </p:cNvPr>
            <p:cNvSpPr/>
            <p:nvPr/>
          </p:nvSpPr>
          <p:spPr>
            <a:xfrm>
              <a:off x="63452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2" name="Diamond 191">
              <a:extLst>
                <a:ext uri="{FF2B5EF4-FFF2-40B4-BE49-F238E27FC236}">
                  <a16:creationId xmlns:a16="http://schemas.microsoft.com/office/drawing/2014/main" id="{83871157-7F59-E2AE-4414-E4AE3385747B}"/>
                </a:ext>
              </a:extLst>
            </p:cNvPr>
            <p:cNvSpPr/>
            <p:nvPr/>
          </p:nvSpPr>
          <p:spPr>
            <a:xfrm>
              <a:off x="55832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3" name="Diamond 192">
              <a:extLst>
                <a:ext uri="{FF2B5EF4-FFF2-40B4-BE49-F238E27FC236}">
                  <a16:creationId xmlns:a16="http://schemas.microsoft.com/office/drawing/2014/main" id="{37D690B3-69BD-CA54-0DA0-EE2238B246F7}"/>
                </a:ext>
              </a:extLst>
            </p:cNvPr>
            <p:cNvSpPr/>
            <p:nvPr/>
          </p:nvSpPr>
          <p:spPr>
            <a:xfrm>
              <a:off x="57356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4" name="Diamond 193">
              <a:extLst>
                <a:ext uri="{FF2B5EF4-FFF2-40B4-BE49-F238E27FC236}">
                  <a16:creationId xmlns:a16="http://schemas.microsoft.com/office/drawing/2014/main" id="{1D68207A-8000-9D4A-CBF5-00A6C8ABD6BD}"/>
                </a:ext>
              </a:extLst>
            </p:cNvPr>
            <p:cNvSpPr/>
            <p:nvPr/>
          </p:nvSpPr>
          <p:spPr>
            <a:xfrm>
              <a:off x="58880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5" name="Diamond 194">
              <a:extLst>
                <a:ext uri="{FF2B5EF4-FFF2-40B4-BE49-F238E27FC236}">
                  <a16:creationId xmlns:a16="http://schemas.microsoft.com/office/drawing/2014/main" id="{88E9A990-C876-083A-0598-4AB1349FCC3A}"/>
                </a:ext>
              </a:extLst>
            </p:cNvPr>
            <p:cNvSpPr/>
            <p:nvPr/>
          </p:nvSpPr>
          <p:spPr>
            <a:xfrm>
              <a:off x="60404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6" name="Diamond 195">
              <a:extLst>
                <a:ext uri="{FF2B5EF4-FFF2-40B4-BE49-F238E27FC236}">
                  <a16:creationId xmlns:a16="http://schemas.microsoft.com/office/drawing/2014/main" id="{A92CEF52-8F09-FB5B-F8A3-5D0362980E77}"/>
                </a:ext>
              </a:extLst>
            </p:cNvPr>
            <p:cNvSpPr/>
            <p:nvPr/>
          </p:nvSpPr>
          <p:spPr>
            <a:xfrm>
              <a:off x="61928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7" name="Diamond 196">
              <a:extLst>
                <a:ext uri="{FF2B5EF4-FFF2-40B4-BE49-F238E27FC236}">
                  <a16:creationId xmlns:a16="http://schemas.microsoft.com/office/drawing/2014/main" id="{BC0D33E3-9F34-C2E5-4E28-95D3EF1AE2F6}"/>
                </a:ext>
              </a:extLst>
            </p:cNvPr>
            <p:cNvSpPr/>
            <p:nvPr/>
          </p:nvSpPr>
          <p:spPr>
            <a:xfrm>
              <a:off x="63452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pic>
        <p:nvPicPr>
          <p:cNvPr id="2" name="Picture 1" descr="A black and white sign with white text&#10;&#10;Description automatically generated">
            <a:extLst>
              <a:ext uri="{FF2B5EF4-FFF2-40B4-BE49-F238E27FC236}">
                <a16:creationId xmlns:a16="http://schemas.microsoft.com/office/drawing/2014/main" id="{AED8C026-FA0A-C885-1AA6-D9E2D7F7A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70" y="461484"/>
            <a:ext cx="4025900" cy="990600"/>
          </a:xfrm>
          <a:prstGeom prst="rect">
            <a:avLst/>
          </a:prstGeom>
        </p:spPr>
      </p:pic>
    </p:spTree>
    <p:extLst>
      <p:ext uri="{BB962C8B-B14F-4D97-AF65-F5344CB8AC3E}">
        <p14:creationId xmlns:p14="http://schemas.microsoft.com/office/powerpoint/2010/main" val="50559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83740BE-4F78-4C19-B49F-6896C8801533}"/>
              </a:ext>
            </a:extLst>
          </p:cNvPr>
          <p:cNvSpPr txBox="1"/>
          <p:nvPr/>
        </p:nvSpPr>
        <p:spPr>
          <a:xfrm>
            <a:off x="607889" y="291819"/>
            <a:ext cx="11312658" cy="1077218"/>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Episcopal Fund</a:t>
            </a:r>
          </a:p>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Retirements &amp; Active Bishops Before Elections</a:t>
            </a:r>
          </a:p>
        </p:txBody>
      </p:sp>
      <p:grpSp>
        <p:nvGrpSpPr>
          <p:cNvPr id="31" name="Group 30">
            <a:extLst>
              <a:ext uri="{FF2B5EF4-FFF2-40B4-BE49-F238E27FC236}">
                <a16:creationId xmlns:a16="http://schemas.microsoft.com/office/drawing/2014/main" id="{BC9198EE-4C2D-4E0C-9759-0CE9CAE25EBA}"/>
              </a:ext>
            </a:extLst>
          </p:cNvPr>
          <p:cNvGrpSpPr/>
          <p:nvPr/>
        </p:nvGrpSpPr>
        <p:grpSpPr>
          <a:xfrm>
            <a:off x="5811526" y="1560232"/>
            <a:ext cx="568948" cy="116256"/>
            <a:chOff x="5719862" y="4917695"/>
            <a:chExt cx="568948" cy="116256"/>
          </a:xfrm>
        </p:grpSpPr>
        <p:sp>
          <p:nvSpPr>
            <p:cNvPr id="32" name="Oval 31">
              <a:extLst>
                <a:ext uri="{FF2B5EF4-FFF2-40B4-BE49-F238E27FC236}">
                  <a16:creationId xmlns:a16="http://schemas.microsoft.com/office/drawing/2014/main" id="{DE25BBD6-9E57-4D5E-B8E0-07EB156C0C08}"/>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A253645B-F150-42AD-9D5C-038ADF2A10E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87D62074-4B47-4A19-A1EE-142D1D68FEE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pic>
        <p:nvPicPr>
          <p:cNvPr id="3" name="Picture 2">
            <a:extLst>
              <a:ext uri="{FF2B5EF4-FFF2-40B4-BE49-F238E27FC236}">
                <a16:creationId xmlns:a16="http://schemas.microsoft.com/office/drawing/2014/main" id="{758AD752-2797-A6A1-9B40-1BB285DD429C}"/>
              </a:ext>
            </a:extLst>
          </p:cNvPr>
          <p:cNvPicPr>
            <a:picLocks noChangeAspect="1"/>
          </p:cNvPicPr>
          <p:nvPr/>
        </p:nvPicPr>
        <p:blipFill>
          <a:blip r:embed="rId2"/>
          <a:stretch>
            <a:fillRect/>
          </a:stretch>
        </p:blipFill>
        <p:spPr>
          <a:xfrm>
            <a:off x="1085594" y="2454823"/>
            <a:ext cx="10357247" cy="2585476"/>
          </a:xfrm>
          <a:prstGeom prst="rect">
            <a:avLst/>
          </a:prstGeom>
        </p:spPr>
      </p:pic>
      <p:sp>
        <p:nvSpPr>
          <p:cNvPr id="2" name="TextBox 1">
            <a:extLst>
              <a:ext uri="{FF2B5EF4-FFF2-40B4-BE49-F238E27FC236}">
                <a16:creationId xmlns:a16="http://schemas.microsoft.com/office/drawing/2014/main" id="{5B21D2AE-7488-A1DD-31B6-1103BC847270}"/>
              </a:ext>
            </a:extLst>
          </p:cNvPr>
          <p:cNvSpPr txBox="1"/>
          <p:nvPr/>
        </p:nvSpPr>
        <p:spPr>
          <a:xfrm>
            <a:off x="11567161" y="6528816"/>
            <a:ext cx="502920"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355580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211DA-108E-A107-414B-DE23C71FB917}"/>
              </a:ext>
            </a:extLst>
          </p:cNvPr>
          <p:cNvPicPr>
            <a:picLocks noChangeAspect="1"/>
          </p:cNvPicPr>
          <p:nvPr/>
        </p:nvPicPr>
        <p:blipFill>
          <a:blip r:embed="rId2"/>
          <a:stretch>
            <a:fillRect/>
          </a:stretch>
        </p:blipFill>
        <p:spPr>
          <a:xfrm>
            <a:off x="684355" y="886020"/>
            <a:ext cx="11094411" cy="5731236"/>
          </a:xfrm>
          <a:prstGeom prst="rect">
            <a:avLst/>
          </a:prstGeom>
        </p:spPr>
      </p:pic>
      <p:sp>
        <p:nvSpPr>
          <p:cNvPr id="27" name="TextBox 26">
            <a:extLst>
              <a:ext uri="{FF2B5EF4-FFF2-40B4-BE49-F238E27FC236}">
                <a16:creationId xmlns:a16="http://schemas.microsoft.com/office/drawing/2014/main" id="{683740BE-4F78-4C19-B49F-6896C8801533}"/>
              </a:ext>
            </a:extLst>
          </p:cNvPr>
          <p:cNvSpPr txBox="1"/>
          <p:nvPr/>
        </p:nvSpPr>
        <p:spPr>
          <a:xfrm>
            <a:off x="439671" y="182616"/>
            <a:ext cx="11312658" cy="1077218"/>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Episcopal Fund</a:t>
            </a:r>
          </a:p>
          <a:p>
            <a:pPr algn="ctr"/>
            <a:endParaRPr lang="en-US" sz="3200" b="1" dirty="0">
              <a:solidFill>
                <a:schemeClr val="accent1">
                  <a:lumMod val="50000"/>
                </a:schemeClr>
              </a:solidFill>
              <a:latin typeface="Montserrat" panose="00000500000000000000" pitchFamily="2" charset="0"/>
              <a:cs typeface="Poppins SemiBold" panose="00000700000000000000" pitchFamily="2" charset="0"/>
            </a:endParaRPr>
          </a:p>
        </p:txBody>
      </p:sp>
      <p:grpSp>
        <p:nvGrpSpPr>
          <p:cNvPr id="31" name="Group 30">
            <a:extLst>
              <a:ext uri="{FF2B5EF4-FFF2-40B4-BE49-F238E27FC236}">
                <a16:creationId xmlns:a16="http://schemas.microsoft.com/office/drawing/2014/main" id="{BC9198EE-4C2D-4E0C-9759-0CE9CAE25EBA}"/>
              </a:ext>
            </a:extLst>
          </p:cNvPr>
          <p:cNvGrpSpPr/>
          <p:nvPr/>
        </p:nvGrpSpPr>
        <p:grpSpPr>
          <a:xfrm>
            <a:off x="5778869" y="827892"/>
            <a:ext cx="568948" cy="116256"/>
            <a:chOff x="5719862" y="4917695"/>
            <a:chExt cx="568948" cy="116256"/>
          </a:xfrm>
        </p:grpSpPr>
        <p:sp>
          <p:nvSpPr>
            <p:cNvPr id="32" name="Oval 31">
              <a:extLst>
                <a:ext uri="{FF2B5EF4-FFF2-40B4-BE49-F238E27FC236}">
                  <a16:creationId xmlns:a16="http://schemas.microsoft.com/office/drawing/2014/main" id="{DE25BBD6-9E57-4D5E-B8E0-07EB156C0C08}"/>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A253645B-F150-42AD-9D5C-038ADF2A10E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87D62074-4B47-4A19-A1EE-142D1D68FEE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TextBox 1">
            <a:extLst>
              <a:ext uri="{FF2B5EF4-FFF2-40B4-BE49-F238E27FC236}">
                <a16:creationId xmlns:a16="http://schemas.microsoft.com/office/drawing/2014/main" id="{5DDE2D25-76C0-8BD6-35C6-8F85E5D4C2D2}"/>
              </a:ext>
            </a:extLst>
          </p:cNvPr>
          <p:cNvSpPr txBox="1"/>
          <p:nvPr/>
        </p:nvSpPr>
        <p:spPr>
          <a:xfrm>
            <a:off x="11631168" y="6528816"/>
            <a:ext cx="438912"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360349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7FE33E-5CA1-40AC-8E20-71EF8BFD37EF}"/>
              </a:ext>
            </a:extLst>
          </p:cNvPr>
          <p:cNvSpPr txBox="1"/>
          <p:nvPr/>
        </p:nvSpPr>
        <p:spPr>
          <a:xfrm>
            <a:off x="6142578" y="242688"/>
            <a:ext cx="4339851" cy="1200329"/>
          </a:xfrm>
          <a:prstGeom prst="rect">
            <a:avLst/>
          </a:prstGeom>
          <a:noFill/>
        </p:spPr>
        <p:txBody>
          <a:bodyPr wrap="square" rtlCol="0">
            <a:spAutoFit/>
          </a:bodyPr>
          <a:lstStyle/>
          <a:p>
            <a:r>
              <a:rPr lang="en-US" sz="3600" b="1">
                <a:solidFill>
                  <a:srgbClr val="203965"/>
                </a:solidFill>
                <a:latin typeface="Montserrat" panose="00000500000000000000" pitchFamily="2" charset="0"/>
                <a:cs typeface="Poppins SemiBold" panose="00000700000000000000" pitchFamily="2" charset="0"/>
              </a:rPr>
              <a:t>So, What’s In The Budget?</a:t>
            </a:r>
            <a:endParaRPr lang="en-US" sz="3600" b="1" i="1">
              <a:solidFill>
                <a:srgbClr val="203965"/>
              </a:solidFill>
              <a:latin typeface="Montserrat" panose="000005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0BB236AD-4E98-4A04-AC15-CD74B6102B49}"/>
              </a:ext>
            </a:extLst>
          </p:cNvPr>
          <p:cNvSpPr txBox="1"/>
          <p:nvPr/>
        </p:nvSpPr>
        <p:spPr>
          <a:xfrm>
            <a:off x="5845786" y="1443017"/>
            <a:ext cx="5803988" cy="5266570"/>
          </a:xfrm>
          <a:prstGeom prst="rect">
            <a:avLst/>
          </a:prstGeom>
          <a:noFill/>
        </p:spPr>
        <p:txBody>
          <a:bodyPr wrap="square" rtlCol="0">
            <a:spAutoFit/>
          </a:bodyPr>
          <a:lstStyle/>
          <a:p>
            <a:pPr marL="0" indent="0">
              <a:lnSpc>
                <a:spcPct val="150000"/>
              </a:lnSpc>
              <a:buNone/>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The budget consists of the seven apportioned funds: </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Africa University – supports education efforts on the African continent</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Black College Fund – supports 11 historically Black church-affiliated schools</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Episcopal Fund – supports the episcopal leadership for the general superintendency of the Church</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General Administration Fund – supports General Conference, the Judicial Council, Archives and History, and the Church’s finance agency</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Interdenominational Cooperation Fund – supports the UMC’s ecumenical work</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Ministerial Education Fund – supports United Methodist seminaries and clergy development</a:t>
            </a:r>
          </a:p>
          <a:p>
            <a:pPr marL="171450" indent="-171450">
              <a:lnSpc>
                <a:spcPct val="150000"/>
              </a:lnSpc>
              <a:buFont typeface="Arial" panose="020B0604020202020204" pitchFamily="34" charset="0"/>
              <a:buChar char="•"/>
            </a:pPr>
            <a:r>
              <a:rPr lang="en-US" sz="1400" dirty="0">
                <a:solidFill>
                  <a:srgbClr val="203965"/>
                </a:solidFill>
                <a:latin typeface="Lato" panose="020F0502020204030203" pitchFamily="34" charset="0"/>
                <a:ea typeface="Lato" panose="020F0502020204030203" pitchFamily="34" charset="0"/>
                <a:cs typeface="Lato" panose="020F0502020204030203" pitchFamily="34" charset="0"/>
              </a:rPr>
              <a:t>World Service Fund – supports the diversity of mission through the work of church agencies and the Connectional Table</a:t>
            </a:r>
          </a:p>
        </p:txBody>
      </p:sp>
      <p:cxnSp>
        <p:nvCxnSpPr>
          <p:cNvPr id="22" name="Straight Connector 21">
            <a:extLst>
              <a:ext uri="{FF2B5EF4-FFF2-40B4-BE49-F238E27FC236}">
                <a16:creationId xmlns:a16="http://schemas.microsoft.com/office/drawing/2014/main" id="{F16C9B59-675F-4B25-82C7-79B187544B4E}"/>
              </a:ext>
            </a:extLst>
          </p:cNvPr>
          <p:cNvCxnSpPr>
            <a:cxnSpLocks/>
          </p:cNvCxnSpPr>
          <p:nvPr/>
        </p:nvCxnSpPr>
        <p:spPr>
          <a:xfrm>
            <a:off x="11604905" y="1009650"/>
            <a:ext cx="0" cy="4927547"/>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6C9790-9D2D-44A5-BF26-093D41054CAD}"/>
              </a:ext>
            </a:extLst>
          </p:cNvPr>
          <p:cNvSpPr txBox="1"/>
          <p:nvPr/>
        </p:nvSpPr>
        <p:spPr>
          <a:xfrm rot="5400000">
            <a:off x="10162265" y="1882378"/>
            <a:ext cx="2896108"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WHAT’S IN THE BUDGET</a:t>
            </a:r>
            <a:endParaRPr lang="en-ID">
              <a:solidFill>
                <a:schemeClr val="bg1">
                  <a:lumMod val="75000"/>
                </a:schemeClr>
              </a:solidFill>
              <a:latin typeface="Lato" panose="020F0502020204030203" pitchFamily="34" charset="0"/>
            </a:endParaRPr>
          </a:p>
        </p:txBody>
      </p:sp>
      <p:sp>
        <p:nvSpPr>
          <p:cNvPr id="30" name="Freeform: Shape 29">
            <a:extLst>
              <a:ext uri="{FF2B5EF4-FFF2-40B4-BE49-F238E27FC236}">
                <a16:creationId xmlns:a16="http://schemas.microsoft.com/office/drawing/2014/main" id="{13EF94EF-0876-4585-949D-C8B302BDF3D4}"/>
              </a:ext>
            </a:extLst>
          </p:cNvPr>
          <p:cNvSpPr/>
          <p:nvPr/>
        </p:nvSpPr>
        <p:spPr>
          <a:xfrm rot="20235802">
            <a:off x="552253" y="581936"/>
            <a:ext cx="2341528" cy="2914670"/>
          </a:xfrm>
          <a:custGeom>
            <a:avLst/>
            <a:gdLst>
              <a:gd name="connsiteX0" fmla="*/ 1534884 w 2341528"/>
              <a:gd name="connsiteY0" fmla="*/ 2096008 h 2914670"/>
              <a:gd name="connsiteX1" fmla="*/ 1468397 w 2341528"/>
              <a:gd name="connsiteY1" fmla="*/ 2200288 h 2914670"/>
              <a:gd name="connsiteX2" fmla="*/ 1211205 w 2341528"/>
              <a:gd name="connsiteY2" fmla="*/ 2547707 h 2914670"/>
              <a:gd name="connsiteX3" fmla="*/ 120443 w 2341528"/>
              <a:gd name="connsiteY3" fmla="*/ 2805095 h 2914670"/>
              <a:gd name="connsiteX4" fmla="*/ 95273 w 2341528"/>
              <a:gd name="connsiteY4" fmla="*/ 2776263 h 2914670"/>
              <a:gd name="connsiteX5" fmla="*/ 190670 w 2341528"/>
              <a:gd name="connsiteY5" fmla="*/ 2815331 h 2914670"/>
              <a:gd name="connsiteX6" fmla="*/ 1069868 w 2341528"/>
              <a:gd name="connsiteY6" fmla="*/ 2582677 h 2914670"/>
              <a:gd name="connsiteX7" fmla="*/ 1498078 w 2341528"/>
              <a:gd name="connsiteY7" fmla="*/ 2140151 h 2914670"/>
              <a:gd name="connsiteX8" fmla="*/ 2215193 w 2341528"/>
              <a:gd name="connsiteY8" fmla="*/ 60065 h 2914670"/>
              <a:gd name="connsiteX9" fmla="*/ 2328273 w 2341528"/>
              <a:gd name="connsiteY9" fmla="*/ 162161 h 2914670"/>
              <a:gd name="connsiteX10" fmla="*/ 2341528 w 2341528"/>
              <a:gd name="connsiteY10" fmla="*/ 227337 h 2914670"/>
              <a:gd name="connsiteX11" fmla="*/ 2241065 w 2341528"/>
              <a:gd name="connsiteY11" fmla="*/ 193791 h 2914670"/>
              <a:gd name="connsiteX12" fmla="*/ 505381 w 2341528"/>
              <a:gd name="connsiteY12" fmla="*/ 405847 h 2914670"/>
              <a:gd name="connsiteX13" fmla="*/ 43555 w 2341528"/>
              <a:gd name="connsiteY13" fmla="*/ 1307141 h 2914670"/>
              <a:gd name="connsiteX14" fmla="*/ 0 w 2341528"/>
              <a:gd name="connsiteY14" fmla="*/ 1471407 h 2914670"/>
              <a:gd name="connsiteX15" fmla="*/ 3058 w 2341528"/>
              <a:gd name="connsiteY15" fmla="*/ 1442856 h 2914670"/>
              <a:gd name="connsiteX16" fmla="*/ 322629 w 2341528"/>
              <a:gd name="connsiteY16" fmla="*/ 481873 h 2914670"/>
              <a:gd name="connsiteX17" fmla="*/ 2215193 w 2341528"/>
              <a:gd name="connsiteY17" fmla="*/ 60065 h 29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1528" h="2914670">
                <a:moveTo>
                  <a:pt x="1534884" y="2096008"/>
                </a:moveTo>
                <a:lnTo>
                  <a:pt x="1468397" y="2200288"/>
                </a:lnTo>
                <a:cubicBezTo>
                  <a:pt x="1371714" y="2347310"/>
                  <a:pt x="1282609" y="2468547"/>
                  <a:pt x="1211205" y="2547707"/>
                </a:cubicBezTo>
                <a:cubicBezTo>
                  <a:pt x="877989" y="2917118"/>
                  <a:pt x="347157" y="3016644"/>
                  <a:pt x="120443" y="2805095"/>
                </a:cubicBezTo>
                <a:lnTo>
                  <a:pt x="95273" y="2776263"/>
                </a:lnTo>
                <a:lnTo>
                  <a:pt x="190670" y="2815331"/>
                </a:lnTo>
                <a:cubicBezTo>
                  <a:pt x="440472" y="2880568"/>
                  <a:pt x="794540" y="2807329"/>
                  <a:pt x="1069868" y="2582677"/>
                </a:cubicBezTo>
                <a:cubicBezTo>
                  <a:pt x="1180000" y="2492817"/>
                  <a:pt x="1332598" y="2333799"/>
                  <a:pt x="1498078" y="2140151"/>
                </a:cubicBezTo>
                <a:close/>
                <a:moveTo>
                  <a:pt x="2215193" y="60065"/>
                </a:moveTo>
                <a:cubicBezTo>
                  <a:pt x="2270489" y="85371"/>
                  <a:pt x="2309761" y="119123"/>
                  <a:pt x="2328273" y="162161"/>
                </a:cubicBezTo>
                <a:lnTo>
                  <a:pt x="2341528" y="227337"/>
                </a:lnTo>
                <a:lnTo>
                  <a:pt x="2241065" y="193791"/>
                </a:lnTo>
                <a:cubicBezTo>
                  <a:pt x="1759591" y="63623"/>
                  <a:pt x="834841" y="142341"/>
                  <a:pt x="505381" y="405847"/>
                </a:cubicBezTo>
                <a:cubicBezTo>
                  <a:pt x="313196" y="559559"/>
                  <a:pt x="153983" y="919952"/>
                  <a:pt x="43555" y="1307141"/>
                </a:cubicBezTo>
                <a:lnTo>
                  <a:pt x="0" y="1471407"/>
                </a:lnTo>
                <a:lnTo>
                  <a:pt x="3058" y="1442856"/>
                </a:lnTo>
                <a:cubicBezTo>
                  <a:pt x="53395" y="1043387"/>
                  <a:pt x="156021" y="662992"/>
                  <a:pt x="322629" y="481873"/>
                </a:cubicBezTo>
                <a:cubicBezTo>
                  <a:pt x="655845" y="119635"/>
                  <a:pt x="1828119" y="-117075"/>
                  <a:pt x="2215193" y="6006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3" name="Picture Placeholder 2">
            <a:extLst>
              <a:ext uri="{FF2B5EF4-FFF2-40B4-BE49-F238E27FC236}">
                <a16:creationId xmlns:a16="http://schemas.microsoft.com/office/drawing/2014/main" id="{A92FB384-A9A3-4FFD-1577-79F4C95EC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88" r="20788"/>
          <a:stretch/>
        </p:blipFill>
        <p:spPr>
          <a:xfrm>
            <a:off x="-57481" y="0"/>
            <a:ext cx="6009980" cy="6858000"/>
          </a:xfrm>
        </p:spPr>
      </p:pic>
      <p:sp>
        <p:nvSpPr>
          <p:cNvPr id="2" name="TextBox 1">
            <a:extLst>
              <a:ext uri="{FF2B5EF4-FFF2-40B4-BE49-F238E27FC236}">
                <a16:creationId xmlns:a16="http://schemas.microsoft.com/office/drawing/2014/main" id="{562F8571-0C9E-4A96-6402-77A7D6D442F3}"/>
              </a:ext>
            </a:extLst>
          </p:cNvPr>
          <p:cNvSpPr txBox="1"/>
          <p:nvPr/>
        </p:nvSpPr>
        <p:spPr>
          <a:xfrm>
            <a:off x="11649774" y="6379029"/>
            <a:ext cx="369332"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70278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32898C-340D-41A0-8847-F674C6357BCE}"/>
              </a:ext>
            </a:extLst>
          </p:cNvPr>
          <p:cNvSpPr/>
          <p:nvPr/>
        </p:nvSpPr>
        <p:spPr>
          <a:xfrm flipH="1">
            <a:off x="637912" y="2547214"/>
            <a:ext cx="42188" cy="29417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8A1901D2-111C-4E30-9180-C331ABDB8873}"/>
              </a:ext>
            </a:extLst>
          </p:cNvPr>
          <p:cNvSpPr txBox="1"/>
          <p:nvPr/>
        </p:nvSpPr>
        <p:spPr>
          <a:xfrm>
            <a:off x="1027043" y="995684"/>
            <a:ext cx="10706862" cy="57337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950" b="1" dirty="0">
                <a:solidFill>
                  <a:srgbClr val="203965"/>
                </a:solidFill>
                <a:latin typeface="Lato" panose="020F0502020204030203" pitchFamily="34" charset="0"/>
                <a:ea typeface="Lato" panose="020F0502020204030203" pitchFamily="34" charset="0"/>
                <a:cs typeface="Lato" panose="020F0502020204030203" pitchFamily="34" charset="0"/>
              </a:rPr>
              <a:t>Collections began to decline before the pandemic, and the decline was exacerbated further by the Covid-19 pandemic and social distancing.</a:t>
            </a:r>
          </a:p>
          <a:p>
            <a:pPr marL="285750" indent="-285750">
              <a:lnSpc>
                <a:spcPct val="150000"/>
              </a:lnSpc>
              <a:buFont typeface="Arial" panose="020B0604020202020204" pitchFamily="34" charset="0"/>
              <a:buChar char="•"/>
            </a:pPr>
            <a:r>
              <a:rPr lang="en-US" sz="1950" b="1" dirty="0">
                <a:solidFill>
                  <a:srgbClr val="203965"/>
                </a:solidFill>
                <a:latin typeface="Lato" panose="020F0502020204030203" pitchFamily="34" charset="0"/>
                <a:ea typeface="Lato" panose="020F0502020204030203" pitchFamily="34" charset="0"/>
                <a:cs typeface="Lato" panose="020F0502020204030203" pitchFamily="34" charset="0"/>
              </a:rPr>
              <a:t>The original proposed budget in 2020 was 18% lower than the budget adopted in 2016.</a:t>
            </a:r>
          </a:p>
          <a:p>
            <a:pPr marL="285750" indent="-285750">
              <a:lnSpc>
                <a:spcPct val="150000"/>
              </a:lnSpc>
              <a:buFont typeface="Arial" panose="020B0604020202020204" pitchFamily="34" charset="0"/>
              <a:buChar char="•"/>
            </a:pPr>
            <a:r>
              <a:rPr lang="en-US" sz="1950" b="1" dirty="0">
                <a:solidFill>
                  <a:srgbClr val="203965"/>
                </a:solidFill>
                <a:latin typeface="Lato" panose="020F0502020204030203" pitchFamily="34" charset="0"/>
                <a:ea typeface="Lato" panose="020F0502020204030203" pitchFamily="34" charset="0"/>
                <a:cs typeface="Lato" panose="020F0502020204030203" pitchFamily="34" charset="0"/>
              </a:rPr>
              <a:t>Disaffiliation has also had a significant impact on general church apportionments, as more than 30% of churches in the United States have left. </a:t>
            </a:r>
          </a:p>
          <a:p>
            <a:pPr marL="285750" indent="-285750">
              <a:lnSpc>
                <a:spcPct val="150000"/>
              </a:lnSpc>
              <a:buFont typeface="Arial" panose="020B0604020202020204" pitchFamily="34" charset="0"/>
              <a:buChar char="•"/>
            </a:pPr>
            <a:r>
              <a:rPr lang="en-US" sz="1950" b="1" dirty="0">
                <a:solidFill>
                  <a:srgbClr val="173456"/>
                </a:solidFill>
                <a:latin typeface="Lato" panose="020F0502020204030203" pitchFamily="34" charset="0"/>
                <a:ea typeface="Lato" panose="020F0502020204030203" pitchFamily="34" charset="0"/>
                <a:cs typeface="Lato" panose="020F0502020204030203" pitchFamily="34" charset="0"/>
              </a:rPr>
              <a:t>Operating costs for churches in the United States (building maintenance, utilities, insurance, and pastor salaries) have remained at the same level. Combined with the decrease in collections, a shortfall has occurred for discretionary spending for programs, missions, and apportionments.</a:t>
            </a:r>
          </a:p>
          <a:p>
            <a:pPr marL="285750" indent="-285750">
              <a:lnSpc>
                <a:spcPct val="150000"/>
              </a:lnSpc>
              <a:buFont typeface="Arial" panose="020B0604020202020204" pitchFamily="34" charset="0"/>
              <a:buChar char="•"/>
            </a:pPr>
            <a:r>
              <a:rPr lang="en-US" sz="1950" b="1" dirty="0">
                <a:solidFill>
                  <a:srgbClr val="173456"/>
                </a:solidFill>
                <a:latin typeface="Lato" panose="020F0502020204030203" pitchFamily="34" charset="0"/>
                <a:ea typeface="Lato" panose="020F0502020204030203" pitchFamily="34" charset="0"/>
                <a:cs typeface="Lato" panose="020F0502020204030203" pitchFamily="34" charset="0"/>
              </a:rPr>
              <a:t>Since there is less capacity to give to the general church from a local church level, GCFA is currently recommending a 21.2% reduction in the rate of apportionments. </a:t>
            </a:r>
          </a:p>
          <a:p>
            <a:pPr marL="285750" indent="-285750">
              <a:lnSpc>
                <a:spcPct val="150000"/>
              </a:lnSpc>
              <a:buFont typeface="Arial" panose="020B0604020202020204" pitchFamily="34" charset="0"/>
              <a:buChar char="•"/>
            </a:pPr>
            <a:endParaRPr lang="en-US" sz="1600" dirty="0">
              <a:solidFill>
                <a:srgbClr val="203965"/>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rgbClr val="203965"/>
              </a:solidFill>
              <a:latin typeface="Lato" panose="020F0502020204030203" pitchFamily="34" charset="0"/>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683740BE-4F78-4C19-B49F-6896C8801533}"/>
              </a:ext>
            </a:extLst>
          </p:cNvPr>
          <p:cNvSpPr txBox="1"/>
          <p:nvPr/>
        </p:nvSpPr>
        <p:spPr>
          <a:xfrm>
            <a:off x="2616244" y="48106"/>
            <a:ext cx="6959512"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Denominational Circumstances</a:t>
            </a:r>
          </a:p>
        </p:txBody>
      </p:sp>
      <p:grpSp>
        <p:nvGrpSpPr>
          <p:cNvPr id="31" name="Group 30">
            <a:extLst>
              <a:ext uri="{FF2B5EF4-FFF2-40B4-BE49-F238E27FC236}">
                <a16:creationId xmlns:a16="http://schemas.microsoft.com/office/drawing/2014/main" id="{BC9198EE-4C2D-4E0C-9759-0CE9CAE25EBA}"/>
              </a:ext>
            </a:extLst>
          </p:cNvPr>
          <p:cNvGrpSpPr/>
          <p:nvPr/>
        </p:nvGrpSpPr>
        <p:grpSpPr>
          <a:xfrm>
            <a:off x="5811526" y="665413"/>
            <a:ext cx="568948" cy="116256"/>
            <a:chOff x="5719862" y="4917695"/>
            <a:chExt cx="568948" cy="116256"/>
          </a:xfrm>
        </p:grpSpPr>
        <p:sp>
          <p:nvSpPr>
            <p:cNvPr id="32" name="Oval 31">
              <a:extLst>
                <a:ext uri="{FF2B5EF4-FFF2-40B4-BE49-F238E27FC236}">
                  <a16:creationId xmlns:a16="http://schemas.microsoft.com/office/drawing/2014/main" id="{DE25BBD6-9E57-4D5E-B8E0-07EB156C0C08}"/>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A253645B-F150-42AD-9D5C-038ADF2A10E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87D62074-4B47-4A19-A1EE-142D1D68FEE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TextBox 1">
            <a:extLst>
              <a:ext uri="{FF2B5EF4-FFF2-40B4-BE49-F238E27FC236}">
                <a16:creationId xmlns:a16="http://schemas.microsoft.com/office/drawing/2014/main" id="{F8E6F47A-31CD-BCC4-0A89-65D0A2F05AAF}"/>
              </a:ext>
            </a:extLst>
          </p:cNvPr>
          <p:cNvSpPr txBox="1"/>
          <p:nvPr/>
        </p:nvSpPr>
        <p:spPr>
          <a:xfrm>
            <a:off x="11593286" y="6291943"/>
            <a:ext cx="402771"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3617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14806A2-599C-4540-9E6B-5F552106CBC2}"/>
              </a:ext>
            </a:extLst>
          </p:cNvPr>
          <p:cNvSpPr/>
          <p:nvPr/>
        </p:nvSpPr>
        <p:spPr>
          <a:xfrm>
            <a:off x="0" y="0"/>
            <a:ext cx="4212771" cy="3341914"/>
          </a:xfrm>
          <a:custGeom>
            <a:avLst/>
            <a:gdLst>
              <a:gd name="connsiteX0" fmla="*/ 0 w 5465603"/>
              <a:gd name="connsiteY0" fmla="*/ 0 h 3962398"/>
              <a:gd name="connsiteX1" fmla="*/ 5301811 w 5465603"/>
              <a:gd name="connsiteY1" fmla="*/ 0 h 3962398"/>
              <a:gd name="connsiteX2" fmla="*/ 5331063 w 5465603"/>
              <a:gd name="connsiteY2" fmla="*/ 79923 h 3962398"/>
              <a:gd name="connsiteX3" fmla="*/ 5465603 w 5465603"/>
              <a:gd name="connsiteY3" fmla="*/ 969823 h 3962398"/>
              <a:gd name="connsiteX4" fmla="*/ 2473028 w 5465603"/>
              <a:gd name="connsiteY4" fmla="*/ 3962398 h 3962398"/>
              <a:gd name="connsiteX5" fmla="*/ 163812 w 5465603"/>
              <a:gd name="connsiteY5" fmla="*/ 2873379 h 3962398"/>
              <a:gd name="connsiteX6" fmla="*/ 0 w 5465603"/>
              <a:gd name="connsiteY6" fmla="*/ 2654317 h 39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603" h="3962398">
                <a:moveTo>
                  <a:pt x="0" y="0"/>
                </a:moveTo>
                <a:lnTo>
                  <a:pt x="5301811" y="0"/>
                </a:lnTo>
                <a:lnTo>
                  <a:pt x="5331063" y="79923"/>
                </a:lnTo>
                <a:cubicBezTo>
                  <a:pt x="5418500" y="361042"/>
                  <a:pt x="5465603" y="659932"/>
                  <a:pt x="5465603" y="969823"/>
                </a:cubicBezTo>
                <a:cubicBezTo>
                  <a:pt x="5465603" y="2622577"/>
                  <a:pt x="4125782" y="3962398"/>
                  <a:pt x="2473028" y="3962398"/>
                </a:cubicBezTo>
                <a:cubicBezTo>
                  <a:pt x="1543354" y="3962398"/>
                  <a:pt x="712694" y="3538470"/>
                  <a:pt x="163812" y="2873379"/>
                </a:cubicBezTo>
                <a:lnTo>
                  <a:pt x="0" y="2654317"/>
                </a:lnTo>
                <a:close/>
              </a:path>
            </a:pathLst>
          </a:cu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6" name="TextBox 25">
            <a:extLst>
              <a:ext uri="{FF2B5EF4-FFF2-40B4-BE49-F238E27FC236}">
                <a16:creationId xmlns:a16="http://schemas.microsoft.com/office/drawing/2014/main" id="{42804B1F-714E-4D4D-A618-A66C080738B6}"/>
              </a:ext>
            </a:extLst>
          </p:cNvPr>
          <p:cNvSpPr txBox="1"/>
          <p:nvPr/>
        </p:nvSpPr>
        <p:spPr>
          <a:xfrm rot="16200000">
            <a:off x="2648128" y="2065336"/>
            <a:ext cx="7866332" cy="2554545"/>
          </a:xfrm>
          <a:prstGeom prst="rect">
            <a:avLst/>
          </a:prstGeom>
          <a:noFill/>
        </p:spPr>
        <p:txBody>
          <a:bodyPr wrap="square">
            <a:spAutoFit/>
          </a:bodyPr>
          <a:lstStyle/>
          <a:p>
            <a:pPr algn="ctr"/>
            <a:r>
              <a:rPr lang="en-US" sz="8000" b="1" dirty="0">
                <a:solidFill>
                  <a:schemeClr val="bg1">
                    <a:lumMod val="95000"/>
                  </a:schemeClr>
                </a:solidFill>
                <a:latin typeface="Lato" panose="020F0502020204030203" pitchFamily="34" charset="0"/>
              </a:rPr>
              <a:t>WHAT TO KNOW</a:t>
            </a:r>
            <a:endParaRPr lang="en-ID" sz="8000" dirty="0">
              <a:solidFill>
                <a:schemeClr val="bg1">
                  <a:lumMod val="95000"/>
                </a:schemeClr>
              </a:solidFill>
            </a:endParaRPr>
          </a:p>
        </p:txBody>
      </p:sp>
      <p:sp>
        <p:nvSpPr>
          <p:cNvPr id="20" name="Freeform: Shape 19">
            <a:extLst>
              <a:ext uri="{FF2B5EF4-FFF2-40B4-BE49-F238E27FC236}">
                <a16:creationId xmlns:a16="http://schemas.microsoft.com/office/drawing/2014/main" id="{AE052A36-518F-4B18-A89A-624DE3FC7CAE}"/>
              </a:ext>
            </a:extLst>
          </p:cNvPr>
          <p:cNvSpPr/>
          <p:nvPr/>
        </p:nvSpPr>
        <p:spPr>
          <a:xfrm>
            <a:off x="7176655" y="4155632"/>
            <a:ext cx="5015346" cy="3136580"/>
          </a:xfrm>
          <a:custGeom>
            <a:avLst/>
            <a:gdLst>
              <a:gd name="connsiteX0" fmla="*/ 2992573 w 5015346"/>
              <a:gd name="connsiteY0" fmla="*/ 0 h 3136580"/>
              <a:gd name="connsiteX1" fmla="*/ 4896129 w 5015346"/>
              <a:gd name="connsiteY1" fmla="*/ 713306 h 3136580"/>
              <a:gd name="connsiteX2" fmla="*/ 5015346 w 5015346"/>
              <a:gd name="connsiteY2" fmla="*/ 826407 h 3136580"/>
              <a:gd name="connsiteX3" fmla="*/ 5015346 w 5015346"/>
              <a:gd name="connsiteY3" fmla="*/ 948055 h 3136580"/>
              <a:gd name="connsiteX4" fmla="*/ 4896129 w 5015346"/>
              <a:gd name="connsiteY4" fmla="*/ 839703 h 3136580"/>
              <a:gd name="connsiteX5" fmla="*/ 2992573 w 5015346"/>
              <a:gd name="connsiteY5" fmla="*/ 156344 h 3136580"/>
              <a:gd name="connsiteX6" fmla="*/ 15450 w 5015346"/>
              <a:gd name="connsiteY6" fmla="*/ 2842946 h 3136580"/>
              <a:gd name="connsiteX7" fmla="*/ 622 w 5015346"/>
              <a:gd name="connsiteY7" fmla="*/ 3136580 h 3136580"/>
              <a:gd name="connsiteX8" fmla="*/ 0 w 5015346"/>
              <a:gd name="connsiteY8" fmla="*/ 3123721 h 3136580"/>
              <a:gd name="connsiteX9" fmla="*/ 2992573 w 5015346"/>
              <a:gd name="connsiteY9" fmla="*/ 0 h 313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346" h="3136580">
                <a:moveTo>
                  <a:pt x="2992573" y="0"/>
                </a:moveTo>
                <a:cubicBezTo>
                  <a:pt x="3715653" y="0"/>
                  <a:pt x="4378836" y="267689"/>
                  <a:pt x="4896129" y="713306"/>
                </a:cubicBezTo>
                <a:lnTo>
                  <a:pt x="5015346" y="826407"/>
                </a:lnTo>
                <a:lnTo>
                  <a:pt x="5015346" y="948055"/>
                </a:lnTo>
                <a:lnTo>
                  <a:pt x="4896129" y="839703"/>
                </a:lnTo>
                <a:cubicBezTo>
                  <a:pt x="4378836" y="412794"/>
                  <a:pt x="3715653" y="156344"/>
                  <a:pt x="2992573" y="156344"/>
                </a:cubicBezTo>
                <a:cubicBezTo>
                  <a:pt x="1443116" y="156344"/>
                  <a:pt x="168699" y="1333921"/>
                  <a:pt x="15450" y="2842946"/>
                </a:cubicBezTo>
                <a:lnTo>
                  <a:pt x="622" y="3136580"/>
                </a:lnTo>
                <a:lnTo>
                  <a:pt x="0" y="3123721"/>
                </a:lnTo>
                <a:cubicBezTo>
                  <a:pt x="0" y="1398537"/>
                  <a:pt x="1339820" y="0"/>
                  <a:pt x="299257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TextBox 2">
            <a:extLst>
              <a:ext uri="{FF2B5EF4-FFF2-40B4-BE49-F238E27FC236}">
                <a16:creationId xmlns:a16="http://schemas.microsoft.com/office/drawing/2014/main" id="{35306244-A2BF-4FAA-AF2D-0B84AA88206B}"/>
              </a:ext>
            </a:extLst>
          </p:cNvPr>
          <p:cNvSpPr txBox="1"/>
          <p:nvPr/>
        </p:nvSpPr>
        <p:spPr>
          <a:xfrm>
            <a:off x="6357650" y="332646"/>
            <a:ext cx="4990696" cy="1077218"/>
          </a:xfrm>
          <a:prstGeom prst="rect">
            <a:avLst/>
          </a:prstGeom>
          <a:noFill/>
        </p:spPr>
        <p:txBody>
          <a:bodyPr wrap="square" rtlCol="0">
            <a:spAutoFit/>
          </a:bodyPr>
          <a:lstStyle/>
          <a:p>
            <a:r>
              <a:rPr lang="en-US" sz="3200" b="1">
                <a:solidFill>
                  <a:schemeClr val="accent1">
                    <a:lumMod val="50000"/>
                  </a:schemeClr>
                </a:solidFill>
                <a:latin typeface="Montserrat" panose="00000500000000000000" pitchFamily="2" charset="0"/>
                <a:cs typeface="Poppins SemiBold" panose="00000700000000000000" pitchFamily="2" charset="0"/>
              </a:rPr>
              <a:t>How Much Is The Budget? </a:t>
            </a:r>
          </a:p>
        </p:txBody>
      </p:sp>
      <p:sp>
        <p:nvSpPr>
          <p:cNvPr id="19" name="TextBox 18">
            <a:extLst>
              <a:ext uri="{FF2B5EF4-FFF2-40B4-BE49-F238E27FC236}">
                <a16:creationId xmlns:a16="http://schemas.microsoft.com/office/drawing/2014/main" id="{50248931-0F26-409F-8D2C-A23A2F583DEE}"/>
              </a:ext>
            </a:extLst>
          </p:cNvPr>
          <p:cNvSpPr txBox="1"/>
          <p:nvPr/>
        </p:nvSpPr>
        <p:spPr>
          <a:xfrm>
            <a:off x="793038" y="748145"/>
            <a:ext cx="3010034" cy="1323439"/>
          </a:xfrm>
          <a:prstGeom prst="rect">
            <a:avLst/>
          </a:prstGeom>
          <a:noFill/>
        </p:spPr>
        <p:txBody>
          <a:bodyPr wrap="square" rtlCol="0">
            <a:spAutoFit/>
          </a:bodyPr>
          <a:lstStyle/>
          <a:p>
            <a:r>
              <a:rPr lang="en-US" sz="4000" b="1" dirty="0">
                <a:solidFill>
                  <a:schemeClr val="bg1">
                    <a:lumMod val="95000"/>
                  </a:schemeClr>
                </a:solidFill>
                <a:latin typeface="Montserrat" panose="00000500000000000000" pitchFamily="2" charset="0"/>
                <a:cs typeface="Poppins SemiBold" panose="00000700000000000000" pitchFamily="2" charset="0"/>
              </a:rPr>
              <a:t>$347 Million</a:t>
            </a:r>
          </a:p>
        </p:txBody>
      </p:sp>
      <p:sp>
        <p:nvSpPr>
          <p:cNvPr id="4" name="TextBox 3">
            <a:extLst>
              <a:ext uri="{FF2B5EF4-FFF2-40B4-BE49-F238E27FC236}">
                <a16:creationId xmlns:a16="http://schemas.microsoft.com/office/drawing/2014/main" id="{E0F11AEB-6C51-3348-EFBA-EB841A964BD9}"/>
              </a:ext>
            </a:extLst>
          </p:cNvPr>
          <p:cNvSpPr txBox="1"/>
          <p:nvPr/>
        </p:nvSpPr>
        <p:spPr>
          <a:xfrm>
            <a:off x="8520267" y="5201915"/>
            <a:ext cx="3010034" cy="1323439"/>
          </a:xfrm>
          <a:prstGeom prst="rect">
            <a:avLst/>
          </a:prstGeom>
          <a:noFill/>
        </p:spPr>
        <p:txBody>
          <a:bodyPr wrap="square" rtlCol="0">
            <a:spAutoFit/>
          </a:bodyPr>
          <a:lstStyle/>
          <a:p>
            <a:r>
              <a:rPr lang="en-US" sz="4000" b="1" dirty="0">
                <a:solidFill>
                  <a:srgbClr val="203965"/>
                </a:solidFill>
                <a:latin typeface="Montserrat" panose="00000500000000000000" pitchFamily="2" charset="0"/>
                <a:cs typeface="Poppins SemiBold" panose="00000700000000000000" pitchFamily="2" charset="0"/>
              </a:rPr>
              <a:t>43% Reduction</a:t>
            </a:r>
          </a:p>
        </p:txBody>
      </p:sp>
      <p:sp>
        <p:nvSpPr>
          <p:cNvPr id="5" name="TextBox 4">
            <a:extLst>
              <a:ext uri="{FF2B5EF4-FFF2-40B4-BE49-F238E27FC236}">
                <a16:creationId xmlns:a16="http://schemas.microsoft.com/office/drawing/2014/main" id="{2364DB4D-4E00-7A3C-8769-371A5C484BCF}"/>
              </a:ext>
            </a:extLst>
          </p:cNvPr>
          <p:cNvSpPr txBox="1"/>
          <p:nvPr/>
        </p:nvSpPr>
        <p:spPr>
          <a:xfrm>
            <a:off x="6493492" y="1440871"/>
            <a:ext cx="5276877" cy="2998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The budget currently submitted in the ADCA is $347 million over the next quadrennium. </a:t>
            </a:r>
          </a:p>
          <a:p>
            <a:pPr marL="285750"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This represents a 43% reduction from the last budget adopted in 2016.</a:t>
            </a:r>
          </a:p>
          <a:p>
            <a:pPr marL="285750"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This is due to a combination of factors: disaffiliation is higher than predicted, along with inflation and other economic factors. </a:t>
            </a:r>
          </a:p>
          <a:p>
            <a:pPr>
              <a:lnSpc>
                <a:spcPct val="150000"/>
              </a:lnSpc>
            </a:pPr>
            <a:endParaRPr lang="en-US" sz="1600" dirty="0">
              <a:solidFill>
                <a:srgbClr val="203965"/>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A7731F2-C1A0-F64A-431B-FB352AC1D111}"/>
              </a:ext>
            </a:extLst>
          </p:cNvPr>
          <p:cNvSpPr txBox="1"/>
          <p:nvPr/>
        </p:nvSpPr>
        <p:spPr>
          <a:xfrm>
            <a:off x="421632" y="3341914"/>
            <a:ext cx="5276877" cy="29983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i="1" dirty="0">
                <a:solidFill>
                  <a:srgbClr val="203965"/>
                </a:solidFill>
                <a:latin typeface="Lato" panose="020F0502020204030203" pitchFamily="34" charset="0"/>
                <a:ea typeface="Lato" panose="020F0502020204030203" pitchFamily="34" charset="0"/>
                <a:cs typeface="Lato" panose="020F0502020204030203" pitchFamily="34" charset="0"/>
              </a:rPr>
              <a:t>This is the budget that will be recommended to General Conference. </a:t>
            </a:r>
            <a:endParaRPr lang="en-US" sz="1600" dirty="0">
              <a:solidFill>
                <a:srgbClr val="203965"/>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The current recommended base rate is 2.595%, compared to the previous base rate of 3.29%.</a:t>
            </a:r>
          </a:p>
          <a:p>
            <a:pPr marL="285750" indent="-285750">
              <a:lnSpc>
                <a:spcPct val="150000"/>
              </a:lnSpc>
              <a:buFont typeface="Arial" panose="020B0604020202020204" pitchFamily="34" charset="0"/>
              <a:buChar char="•"/>
            </a:pPr>
            <a:r>
              <a:rPr lang="en-US" sz="1600" dirty="0">
                <a:solidFill>
                  <a:srgbClr val="203965"/>
                </a:solidFill>
                <a:latin typeface="Lato" panose="020F0502020204030203" pitchFamily="34" charset="0"/>
                <a:ea typeface="Lato" panose="020F0502020204030203" pitchFamily="34" charset="0"/>
                <a:cs typeface="Lato" panose="020F0502020204030203" pitchFamily="34" charset="0"/>
              </a:rPr>
              <a:t>Because fixed expenses are the same or increasing at the local church level, the decrease in base rate is designed to keep more dollars at the local church level for ministry. </a:t>
            </a:r>
          </a:p>
        </p:txBody>
      </p:sp>
      <p:sp>
        <p:nvSpPr>
          <p:cNvPr id="8" name="TextBox 7">
            <a:extLst>
              <a:ext uri="{FF2B5EF4-FFF2-40B4-BE49-F238E27FC236}">
                <a16:creationId xmlns:a16="http://schemas.microsoft.com/office/drawing/2014/main" id="{6DD88E00-69DD-60C7-9519-A872BE3E4895}"/>
              </a:ext>
            </a:extLst>
          </p:cNvPr>
          <p:cNvSpPr txBox="1"/>
          <p:nvPr/>
        </p:nvSpPr>
        <p:spPr>
          <a:xfrm>
            <a:off x="11649774" y="6379029"/>
            <a:ext cx="369332"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57626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9A9CD7-97DC-4CE8-A9B0-E904B823FE4A}"/>
              </a:ext>
            </a:extLst>
          </p:cNvPr>
          <p:cNvSpPr/>
          <p:nvPr/>
        </p:nvSpPr>
        <p:spPr>
          <a:xfrm>
            <a:off x="9312211" y="0"/>
            <a:ext cx="290104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385379BC-7353-45A9-9457-EAB1CF287D78}"/>
              </a:ext>
            </a:extLst>
          </p:cNvPr>
          <p:cNvSpPr txBox="1"/>
          <p:nvPr/>
        </p:nvSpPr>
        <p:spPr>
          <a:xfrm>
            <a:off x="410100" y="663937"/>
            <a:ext cx="5262153" cy="1323439"/>
          </a:xfrm>
          <a:prstGeom prst="rect">
            <a:avLst/>
          </a:prstGeom>
          <a:noFill/>
        </p:spPr>
        <p:txBody>
          <a:bodyPr wrap="square" rtlCol="0">
            <a:spAutoFit/>
          </a:bodyPr>
          <a:lstStyle/>
          <a:p>
            <a:r>
              <a:rPr lang="id-ID" sz="4000" b="1" spc="-150" dirty="0">
                <a:solidFill>
                  <a:srgbClr val="203965"/>
                </a:solidFill>
                <a:latin typeface="Montserrat" panose="00000500000000000000" pitchFamily="2" charset="0"/>
              </a:rPr>
              <a:t>What’s In The </a:t>
            </a:r>
            <a:r>
              <a:rPr lang="en-US" sz="4000" b="1" spc="-150" dirty="0">
                <a:solidFill>
                  <a:srgbClr val="203965"/>
                </a:solidFill>
                <a:latin typeface="Montserrat" panose="00000500000000000000" pitchFamily="2" charset="0"/>
              </a:rPr>
              <a:t>Proposed </a:t>
            </a:r>
            <a:r>
              <a:rPr lang="id-ID" sz="4000" b="1" spc="-150" dirty="0">
                <a:solidFill>
                  <a:srgbClr val="203965"/>
                </a:solidFill>
                <a:latin typeface="Montserrat" panose="00000500000000000000" pitchFamily="2" charset="0"/>
              </a:rPr>
              <a:t>Budget?</a:t>
            </a:r>
          </a:p>
        </p:txBody>
      </p:sp>
      <p:sp>
        <p:nvSpPr>
          <p:cNvPr id="3" name="TextBox 2">
            <a:extLst>
              <a:ext uri="{FF2B5EF4-FFF2-40B4-BE49-F238E27FC236}">
                <a16:creationId xmlns:a16="http://schemas.microsoft.com/office/drawing/2014/main" id="{4618DBFF-1E42-4D43-913A-49106DC17C2D}"/>
              </a:ext>
            </a:extLst>
          </p:cNvPr>
          <p:cNvSpPr txBox="1"/>
          <p:nvPr/>
        </p:nvSpPr>
        <p:spPr>
          <a:xfrm>
            <a:off x="928307" y="486082"/>
            <a:ext cx="1897913" cy="276999"/>
          </a:xfrm>
          <a:prstGeom prst="rect">
            <a:avLst/>
          </a:prstGeom>
          <a:noFill/>
        </p:spPr>
        <p:txBody>
          <a:bodyPr wrap="square" rtlCol="0">
            <a:spAutoFit/>
          </a:bodyPr>
          <a:lstStyle/>
          <a:p>
            <a:r>
              <a:rPr lang="en-US" sz="1200">
                <a:solidFill>
                  <a:srgbClr val="FFC000"/>
                </a:solidFill>
                <a:latin typeface="Lato" panose="020F0502020204030203" pitchFamily="34" charset="0"/>
              </a:rPr>
              <a:t>MORE INFORMATION</a:t>
            </a:r>
            <a:endParaRPr lang="id-ID" sz="1200">
              <a:solidFill>
                <a:srgbClr val="FFC000"/>
              </a:solidFill>
              <a:latin typeface="Lato" panose="020F0502020204030203" pitchFamily="34" charset="0"/>
            </a:endParaRPr>
          </a:p>
        </p:txBody>
      </p:sp>
      <p:sp>
        <p:nvSpPr>
          <p:cNvPr id="9" name="TextBox 8">
            <a:extLst>
              <a:ext uri="{FF2B5EF4-FFF2-40B4-BE49-F238E27FC236}">
                <a16:creationId xmlns:a16="http://schemas.microsoft.com/office/drawing/2014/main" id="{77C64C85-944D-4322-8599-55DCE9FF1724}"/>
              </a:ext>
            </a:extLst>
          </p:cNvPr>
          <p:cNvSpPr txBox="1"/>
          <p:nvPr/>
        </p:nvSpPr>
        <p:spPr>
          <a:xfrm>
            <a:off x="928731" y="2483900"/>
            <a:ext cx="3423349" cy="3367717"/>
          </a:xfrm>
          <a:prstGeom prst="rect">
            <a:avLst/>
          </a:prstGeom>
          <a:noFill/>
        </p:spPr>
        <p:txBody>
          <a:bodyPr wrap="square" rtlCol="0">
            <a:spAutoFit/>
          </a:bodyPr>
          <a:lstStyle/>
          <a:p>
            <a:pPr>
              <a:lnSpc>
                <a:spcPct val="150000"/>
              </a:lnSpc>
            </a:pPr>
            <a:r>
              <a:rPr lang="en-US" sz="1600" b="1" dirty="0">
                <a:solidFill>
                  <a:schemeClr val="tx1">
                    <a:lumMod val="75000"/>
                    <a:lumOff val="25000"/>
                  </a:schemeClr>
                </a:solidFill>
                <a:latin typeface="Lato" panose="020F0502020204030203" pitchFamily="34" charset="0"/>
              </a:rPr>
              <a:t>EDUCATION</a:t>
            </a:r>
          </a:p>
          <a:p>
            <a:pPr>
              <a:lnSpc>
                <a:spcPct val="150000"/>
              </a:lnSpc>
            </a:pPr>
            <a:r>
              <a:rPr lang="en-US" sz="1600" b="1" dirty="0">
                <a:solidFill>
                  <a:schemeClr val="tx1">
                    <a:lumMod val="75000"/>
                    <a:lumOff val="25000"/>
                  </a:schemeClr>
                </a:solidFill>
                <a:latin typeface="Lato" panose="020F0502020204030203" pitchFamily="34" charset="0"/>
              </a:rPr>
              <a:t>EPISCOPAL LEADERSHIP and ECUMENICAL MINISTRIES</a:t>
            </a:r>
          </a:p>
          <a:p>
            <a:pPr>
              <a:lnSpc>
                <a:spcPct val="150000"/>
              </a:lnSpc>
            </a:pPr>
            <a:r>
              <a:rPr lang="en-US" sz="1600" b="1" dirty="0">
                <a:solidFill>
                  <a:schemeClr val="tx1">
                    <a:lumMod val="75000"/>
                    <a:lumOff val="25000"/>
                  </a:schemeClr>
                </a:solidFill>
                <a:latin typeface="Lato" panose="020F0502020204030203" pitchFamily="34" charset="0"/>
              </a:rPr>
              <a:t>GLOBAL MISSIONS</a:t>
            </a:r>
          </a:p>
          <a:p>
            <a:pPr>
              <a:lnSpc>
                <a:spcPct val="150000"/>
              </a:lnSpc>
            </a:pPr>
            <a:r>
              <a:rPr lang="en-US" sz="1600" b="1" dirty="0">
                <a:solidFill>
                  <a:schemeClr val="tx1">
                    <a:lumMod val="75000"/>
                    <a:lumOff val="25000"/>
                  </a:schemeClr>
                </a:solidFill>
                <a:latin typeface="Lato" panose="020F0502020204030203" pitchFamily="34" charset="0"/>
              </a:rPr>
              <a:t>COMMUNICATION</a:t>
            </a:r>
          </a:p>
          <a:p>
            <a:pPr>
              <a:lnSpc>
                <a:spcPct val="150000"/>
              </a:lnSpc>
            </a:pPr>
            <a:r>
              <a:rPr lang="en-US" sz="1600" b="1" dirty="0">
                <a:solidFill>
                  <a:schemeClr val="tx1">
                    <a:lumMod val="75000"/>
                    <a:lumOff val="25000"/>
                  </a:schemeClr>
                </a:solidFill>
                <a:latin typeface="Lato" panose="020F0502020204030203" pitchFamily="34" charset="0"/>
              </a:rPr>
              <a:t>JUSTICE INITIATIVES</a:t>
            </a:r>
          </a:p>
          <a:p>
            <a:pPr>
              <a:lnSpc>
                <a:spcPct val="150000"/>
              </a:lnSpc>
            </a:pPr>
            <a:r>
              <a:rPr lang="en-US" sz="1600" b="1" dirty="0">
                <a:solidFill>
                  <a:schemeClr val="tx1">
                    <a:lumMod val="75000"/>
                    <a:lumOff val="25000"/>
                  </a:schemeClr>
                </a:solidFill>
                <a:latin typeface="Lato" panose="020F0502020204030203" pitchFamily="34" charset="0"/>
              </a:rPr>
              <a:t>DISCIPLESHIP</a:t>
            </a:r>
          </a:p>
          <a:p>
            <a:pPr>
              <a:lnSpc>
                <a:spcPct val="150000"/>
              </a:lnSpc>
            </a:pPr>
            <a:r>
              <a:rPr lang="en-US" sz="1600" b="1" dirty="0">
                <a:solidFill>
                  <a:schemeClr val="tx1">
                    <a:lumMod val="75000"/>
                    <a:lumOff val="25000"/>
                  </a:schemeClr>
                </a:solidFill>
                <a:latin typeface="Lato" panose="020F0502020204030203" pitchFamily="34" charset="0"/>
              </a:rPr>
              <a:t>FINANCE AND ADMINISTRATION</a:t>
            </a:r>
          </a:p>
          <a:p>
            <a:pPr>
              <a:lnSpc>
                <a:spcPct val="150000"/>
              </a:lnSpc>
            </a:pPr>
            <a:r>
              <a:rPr lang="en-US" sz="1600" b="1" dirty="0">
                <a:solidFill>
                  <a:schemeClr val="tx1">
                    <a:lumMod val="75000"/>
                    <a:lumOff val="25000"/>
                  </a:schemeClr>
                </a:solidFill>
                <a:latin typeface="Lato" panose="020F0502020204030203" pitchFamily="34" charset="0"/>
              </a:rPr>
              <a:t>INTRA-CHURCH NEEDS</a:t>
            </a:r>
          </a:p>
        </p:txBody>
      </p:sp>
      <p:graphicFrame>
        <p:nvGraphicFramePr>
          <p:cNvPr id="4" name="Chart 3">
            <a:extLst>
              <a:ext uri="{FF2B5EF4-FFF2-40B4-BE49-F238E27FC236}">
                <a16:creationId xmlns:a16="http://schemas.microsoft.com/office/drawing/2014/main" id="{B5FA37D8-DA38-36F7-4BE9-FA5AC277F76A}"/>
              </a:ext>
            </a:extLst>
          </p:cNvPr>
          <p:cNvGraphicFramePr/>
          <p:nvPr>
            <p:extLst>
              <p:ext uri="{D42A27DB-BD31-4B8C-83A1-F6EECF244321}">
                <p14:modId xmlns:p14="http://schemas.microsoft.com/office/powerpoint/2010/main" val="699627503"/>
              </p:ext>
            </p:extLst>
          </p:nvPr>
        </p:nvGraphicFramePr>
        <p:xfrm>
          <a:off x="5833641" y="638858"/>
          <a:ext cx="5774538" cy="541866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86EA65F1-7CCD-C9AA-8A7B-BCB898B29965}"/>
              </a:ext>
            </a:extLst>
          </p:cNvPr>
          <p:cNvCxnSpPr>
            <a:cxnSpLocks/>
          </p:cNvCxnSpPr>
          <p:nvPr/>
        </p:nvCxnSpPr>
        <p:spPr>
          <a:xfrm flipV="1">
            <a:off x="1654427" y="6181003"/>
            <a:ext cx="4191874" cy="1"/>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C26DD9-50DA-5E08-953F-F76B004DA11A}"/>
              </a:ext>
            </a:extLst>
          </p:cNvPr>
          <p:cNvSpPr txBox="1"/>
          <p:nvPr/>
        </p:nvSpPr>
        <p:spPr>
          <a:xfrm>
            <a:off x="994056" y="5996336"/>
            <a:ext cx="2999210" cy="369332"/>
          </a:xfrm>
          <a:prstGeom prst="rect">
            <a:avLst/>
          </a:prstGeom>
          <a:solidFill>
            <a:schemeClr val="bg1"/>
          </a:solidFill>
        </p:spPr>
        <p:txBody>
          <a:bodyPr wrap="square" rtlCol="0">
            <a:spAutoFit/>
          </a:bodyPr>
          <a:lstStyle/>
          <a:p>
            <a:r>
              <a:rPr lang="en-US" dirty="0">
                <a:solidFill>
                  <a:schemeClr val="bg1">
                    <a:lumMod val="75000"/>
                  </a:schemeClr>
                </a:solidFill>
                <a:latin typeface="Lato" panose="020F0502020204030203" pitchFamily="34" charset="0"/>
              </a:rPr>
              <a:t>WHAT’S IN THE BUDGET?</a:t>
            </a:r>
            <a:endParaRPr lang="en-ID" dirty="0">
              <a:solidFill>
                <a:schemeClr val="bg1">
                  <a:lumMod val="75000"/>
                </a:schemeClr>
              </a:solidFill>
              <a:latin typeface="Lato" panose="020F0502020204030203" pitchFamily="34" charset="0"/>
            </a:endParaRPr>
          </a:p>
        </p:txBody>
      </p:sp>
      <p:sp>
        <p:nvSpPr>
          <p:cNvPr id="12" name="TextBox 11">
            <a:extLst>
              <a:ext uri="{FF2B5EF4-FFF2-40B4-BE49-F238E27FC236}">
                <a16:creationId xmlns:a16="http://schemas.microsoft.com/office/drawing/2014/main" id="{578B11A3-EA81-7328-149D-FB4570E9849D}"/>
              </a:ext>
            </a:extLst>
          </p:cNvPr>
          <p:cNvSpPr txBox="1"/>
          <p:nvPr/>
        </p:nvSpPr>
        <p:spPr>
          <a:xfrm>
            <a:off x="10370917" y="956324"/>
            <a:ext cx="960519" cy="400110"/>
          </a:xfrm>
          <a:prstGeom prst="rect">
            <a:avLst/>
          </a:prstGeom>
          <a:noFill/>
        </p:spPr>
        <p:txBody>
          <a:bodyPr wrap="none" rtlCol="0">
            <a:spAutoFit/>
          </a:bodyPr>
          <a:lstStyle/>
          <a:p>
            <a:r>
              <a:rPr lang="en-US" sz="2000" b="1" dirty="0">
                <a:solidFill>
                  <a:srgbClr val="173456"/>
                </a:solidFill>
                <a:latin typeface="Montserrat" pitchFamily="2" charset="77"/>
              </a:rPr>
              <a:t>28.6%</a:t>
            </a:r>
          </a:p>
        </p:txBody>
      </p:sp>
      <p:sp>
        <p:nvSpPr>
          <p:cNvPr id="13" name="TextBox 12">
            <a:extLst>
              <a:ext uri="{FF2B5EF4-FFF2-40B4-BE49-F238E27FC236}">
                <a16:creationId xmlns:a16="http://schemas.microsoft.com/office/drawing/2014/main" id="{6B1D2A60-BBD6-5280-7015-8D5CE62FF044}"/>
              </a:ext>
            </a:extLst>
          </p:cNvPr>
          <p:cNvSpPr txBox="1"/>
          <p:nvPr/>
        </p:nvSpPr>
        <p:spPr>
          <a:xfrm>
            <a:off x="10527170" y="5082175"/>
            <a:ext cx="930063" cy="400110"/>
          </a:xfrm>
          <a:prstGeom prst="rect">
            <a:avLst/>
          </a:prstGeom>
          <a:noFill/>
        </p:spPr>
        <p:txBody>
          <a:bodyPr wrap="none" rtlCol="0">
            <a:spAutoFit/>
          </a:bodyPr>
          <a:lstStyle/>
          <a:p>
            <a:r>
              <a:rPr lang="en-US" sz="2000" b="1" dirty="0">
                <a:solidFill>
                  <a:srgbClr val="173456"/>
                </a:solidFill>
                <a:latin typeface="Montserrat" pitchFamily="2" charset="77"/>
              </a:rPr>
              <a:t>23.2%</a:t>
            </a:r>
          </a:p>
        </p:txBody>
      </p:sp>
      <p:sp>
        <p:nvSpPr>
          <p:cNvPr id="14" name="TextBox 13">
            <a:extLst>
              <a:ext uri="{FF2B5EF4-FFF2-40B4-BE49-F238E27FC236}">
                <a16:creationId xmlns:a16="http://schemas.microsoft.com/office/drawing/2014/main" id="{E79C8265-D01F-FC90-411F-5F9DF1290505}"/>
              </a:ext>
            </a:extLst>
          </p:cNvPr>
          <p:cNvSpPr txBox="1"/>
          <p:nvPr/>
        </p:nvSpPr>
        <p:spPr>
          <a:xfrm>
            <a:off x="7204877" y="5819032"/>
            <a:ext cx="906017" cy="400110"/>
          </a:xfrm>
          <a:prstGeom prst="rect">
            <a:avLst/>
          </a:prstGeom>
          <a:noFill/>
        </p:spPr>
        <p:txBody>
          <a:bodyPr wrap="none" rtlCol="0">
            <a:spAutoFit/>
          </a:bodyPr>
          <a:lstStyle/>
          <a:p>
            <a:r>
              <a:rPr lang="en-US" sz="2000" b="1" dirty="0">
                <a:solidFill>
                  <a:srgbClr val="173456"/>
                </a:solidFill>
                <a:latin typeface="Montserrat" pitchFamily="2" charset="77"/>
              </a:rPr>
              <a:t>15.4%</a:t>
            </a:r>
          </a:p>
        </p:txBody>
      </p:sp>
      <p:sp>
        <p:nvSpPr>
          <p:cNvPr id="15" name="TextBox 14">
            <a:extLst>
              <a:ext uri="{FF2B5EF4-FFF2-40B4-BE49-F238E27FC236}">
                <a16:creationId xmlns:a16="http://schemas.microsoft.com/office/drawing/2014/main" id="{936617FB-507F-20AA-8ECC-7FDB6D3542AF}"/>
              </a:ext>
            </a:extLst>
          </p:cNvPr>
          <p:cNvSpPr txBox="1"/>
          <p:nvPr/>
        </p:nvSpPr>
        <p:spPr>
          <a:xfrm>
            <a:off x="5411370" y="3228945"/>
            <a:ext cx="684803" cy="400110"/>
          </a:xfrm>
          <a:prstGeom prst="rect">
            <a:avLst/>
          </a:prstGeom>
          <a:noFill/>
        </p:spPr>
        <p:txBody>
          <a:bodyPr wrap="none" rtlCol="0">
            <a:spAutoFit/>
          </a:bodyPr>
          <a:lstStyle/>
          <a:p>
            <a:r>
              <a:rPr lang="en-US" sz="2000" b="1" dirty="0">
                <a:solidFill>
                  <a:srgbClr val="173456"/>
                </a:solidFill>
                <a:latin typeface="Montserrat" pitchFamily="2" charset="77"/>
              </a:rPr>
              <a:t>10%</a:t>
            </a:r>
          </a:p>
        </p:txBody>
      </p:sp>
      <p:sp>
        <p:nvSpPr>
          <p:cNvPr id="19" name="TextBox 18">
            <a:extLst>
              <a:ext uri="{FF2B5EF4-FFF2-40B4-BE49-F238E27FC236}">
                <a16:creationId xmlns:a16="http://schemas.microsoft.com/office/drawing/2014/main" id="{9EF936E9-7093-5DEF-3353-FA1AF9E817BB}"/>
              </a:ext>
            </a:extLst>
          </p:cNvPr>
          <p:cNvSpPr txBox="1"/>
          <p:nvPr/>
        </p:nvSpPr>
        <p:spPr>
          <a:xfrm>
            <a:off x="5548590" y="1987376"/>
            <a:ext cx="805029" cy="400110"/>
          </a:xfrm>
          <a:prstGeom prst="rect">
            <a:avLst/>
          </a:prstGeom>
          <a:noFill/>
        </p:spPr>
        <p:txBody>
          <a:bodyPr wrap="none" rtlCol="0">
            <a:spAutoFit/>
          </a:bodyPr>
          <a:lstStyle/>
          <a:p>
            <a:r>
              <a:rPr lang="en-US" sz="2000" b="1" dirty="0">
                <a:solidFill>
                  <a:srgbClr val="173456"/>
                </a:solidFill>
                <a:latin typeface="Montserrat" pitchFamily="2" charset="77"/>
              </a:rPr>
              <a:t>8.7%</a:t>
            </a:r>
          </a:p>
        </p:txBody>
      </p:sp>
      <p:sp>
        <p:nvSpPr>
          <p:cNvPr id="20" name="TextBox 19">
            <a:extLst>
              <a:ext uri="{FF2B5EF4-FFF2-40B4-BE49-F238E27FC236}">
                <a16:creationId xmlns:a16="http://schemas.microsoft.com/office/drawing/2014/main" id="{BFD3A20A-68AC-52FB-AD85-92D3F4E7F1BD}"/>
              </a:ext>
            </a:extLst>
          </p:cNvPr>
          <p:cNvSpPr txBox="1"/>
          <p:nvPr/>
        </p:nvSpPr>
        <p:spPr>
          <a:xfrm>
            <a:off x="6284689" y="1005479"/>
            <a:ext cx="805029" cy="400110"/>
          </a:xfrm>
          <a:prstGeom prst="rect">
            <a:avLst/>
          </a:prstGeom>
          <a:noFill/>
        </p:spPr>
        <p:txBody>
          <a:bodyPr wrap="none" rtlCol="0">
            <a:spAutoFit/>
          </a:bodyPr>
          <a:lstStyle/>
          <a:p>
            <a:r>
              <a:rPr lang="en-US" sz="2000" b="1" dirty="0">
                <a:solidFill>
                  <a:srgbClr val="173456"/>
                </a:solidFill>
                <a:latin typeface="Montserrat" pitchFamily="2" charset="77"/>
              </a:rPr>
              <a:t>4.5%</a:t>
            </a:r>
          </a:p>
        </p:txBody>
      </p:sp>
      <p:sp>
        <p:nvSpPr>
          <p:cNvPr id="21" name="TextBox 20">
            <a:extLst>
              <a:ext uri="{FF2B5EF4-FFF2-40B4-BE49-F238E27FC236}">
                <a16:creationId xmlns:a16="http://schemas.microsoft.com/office/drawing/2014/main" id="{397BF92A-D286-1E12-245D-D40362787B59}"/>
              </a:ext>
            </a:extLst>
          </p:cNvPr>
          <p:cNvSpPr txBox="1"/>
          <p:nvPr/>
        </p:nvSpPr>
        <p:spPr>
          <a:xfrm>
            <a:off x="7089718" y="663937"/>
            <a:ext cx="805029" cy="400110"/>
          </a:xfrm>
          <a:prstGeom prst="rect">
            <a:avLst/>
          </a:prstGeom>
          <a:noFill/>
        </p:spPr>
        <p:txBody>
          <a:bodyPr wrap="none" rtlCol="0">
            <a:spAutoFit/>
          </a:bodyPr>
          <a:lstStyle/>
          <a:p>
            <a:r>
              <a:rPr lang="en-US" sz="2000" b="1" dirty="0">
                <a:solidFill>
                  <a:srgbClr val="173456"/>
                </a:solidFill>
                <a:latin typeface="Montserrat" pitchFamily="2" charset="77"/>
              </a:rPr>
              <a:t>4.3%</a:t>
            </a:r>
          </a:p>
        </p:txBody>
      </p:sp>
      <p:sp>
        <p:nvSpPr>
          <p:cNvPr id="22" name="TextBox 21">
            <a:extLst>
              <a:ext uri="{FF2B5EF4-FFF2-40B4-BE49-F238E27FC236}">
                <a16:creationId xmlns:a16="http://schemas.microsoft.com/office/drawing/2014/main" id="{4FA232A5-5C5F-24AF-8FFE-210BE0F6DC9E}"/>
              </a:ext>
            </a:extLst>
          </p:cNvPr>
          <p:cNvSpPr txBox="1"/>
          <p:nvPr/>
        </p:nvSpPr>
        <p:spPr>
          <a:xfrm>
            <a:off x="8175551" y="362971"/>
            <a:ext cx="805029" cy="400110"/>
          </a:xfrm>
          <a:prstGeom prst="rect">
            <a:avLst/>
          </a:prstGeom>
          <a:noFill/>
        </p:spPr>
        <p:txBody>
          <a:bodyPr wrap="none" rtlCol="0">
            <a:spAutoFit/>
          </a:bodyPr>
          <a:lstStyle/>
          <a:p>
            <a:r>
              <a:rPr lang="en-US" sz="2000" b="1" dirty="0">
                <a:solidFill>
                  <a:srgbClr val="173456"/>
                </a:solidFill>
                <a:latin typeface="Montserrat" pitchFamily="2" charset="77"/>
              </a:rPr>
              <a:t>5.4%</a:t>
            </a:r>
          </a:p>
        </p:txBody>
      </p:sp>
      <p:sp>
        <p:nvSpPr>
          <p:cNvPr id="23" name="Rectangle 22">
            <a:extLst>
              <a:ext uri="{FF2B5EF4-FFF2-40B4-BE49-F238E27FC236}">
                <a16:creationId xmlns:a16="http://schemas.microsoft.com/office/drawing/2014/main" id="{9D2034A1-4773-79B3-2F35-21A88EDDE085}"/>
              </a:ext>
            </a:extLst>
          </p:cNvPr>
          <p:cNvSpPr/>
          <p:nvPr/>
        </p:nvSpPr>
        <p:spPr>
          <a:xfrm>
            <a:off x="653097" y="2639028"/>
            <a:ext cx="266218" cy="19676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162780-B877-4392-3308-533E065802BB}"/>
              </a:ext>
            </a:extLst>
          </p:cNvPr>
          <p:cNvSpPr/>
          <p:nvPr/>
        </p:nvSpPr>
        <p:spPr>
          <a:xfrm>
            <a:off x="653097" y="3007462"/>
            <a:ext cx="266218" cy="196769"/>
          </a:xfrm>
          <a:prstGeom prst="rect">
            <a:avLst/>
          </a:prstGeom>
          <a:solidFill>
            <a:srgbClr val="A4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669E8C-A69E-4FCD-026D-A6A832339A5F}"/>
              </a:ext>
            </a:extLst>
          </p:cNvPr>
          <p:cNvSpPr/>
          <p:nvPr/>
        </p:nvSpPr>
        <p:spPr>
          <a:xfrm>
            <a:off x="653097" y="3750127"/>
            <a:ext cx="266218" cy="196769"/>
          </a:xfrm>
          <a:prstGeom prst="rect">
            <a:avLst/>
          </a:prstGeom>
          <a:solidFill>
            <a:srgbClr val="006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F27191-5550-A3F9-4920-60AC5D08750C}"/>
              </a:ext>
            </a:extLst>
          </p:cNvPr>
          <p:cNvSpPr/>
          <p:nvPr/>
        </p:nvSpPr>
        <p:spPr>
          <a:xfrm>
            <a:off x="658012" y="4120927"/>
            <a:ext cx="266218" cy="196769"/>
          </a:xfrm>
          <a:prstGeom prst="rect">
            <a:avLst/>
          </a:prstGeom>
          <a:solidFill>
            <a:srgbClr val="089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719CAFA-C6C2-5887-06E3-4254E792F9FB}"/>
              </a:ext>
            </a:extLst>
          </p:cNvPr>
          <p:cNvSpPr/>
          <p:nvPr/>
        </p:nvSpPr>
        <p:spPr>
          <a:xfrm>
            <a:off x="653097" y="4467573"/>
            <a:ext cx="266218" cy="196769"/>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C6C096E-64A6-959C-395B-3A760E9030DE}"/>
              </a:ext>
            </a:extLst>
          </p:cNvPr>
          <p:cNvSpPr/>
          <p:nvPr/>
        </p:nvSpPr>
        <p:spPr>
          <a:xfrm>
            <a:off x="653097" y="4831483"/>
            <a:ext cx="266218" cy="196769"/>
          </a:xfrm>
          <a:prstGeom prst="rect">
            <a:avLst/>
          </a:prstGeom>
          <a:solidFill>
            <a:srgbClr val="EAB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8F38F85-14ED-84CB-62E6-32D64D6E54E4}"/>
              </a:ext>
            </a:extLst>
          </p:cNvPr>
          <p:cNvSpPr/>
          <p:nvPr/>
        </p:nvSpPr>
        <p:spPr>
          <a:xfrm>
            <a:off x="653097" y="5165765"/>
            <a:ext cx="266218" cy="196769"/>
          </a:xfrm>
          <a:prstGeom prst="rect">
            <a:avLst/>
          </a:prstGeom>
          <a:solidFill>
            <a:srgbClr val="E317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70A686-A2BD-19BC-9C63-32E35946E82B}"/>
              </a:ext>
            </a:extLst>
          </p:cNvPr>
          <p:cNvSpPr/>
          <p:nvPr/>
        </p:nvSpPr>
        <p:spPr>
          <a:xfrm>
            <a:off x="645689" y="5553895"/>
            <a:ext cx="266218" cy="19676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7F23EA-30C3-9CED-0CA3-33414B017EEC}"/>
              </a:ext>
            </a:extLst>
          </p:cNvPr>
          <p:cNvSpPr txBox="1"/>
          <p:nvPr/>
        </p:nvSpPr>
        <p:spPr>
          <a:xfrm>
            <a:off x="11794985" y="6528816"/>
            <a:ext cx="275095"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58692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32898C-340D-41A0-8847-F674C6357BCE}"/>
              </a:ext>
            </a:extLst>
          </p:cNvPr>
          <p:cNvSpPr/>
          <p:nvPr/>
        </p:nvSpPr>
        <p:spPr>
          <a:xfrm flipH="1">
            <a:off x="539940" y="2275071"/>
            <a:ext cx="42188" cy="29417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8A1901D2-111C-4E30-9180-C331ABDB8873}"/>
              </a:ext>
            </a:extLst>
          </p:cNvPr>
          <p:cNvSpPr txBox="1"/>
          <p:nvPr/>
        </p:nvSpPr>
        <p:spPr>
          <a:xfrm>
            <a:off x="658823" y="1639116"/>
            <a:ext cx="11437914" cy="52143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solidFill>
                  <a:srgbClr val="173456"/>
                </a:solidFill>
                <a:latin typeface="Lato" panose="020F0502020204030203" pitchFamily="34" charset="0"/>
                <a:ea typeface="Lato" panose="020F0502020204030203" pitchFamily="34" charset="0"/>
                <a:cs typeface="Lato" panose="020F0502020204030203" pitchFamily="34" charset="0"/>
              </a:rPr>
              <a:t>General Administration Fund: Allocations to the General Administration Fund are reduced 27.5%.</a:t>
            </a:r>
          </a:p>
          <a:p>
            <a:pPr marL="742950" lvl="1"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General Conference is budgeted for a 15.4% increase, due to an additional $7 million for a special called General Conference Session in 2026.</a:t>
            </a:r>
          </a:p>
          <a:p>
            <a:pPr marL="742950" lvl="1"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Other reductions include: </a:t>
            </a:r>
          </a:p>
          <a:p>
            <a:pPr marL="1200150" lvl="2"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GCFA – almost 60% decrease;</a:t>
            </a:r>
          </a:p>
          <a:p>
            <a:pPr marL="1200150" lvl="2"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Archives &amp; History – almost 10% decrease;</a:t>
            </a:r>
          </a:p>
          <a:p>
            <a:pPr marL="1200150" lvl="2"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Standing Committee on Central Conference Matters – a 5.6% decrease; and</a:t>
            </a:r>
          </a:p>
          <a:p>
            <a:pPr marL="1200150" lvl="2"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Judicial Council – a 43.5% decrease.</a:t>
            </a:r>
          </a:p>
          <a:p>
            <a:pPr marL="1200150" lvl="2" indent="-285750">
              <a:lnSpc>
                <a:spcPct val="150000"/>
              </a:lnSpc>
              <a:buFont typeface="Arial" panose="020B0604020202020204" pitchFamily="34" charset="0"/>
              <a:buChar char="•"/>
            </a:pPr>
            <a:endParaRPr lang="en-US" sz="1600" dirty="0">
              <a:solidFill>
                <a:srgbClr val="173456"/>
              </a:solidFill>
              <a:latin typeface="Lato" panose="020F0502020204030203" pitchFamily="34" charset="0"/>
              <a:ea typeface="Lato" panose="020F0502020204030203" pitchFamily="34" charset="0"/>
              <a:cs typeface="Lato" panose="020F0502020204030203" pitchFamily="34" charset="0"/>
            </a:endParaRPr>
          </a:p>
          <a:p>
            <a:pPr marL="1200150" lvl="2" indent="-285750">
              <a:lnSpc>
                <a:spcPct val="150000"/>
              </a:lnSpc>
              <a:buFont typeface="Arial" panose="020B0604020202020204" pitchFamily="34" charset="0"/>
              <a:buChar char="•"/>
            </a:pPr>
            <a:endParaRPr lang="en-US" sz="1600" dirty="0">
              <a:solidFill>
                <a:srgbClr val="173456"/>
              </a:solidFill>
              <a:latin typeface="Lato" panose="020F0502020204030203" pitchFamily="34" charset="0"/>
              <a:ea typeface="Lato" panose="020F0502020204030203" pitchFamily="34" charset="0"/>
              <a:cs typeface="Lato" panose="020F0502020204030203" pitchFamily="34" charset="0"/>
            </a:endParaRPr>
          </a:p>
          <a:p>
            <a:pPr marL="1200150" lvl="2" indent="-285750">
              <a:lnSpc>
                <a:spcPct val="150000"/>
              </a:lnSpc>
              <a:buFont typeface="Arial" panose="020B0604020202020204" pitchFamily="34" charset="0"/>
              <a:buChar char="•"/>
            </a:pPr>
            <a:endParaRPr lang="en-US" sz="1600" dirty="0">
              <a:solidFill>
                <a:srgbClr val="173456"/>
              </a:solidFill>
              <a:latin typeface="Lato" panose="020F0502020204030203" pitchFamily="34" charset="0"/>
              <a:ea typeface="Lato" panose="020F0502020204030203" pitchFamily="34" charset="0"/>
              <a:cs typeface="Lato" panose="020F0502020204030203" pitchFamily="34" charset="0"/>
            </a:endParaRPr>
          </a:p>
          <a:p>
            <a:pPr marL="742950" lvl="1" indent="-285750">
              <a:lnSpc>
                <a:spcPct val="150000"/>
              </a:lnSpc>
              <a:buFont typeface="Arial" panose="020B0604020202020204" pitchFamily="34" charset="0"/>
              <a:buChar char="•"/>
            </a:pPr>
            <a:endParaRPr lang="en-US" sz="1600" dirty="0">
              <a:solidFill>
                <a:srgbClr val="173456"/>
              </a:solidFill>
              <a:latin typeface="Lato" panose="020F0502020204030203" pitchFamily="34" charset="0"/>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683740BE-4F78-4C19-B49F-6896C8801533}"/>
              </a:ext>
            </a:extLst>
          </p:cNvPr>
          <p:cNvSpPr txBox="1"/>
          <p:nvPr/>
        </p:nvSpPr>
        <p:spPr>
          <a:xfrm>
            <a:off x="914400" y="101917"/>
            <a:ext cx="11277599"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General Administration Fund Allocation Summary</a:t>
            </a:r>
          </a:p>
        </p:txBody>
      </p:sp>
      <p:grpSp>
        <p:nvGrpSpPr>
          <p:cNvPr id="31" name="Group 30">
            <a:extLst>
              <a:ext uri="{FF2B5EF4-FFF2-40B4-BE49-F238E27FC236}">
                <a16:creationId xmlns:a16="http://schemas.microsoft.com/office/drawing/2014/main" id="{BC9198EE-4C2D-4E0C-9759-0CE9CAE25EBA}"/>
              </a:ext>
            </a:extLst>
          </p:cNvPr>
          <p:cNvGrpSpPr/>
          <p:nvPr/>
        </p:nvGrpSpPr>
        <p:grpSpPr>
          <a:xfrm>
            <a:off x="5637915" y="789090"/>
            <a:ext cx="568948" cy="116256"/>
            <a:chOff x="5719862" y="4917695"/>
            <a:chExt cx="568948" cy="116256"/>
          </a:xfrm>
        </p:grpSpPr>
        <p:sp>
          <p:nvSpPr>
            <p:cNvPr id="32" name="Oval 31">
              <a:extLst>
                <a:ext uri="{FF2B5EF4-FFF2-40B4-BE49-F238E27FC236}">
                  <a16:creationId xmlns:a16="http://schemas.microsoft.com/office/drawing/2014/main" id="{DE25BBD6-9E57-4D5E-B8E0-07EB156C0C08}"/>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A253645B-F150-42AD-9D5C-038ADF2A10E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87D62074-4B47-4A19-A1EE-142D1D68FEE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TextBox 1">
            <a:extLst>
              <a:ext uri="{FF2B5EF4-FFF2-40B4-BE49-F238E27FC236}">
                <a16:creationId xmlns:a16="http://schemas.microsoft.com/office/drawing/2014/main" id="{8DB14A06-33D7-5259-36E6-60F44B25E928}"/>
              </a:ext>
            </a:extLst>
          </p:cNvPr>
          <p:cNvSpPr txBox="1"/>
          <p:nvPr/>
        </p:nvSpPr>
        <p:spPr>
          <a:xfrm>
            <a:off x="7707086" y="6030686"/>
            <a:ext cx="4158344" cy="646331"/>
          </a:xfrm>
          <a:prstGeom prst="rect">
            <a:avLst/>
          </a:prstGeom>
          <a:noFill/>
        </p:spPr>
        <p:txBody>
          <a:bodyPr wrap="square" rtlCol="0">
            <a:spAutoFit/>
          </a:bodyPr>
          <a:lstStyle/>
          <a:p>
            <a:r>
              <a:rPr lang="en-US" i="1" dirty="0"/>
              <a:t>See Exhibit A for General Administration Fund Allocations.</a:t>
            </a:r>
          </a:p>
        </p:txBody>
      </p:sp>
      <p:sp>
        <p:nvSpPr>
          <p:cNvPr id="3" name="TextBox 2">
            <a:extLst>
              <a:ext uri="{FF2B5EF4-FFF2-40B4-BE49-F238E27FC236}">
                <a16:creationId xmlns:a16="http://schemas.microsoft.com/office/drawing/2014/main" id="{B1DEF718-1ED4-D2F3-6108-CD906E4428C9}"/>
              </a:ext>
            </a:extLst>
          </p:cNvPr>
          <p:cNvSpPr txBox="1"/>
          <p:nvPr/>
        </p:nvSpPr>
        <p:spPr>
          <a:xfrm>
            <a:off x="11794985" y="6528816"/>
            <a:ext cx="275095"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422189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AFC7-DCC9-E47E-0B97-E28B714ADC15}"/>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5F75ACE4-5CEE-E611-8FA0-B38CE55F0D75}"/>
              </a:ext>
            </a:extLst>
          </p:cNvPr>
          <p:cNvSpPr/>
          <p:nvPr/>
        </p:nvSpPr>
        <p:spPr>
          <a:xfrm flipH="1">
            <a:off x="572598" y="2198871"/>
            <a:ext cx="42188" cy="29417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B52C3E68-5E7F-B764-9DAA-81C8EB36EAA1}"/>
              </a:ext>
            </a:extLst>
          </p:cNvPr>
          <p:cNvSpPr txBox="1"/>
          <p:nvPr/>
        </p:nvSpPr>
        <p:spPr>
          <a:xfrm>
            <a:off x="815418" y="884170"/>
            <a:ext cx="11103679" cy="52374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900" b="1" dirty="0">
                <a:solidFill>
                  <a:srgbClr val="173456"/>
                </a:solidFill>
                <a:effectLst/>
                <a:latin typeface="Lato" panose="020F0502020204030203" pitchFamily="34" charset="0"/>
                <a:ea typeface="Lato" panose="020F0502020204030203" pitchFamily="34" charset="0"/>
                <a:cs typeface="Lato" panose="020F0502020204030203" pitchFamily="34" charset="0"/>
              </a:rPr>
              <a:t>Connectional Table: Allocations to Connectional Table entities are reduced 49%.</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The Ministerial Education Fund, Black College Fund, Interpretation Resources, and Africa University are being recommended for a 47% decrease each. </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GCFA is also recommending unrestricting funds for the Interdenominational Cooperation Fund, a decrease of 72%. This fund has sufficient reserves, creating capacity to continue in their work. </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The Connectional Table, COSROW, GCORR and the Ethnic Plans were prioritized by The Connectional Table in this budget cycle and receive less than 1% decrease.</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The Central Conference Theological Education Fund and Contingency Fund are reduced by 50%.</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The Young Clergy Initiative is now being phased out.</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United Methodist Men is recommended for a 41.8% reduction.</a:t>
            </a:r>
          </a:p>
          <a:p>
            <a:pPr marL="285750" indent="-285750">
              <a:lnSpc>
                <a:spcPct val="150000"/>
              </a:lnSpc>
              <a:buFont typeface="Arial" panose="020B0604020202020204" pitchFamily="34" charset="0"/>
              <a:buChar char="•"/>
            </a:pPr>
            <a:r>
              <a:rPr lang="en-US" sz="1900" dirty="0">
                <a:solidFill>
                  <a:srgbClr val="173456"/>
                </a:solidFill>
                <a:latin typeface="Lato" panose="020F0502020204030203" pitchFamily="34" charset="0"/>
                <a:ea typeface="Lato" panose="020F0502020204030203" pitchFamily="34" charset="0"/>
                <a:cs typeface="Lato" panose="020F0502020204030203" pitchFamily="34" charset="0"/>
              </a:rPr>
              <a:t>GBCS, GBGM, UMCOM, Discipleship Ministries, and GBHEM – 52.8% reduction. </a:t>
            </a:r>
          </a:p>
          <a:p>
            <a:pPr marL="285750" indent="-285750">
              <a:lnSpc>
                <a:spcPct val="150000"/>
              </a:lnSpc>
              <a:buFont typeface="Arial" panose="020B0604020202020204" pitchFamily="34" charset="0"/>
              <a:buChar char="•"/>
            </a:pPr>
            <a:endParaRPr lang="en-US" sz="1600" dirty="0">
              <a:solidFill>
                <a:srgbClr val="173456"/>
              </a:solidFill>
              <a:latin typeface="Lato" panose="020F0502020204030203" pitchFamily="34" charset="0"/>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BA699379-E2CB-2825-EB0C-9FEC2AB58C51}"/>
              </a:ext>
            </a:extLst>
          </p:cNvPr>
          <p:cNvSpPr txBox="1"/>
          <p:nvPr/>
        </p:nvSpPr>
        <p:spPr>
          <a:xfrm>
            <a:off x="32953" y="41993"/>
            <a:ext cx="11781337"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Connectional Table Allocation Summary</a:t>
            </a:r>
          </a:p>
        </p:txBody>
      </p:sp>
      <p:grpSp>
        <p:nvGrpSpPr>
          <p:cNvPr id="31" name="Group 30">
            <a:extLst>
              <a:ext uri="{FF2B5EF4-FFF2-40B4-BE49-F238E27FC236}">
                <a16:creationId xmlns:a16="http://schemas.microsoft.com/office/drawing/2014/main" id="{CEF18F70-12B5-CE5B-80FE-088CCB13B671}"/>
              </a:ext>
            </a:extLst>
          </p:cNvPr>
          <p:cNvGrpSpPr/>
          <p:nvPr/>
        </p:nvGrpSpPr>
        <p:grpSpPr>
          <a:xfrm>
            <a:off x="5602339" y="697341"/>
            <a:ext cx="568948" cy="116256"/>
            <a:chOff x="5719862" y="4917695"/>
            <a:chExt cx="568948" cy="116256"/>
          </a:xfrm>
        </p:grpSpPr>
        <p:sp>
          <p:nvSpPr>
            <p:cNvPr id="32" name="Oval 31">
              <a:extLst>
                <a:ext uri="{FF2B5EF4-FFF2-40B4-BE49-F238E27FC236}">
                  <a16:creationId xmlns:a16="http://schemas.microsoft.com/office/drawing/2014/main" id="{85620486-0932-8EC7-5B32-40AC9157C22F}"/>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03F0079A-82F1-448B-C450-BE8B707FD106}"/>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DEEDB92B-10C9-BBA1-3CCC-B1C118BACE59}"/>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TextBox 1">
            <a:extLst>
              <a:ext uri="{FF2B5EF4-FFF2-40B4-BE49-F238E27FC236}">
                <a16:creationId xmlns:a16="http://schemas.microsoft.com/office/drawing/2014/main" id="{A02ECFFA-D276-6DEC-F021-89C3F042A884}"/>
              </a:ext>
            </a:extLst>
          </p:cNvPr>
          <p:cNvSpPr txBox="1"/>
          <p:nvPr/>
        </p:nvSpPr>
        <p:spPr>
          <a:xfrm>
            <a:off x="7397221" y="6355948"/>
            <a:ext cx="4794779" cy="369332"/>
          </a:xfrm>
          <a:prstGeom prst="rect">
            <a:avLst/>
          </a:prstGeom>
          <a:noFill/>
        </p:spPr>
        <p:txBody>
          <a:bodyPr wrap="square" rtlCol="0">
            <a:spAutoFit/>
          </a:bodyPr>
          <a:lstStyle/>
          <a:p>
            <a:r>
              <a:rPr lang="en-US" i="1" dirty="0"/>
              <a:t>See Exhibit B for Connectional Table Allocations.</a:t>
            </a:r>
          </a:p>
        </p:txBody>
      </p:sp>
      <p:sp>
        <p:nvSpPr>
          <p:cNvPr id="3" name="TextBox 2">
            <a:extLst>
              <a:ext uri="{FF2B5EF4-FFF2-40B4-BE49-F238E27FC236}">
                <a16:creationId xmlns:a16="http://schemas.microsoft.com/office/drawing/2014/main" id="{69FED912-7FE8-1B3C-008D-835AA4B482C8}"/>
              </a:ext>
            </a:extLst>
          </p:cNvPr>
          <p:cNvSpPr txBox="1"/>
          <p:nvPr/>
        </p:nvSpPr>
        <p:spPr>
          <a:xfrm>
            <a:off x="11794985" y="6528816"/>
            <a:ext cx="275095"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28542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A1474-FEB7-708E-A17E-029B12D077CF}"/>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7553F592-72AC-9498-8C01-8BDB1999D042}"/>
              </a:ext>
            </a:extLst>
          </p:cNvPr>
          <p:cNvSpPr/>
          <p:nvPr/>
        </p:nvSpPr>
        <p:spPr>
          <a:xfrm flipH="1">
            <a:off x="682973" y="2621642"/>
            <a:ext cx="42188" cy="29417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C9D2B698-7D71-56CE-E3C0-36D7E0B2DA5B}"/>
              </a:ext>
            </a:extLst>
          </p:cNvPr>
          <p:cNvSpPr txBox="1"/>
          <p:nvPr/>
        </p:nvSpPr>
        <p:spPr>
          <a:xfrm>
            <a:off x="1096504" y="1221971"/>
            <a:ext cx="10605689" cy="46481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173456"/>
                </a:solidFill>
                <a:effectLst/>
                <a:latin typeface="Lato" panose="020F0502020204030203" pitchFamily="34" charset="0"/>
                <a:ea typeface="Lato" panose="020F0502020204030203" pitchFamily="34" charset="0"/>
                <a:cs typeface="Lato" panose="020F0502020204030203" pitchFamily="34" charset="0"/>
              </a:rPr>
              <a:t>In 2023, the giving rate for the Episcopal Fund was 88.42% for both Jurisdictional &amp; Central Conferences.</a:t>
            </a:r>
          </a:p>
          <a:p>
            <a:pPr marL="285750"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GCFA is required to budget for all Episcopal Areas, a total of 71 Bishops, including five additional Bishops in Africa that were approved by the 2016 General Conference.</a:t>
            </a:r>
          </a:p>
          <a:p>
            <a:pPr marL="285750"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However, concern lingers over the long-term sustainability of the fund. The Fund will run a deficit in either 2026 or 2027 (depending on the collection rate) if all vacancies are filled. </a:t>
            </a:r>
          </a:p>
          <a:p>
            <a:pPr marL="285750"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In the current proposed budget, The Episcopal Fund can support approximately 54 Bishops worldwide through the next quadrennium.</a:t>
            </a:r>
          </a:p>
          <a:p>
            <a:pPr marL="285750"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The General Conference decides how many Bishops to elect; GCFA has no authority to decide the number of Bishops.</a:t>
            </a:r>
          </a:p>
        </p:txBody>
      </p:sp>
      <p:sp>
        <p:nvSpPr>
          <p:cNvPr id="27" name="TextBox 26">
            <a:extLst>
              <a:ext uri="{FF2B5EF4-FFF2-40B4-BE49-F238E27FC236}">
                <a16:creationId xmlns:a16="http://schemas.microsoft.com/office/drawing/2014/main" id="{BE5A162A-B5D4-D8FC-08E7-3BC1CF233957}"/>
              </a:ext>
            </a:extLst>
          </p:cNvPr>
          <p:cNvSpPr txBox="1"/>
          <p:nvPr/>
        </p:nvSpPr>
        <p:spPr>
          <a:xfrm>
            <a:off x="-79143" y="210774"/>
            <a:ext cx="11781337"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Episcopal Fund Considerations</a:t>
            </a:r>
          </a:p>
        </p:txBody>
      </p:sp>
      <p:grpSp>
        <p:nvGrpSpPr>
          <p:cNvPr id="31" name="Group 30">
            <a:extLst>
              <a:ext uri="{FF2B5EF4-FFF2-40B4-BE49-F238E27FC236}">
                <a16:creationId xmlns:a16="http://schemas.microsoft.com/office/drawing/2014/main" id="{6D767F7A-836B-FC0F-E983-55F23F78B547}"/>
              </a:ext>
            </a:extLst>
          </p:cNvPr>
          <p:cNvGrpSpPr/>
          <p:nvPr/>
        </p:nvGrpSpPr>
        <p:grpSpPr>
          <a:xfrm>
            <a:off x="5470930" y="950632"/>
            <a:ext cx="568948" cy="116256"/>
            <a:chOff x="5719862" y="4917695"/>
            <a:chExt cx="568948" cy="116256"/>
          </a:xfrm>
        </p:grpSpPr>
        <p:sp>
          <p:nvSpPr>
            <p:cNvPr id="32" name="Oval 31">
              <a:extLst>
                <a:ext uri="{FF2B5EF4-FFF2-40B4-BE49-F238E27FC236}">
                  <a16:creationId xmlns:a16="http://schemas.microsoft.com/office/drawing/2014/main" id="{6D72047C-B971-82B0-2431-0ECC3B25F80A}"/>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111C80EF-C9D6-CFE5-37D2-2816AFC82C1D}"/>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B8CB8ED4-8B33-C867-D2B4-D57BCE0C7281}"/>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TextBox 1">
            <a:extLst>
              <a:ext uri="{FF2B5EF4-FFF2-40B4-BE49-F238E27FC236}">
                <a16:creationId xmlns:a16="http://schemas.microsoft.com/office/drawing/2014/main" id="{87AEF861-25FB-2FA0-7484-0A41907C37F3}"/>
              </a:ext>
            </a:extLst>
          </p:cNvPr>
          <p:cNvSpPr txBox="1"/>
          <p:nvPr/>
        </p:nvSpPr>
        <p:spPr>
          <a:xfrm>
            <a:off x="11794985" y="6528816"/>
            <a:ext cx="275095"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57062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454B-7C03-352D-0D9C-B1F497CD3AF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E6095F2-94AC-40F8-30CB-A042FB00C225}"/>
              </a:ext>
            </a:extLst>
          </p:cNvPr>
          <p:cNvSpPr/>
          <p:nvPr/>
        </p:nvSpPr>
        <p:spPr>
          <a:xfrm flipH="1">
            <a:off x="682973" y="2621642"/>
            <a:ext cx="42188" cy="29417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53D38A20-1598-A547-552F-C55FFE8F8D26}"/>
              </a:ext>
            </a:extLst>
          </p:cNvPr>
          <p:cNvSpPr txBox="1"/>
          <p:nvPr/>
        </p:nvSpPr>
        <p:spPr>
          <a:xfrm>
            <a:off x="1096504" y="1221971"/>
            <a:ext cx="10605689" cy="46481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173456"/>
                </a:solidFill>
                <a:effectLst/>
                <a:latin typeface="Lato" panose="020F0502020204030203" pitchFamily="34" charset="0"/>
                <a:ea typeface="Lato" panose="020F0502020204030203" pitchFamily="34" charset="0"/>
                <a:cs typeface="Lato" panose="020F0502020204030203" pitchFamily="34" charset="0"/>
              </a:rPr>
              <a:t>Episcopal Fund: Allocations to the Episcopal Fund are reduced by just over 15%. </a:t>
            </a:r>
          </a:p>
          <a:p>
            <a:pPr marL="742950" lvl="1" indent="-285750">
              <a:lnSpc>
                <a:spcPct val="150000"/>
              </a:lnSpc>
              <a:buFont typeface="Arial" panose="020B0604020202020204" pitchFamily="34" charset="0"/>
              <a:buChar char="•"/>
            </a:pPr>
            <a:r>
              <a:rPr lang="en-US" sz="2000" dirty="0">
                <a:solidFill>
                  <a:srgbClr val="173456"/>
                </a:solidFill>
                <a:effectLst/>
                <a:latin typeface="Lato" panose="020F0502020204030203" pitchFamily="34" charset="0"/>
                <a:ea typeface="Lato" panose="020F0502020204030203" pitchFamily="34" charset="0"/>
                <a:cs typeface="Lato" panose="020F0502020204030203" pitchFamily="34" charset="0"/>
              </a:rPr>
              <a:t>Allocations to the Episcopal Fund have been increased for the coming quadrennium from the published ADCA through a transitional, one-time line item in the proposed budget in the amount of $15 million.</a:t>
            </a:r>
          </a:p>
          <a:p>
            <a:pPr marL="742950" lvl="1"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This additional $15 million is achieved two ways: </a:t>
            </a:r>
          </a:p>
          <a:p>
            <a:pPr marL="1200150" lvl="2"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By increasing the proposed base rate to 2.595%, generating $7.5 million. </a:t>
            </a:r>
          </a:p>
          <a:p>
            <a:pPr marL="1200150" lvl="2" indent="-285750">
              <a:lnSpc>
                <a:spcPct val="150000"/>
              </a:lnSpc>
              <a:buFont typeface="Arial" panose="020B0604020202020204" pitchFamily="34" charset="0"/>
              <a:buChar char="•"/>
            </a:pPr>
            <a:r>
              <a:rPr lang="en-US" sz="2000" dirty="0">
                <a:solidFill>
                  <a:srgbClr val="173456"/>
                </a:solidFill>
                <a:latin typeface="Lato" panose="020F0502020204030203" pitchFamily="34" charset="0"/>
                <a:ea typeface="Lato" panose="020F0502020204030203" pitchFamily="34" charset="0"/>
                <a:cs typeface="Lato" panose="020F0502020204030203" pitchFamily="34" charset="0"/>
              </a:rPr>
              <a:t>The remaining $7.5 million would be reallocated from general Church agencies to the Episcopal Fund. However, the funding level of the general Church agencies will remain the same, as they are schedule to receive an additional distribution from the Benefit Trust. </a:t>
            </a:r>
          </a:p>
        </p:txBody>
      </p:sp>
      <p:sp>
        <p:nvSpPr>
          <p:cNvPr id="27" name="TextBox 26">
            <a:extLst>
              <a:ext uri="{FF2B5EF4-FFF2-40B4-BE49-F238E27FC236}">
                <a16:creationId xmlns:a16="http://schemas.microsoft.com/office/drawing/2014/main" id="{8F5A5689-C4A2-F686-11F1-ECA3731F21C9}"/>
              </a:ext>
            </a:extLst>
          </p:cNvPr>
          <p:cNvSpPr txBox="1"/>
          <p:nvPr/>
        </p:nvSpPr>
        <p:spPr>
          <a:xfrm>
            <a:off x="-193393" y="210774"/>
            <a:ext cx="11781337" cy="584775"/>
          </a:xfrm>
          <a:prstGeom prst="rect">
            <a:avLst/>
          </a:prstGeom>
          <a:noFill/>
        </p:spPr>
        <p:txBody>
          <a:bodyPr wrap="square" rtlCol="0">
            <a:spAutoFit/>
          </a:bodyPr>
          <a:lstStyle/>
          <a:p>
            <a:pPr algn="ctr"/>
            <a:r>
              <a:rPr lang="en-US" sz="3200" b="1" dirty="0">
                <a:solidFill>
                  <a:schemeClr val="accent1">
                    <a:lumMod val="50000"/>
                  </a:schemeClr>
                </a:solidFill>
                <a:latin typeface="Montserrat" panose="00000500000000000000" pitchFamily="2" charset="0"/>
                <a:cs typeface="Poppins SemiBold" panose="00000700000000000000" pitchFamily="2" charset="0"/>
              </a:rPr>
              <a:t>Episcopal Fund Allocations</a:t>
            </a:r>
          </a:p>
        </p:txBody>
      </p:sp>
      <p:grpSp>
        <p:nvGrpSpPr>
          <p:cNvPr id="31" name="Group 30">
            <a:extLst>
              <a:ext uri="{FF2B5EF4-FFF2-40B4-BE49-F238E27FC236}">
                <a16:creationId xmlns:a16="http://schemas.microsoft.com/office/drawing/2014/main" id="{DD66B1D3-08D6-A649-988C-0993FA66C631}"/>
              </a:ext>
            </a:extLst>
          </p:cNvPr>
          <p:cNvGrpSpPr/>
          <p:nvPr/>
        </p:nvGrpSpPr>
        <p:grpSpPr>
          <a:xfrm>
            <a:off x="5470930" y="950632"/>
            <a:ext cx="568948" cy="116256"/>
            <a:chOff x="5719862" y="4917695"/>
            <a:chExt cx="568948" cy="116256"/>
          </a:xfrm>
        </p:grpSpPr>
        <p:sp>
          <p:nvSpPr>
            <p:cNvPr id="32" name="Oval 31">
              <a:extLst>
                <a:ext uri="{FF2B5EF4-FFF2-40B4-BE49-F238E27FC236}">
                  <a16:creationId xmlns:a16="http://schemas.microsoft.com/office/drawing/2014/main" id="{E6DD2676-1B98-D55B-B1BA-BCC55E512DCA}"/>
                </a:ext>
              </a:extLst>
            </p:cNvPr>
            <p:cNvSpPr/>
            <p:nvPr/>
          </p:nvSpPr>
          <p:spPr>
            <a:xfrm>
              <a:off x="5719862"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3" name="Oval 32">
              <a:extLst>
                <a:ext uri="{FF2B5EF4-FFF2-40B4-BE49-F238E27FC236}">
                  <a16:creationId xmlns:a16="http://schemas.microsoft.com/office/drawing/2014/main" id="{24B25055-EE72-7A47-99FC-54998EFCC7EA}"/>
                </a:ext>
              </a:extLst>
            </p:cNvPr>
            <p:cNvSpPr/>
            <p:nvPr/>
          </p:nvSpPr>
          <p:spPr>
            <a:xfrm>
              <a:off x="5946208"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4" name="Oval 33">
              <a:extLst>
                <a:ext uri="{FF2B5EF4-FFF2-40B4-BE49-F238E27FC236}">
                  <a16:creationId xmlns:a16="http://schemas.microsoft.com/office/drawing/2014/main" id="{40170402-E929-950B-9F7D-916F3FCF1B82}"/>
                </a:ext>
              </a:extLst>
            </p:cNvPr>
            <p:cNvSpPr/>
            <p:nvPr/>
          </p:nvSpPr>
          <p:spPr>
            <a:xfrm>
              <a:off x="6172554" y="4917695"/>
              <a:ext cx="116256" cy="1162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TextBox 1">
            <a:extLst>
              <a:ext uri="{FF2B5EF4-FFF2-40B4-BE49-F238E27FC236}">
                <a16:creationId xmlns:a16="http://schemas.microsoft.com/office/drawing/2014/main" id="{676B49B4-C144-D1CF-DADF-400D5E9DA4DC}"/>
              </a:ext>
            </a:extLst>
          </p:cNvPr>
          <p:cNvSpPr txBox="1"/>
          <p:nvPr/>
        </p:nvSpPr>
        <p:spPr>
          <a:xfrm>
            <a:off x="7397221" y="6355948"/>
            <a:ext cx="4794779" cy="369332"/>
          </a:xfrm>
          <a:prstGeom prst="rect">
            <a:avLst/>
          </a:prstGeom>
          <a:noFill/>
        </p:spPr>
        <p:txBody>
          <a:bodyPr wrap="square" rtlCol="0">
            <a:spAutoFit/>
          </a:bodyPr>
          <a:lstStyle/>
          <a:p>
            <a:r>
              <a:rPr lang="en-US" i="1" dirty="0"/>
              <a:t>See Exhibit A for Episcopal Allocations.</a:t>
            </a:r>
          </a:p>
        </p:txBody>
      </p:sp>
      <p:sp>
        <p:nvSpPr>
          <p:cNvPr id="3" name="TextBox 2">
            <a:extLst>
              <a:ext uri="{FF2B5EF4-FFF2-40B4-BE49-F238E27FC236}">
                <a16:creationId xmlns:a16="http://schemas.microsoft.com/office/drawing/2014/main" id="{64ED0BAD-5360-FD06-600F-BB46DDB2E252}"/>
              </a:ext>
            </a:extLst>
          </p:cNvPr>
          <p:cNvSpPr txBox="1"/>
          <p:nvPr/>
        </p:nvSpPr>
        <p:spPr>
          <a:xfrm>
            <a:off x="11794985" y="6528816"/>
            <a:ext cx="275095"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98469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6947</TotalTime>
  <Words>1144</Words>
  <Application>Microsoft Office PowerPoint</Application>
  <PresentationFormat>Widescreen</PresentationFormat>
  <Paragraphs>121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Lato</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Edy Subiyanto</dc:creator>
  <cp:lastModifiedBy>Brandy Bivens</cp:lastModifiedBy>
  <cp:revision>27</cp:revision>
  <dcterms:created xsi:type="dcterms:W3CDTF">2020-12-05T02:47:56Z</dcterms:created>
  <dcterms:modified xsi:type="dcterms:W3CDTF">2024-02-29T23:28:38Z</dcterms:modified>
</cp:coreProperties>
</file>