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39"/>
  </p:notesMasterIdLst>
  <p:handoutMasterIdLst>
    <p:handoutMasterId r:id="rId40"/>
  </p:handoutMasterIdLst>
  <p:sldIdLst>
    <p:sldId id="256" r:id="rId2"/>
    <p:sldId id="299" r:id="rId3"/>
    <p:sldId id="300" r:id="rId4"/>
    <p:sldId id="291" r:id="rId5"/>
    <p:sldId id="292" r:id="rId6"/>
    <p:sldId id="293" r:id="rId7"/>
    <p:sldId id="322" r:id="rId8"/>
    <p:sldId id="327" r:id="rId9"/>
    <p:sldId id="324" r:id="rId10"/>
    <p:sldId id="302" r:id="rId11"/>
    <p:sldId id="303" r:id="rId12"/>
    <p:sldId id="304" r:id="rId13"/>
    <p:sldId id="295" r:id="rId14"/>
    <p:sldId id="296" r:id="rId15"/>
    <p:sldId id="287" r:id="rId16"/>
    <p:sldId id="257" r:id="rId17"/>
    <p:sldId id="259" r:id="rId18"/>
    <p:sldId id="263" r:id="rId19"/>
    <p:sldId id="328" r:id="rId20"/>
    <p:sldId id="288" r:id="rId21"/>
    <p:sldId id="269" r:id="rId22"/>
    <p:sldId id="317" r:id="rId23"/>
    <p:sldId id="329" r:id="rId24"/>
    <p:sldId id="319" r:id="rId25"/>
    <p:sldId id="305" r:id="rId26"/>
    <p:sldId id="270" r:id="rId27"/>
    <p:sldId id="271" r:id="rId28"/>
    <p:sldId id="313" r:id="rId29"/>
    <p:sldId id="306" r:id="rId30"/>
    <p:sldId id="307" r:id="rId31"/>
    <p:sldId id="308" r:id="rId32"/>
    <p:sldId id="309" r:id="rId33"/>
    <p:sldId id="310" r:id="rId34"/>
    <p:sldId id="311" r:id="rId35"/>
    <p:sldId id="286" r:id="rId36"/>
    <p:sldId id="277" r:id="rId37"/>
    <p:sldId id="278" r:id="rId38"/>
  </p:sldIdLst>
  <p:sldSz cx="9144000" cy="6858000" type="screen4x3"/>
  <p:notesSz cx="7077075" cy="9369425"/>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78B741B-DC12-4F1D-A842-9268B21BBAB0}">
          <p14:sldIdLst>
            <p14:sldId id="256"/>
            <p14:sldId id="299"/>
            <p14:sldId id="300"/>
            <p14:sldId id="291"/>
            <p14:sldId id="292"/>
            <p14:sldId id="293"/>
            <p14:sldId id="322"/>
            <p14:sldId id="327"/>
            <p14:sldId id="324"/>
            <p14:sldId id="302"/>
            <p14:sldId id="303"/>
            <p14:sldId id="304"/>
            <p14:sldId id="295"/>
            <p14:sldId id="296"/>
          </p14:sldIdLst>
        </p14:section>
        <p14:section name="Untitled Section" id="{C942C854-6B41-477C-8827-85FF8302FB8A}">
          <p14:sldIdLst>
            <p14:sldId id="287"/>
            <p14:sldId id="257"/>
            <p14:sldId id="259"/>
            <p14:sldId id="263"/>
            <p14:sldId id="328"/>
            <p14:sldId id="288"/>
            <p14:sldId id="269"/>
            <p14:sldId id="317"/>
            <p14:sldId id="329"/>
            <p14:sldId id="319"/>
            <p14:sldId id="305"/>
            <p14:sldId id="270"/>
            <p14:sldId id="271"/>
            <p14:sldId id="313"/>
            <p14:sldId id="306"/>
            <p14:sldId id="307"/>
            <p14:sldId id="308"/>
            <p14:sldId id="309"/>
            <p14:sldId id="310"/>
            <p14:sldId id="311"/>
            <p14:sldId id="286"/>
            <p14:sldId id="277"/>
            <p14:sldId id="278"/>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304" autoAdjust="0"/>
  </p:normalViewPr>
  <p:slideViewPr>
    <p:cSldViewPr>
      <p:cViewPr>
        <p:scale>
          <a:sx n="66" d="100"/>
          <a:sy n="66" d="100"/>
        </p:scale>
        <p:origin x="-1506" y="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A4F2ED1-42B5-46E5-ACA1-E752AD6BFC47}" type="doc">
      <dgm:prSet loTypeId="urn:microsoft.com/office/officeart/2005/8/layout/pictureOrgChart+Icon" loCatId="hierarchy" qsTypeId="urn:microsoft.com/office/officeart/2005/8/quickstyle/simple1" qsCatId="simple" csTypeId="urn:microsoft.com/office/officeart/2005/8/colors/accent1_2" csCatId="accent1" phldr="1"/>
      <dgm:spPr/>
      <dgm:t>
        <a:bodyPr/>
        <a:lstStyle/>
        <a:p>
          <a:endParaRPr lang="es-ES"/>
        </a:p>
      </dgm:t>
    </dgm:pt>
    <dgm:pt modelId="{34190B5D-8ABC-4B51-93A1-74DA2A383A9F}" type="pres">
      <dgm:prSet presAssocID="{EA4F2ED1-42B5-46E5-ACA1-E752AD6BFC47}" presName="hierChild1" presStyleCnt="0">
        <dgm:presLayoutVars>
          <dgm:orgChart val="1"/>
          <dgm:chPref val="1"/>
          <dgm:dir/>
          <dgm:animOne val="branch"/>
          <dgm:animLvl val="lvl"/>
          <dgm:resizeHandles/>
        </dgm:presLayoutVars>
      </dgm:prSet>
      <dgm:spPr/>
      <dgm:t>
        <a:bodyPr/>
        <a:lstStyle/>
        <a:p>
          <a:endParaRPr lang="es-ES"/>
        </a:p>
      </dgm:t>
    </dgm:pt>
  </dgm:ptLst>
  <dgm:cxnLst>
    <dgm:cxn modelId="{1706B81C-2360-4BB0-B9D6-10D22D0FA8A8}" type="presOf" srcId="{EA4F2ED1-42B5-46E5-ACA1-E752AD6BFC47}" destId="{34190B5D-8ABC-4B51-93A1-74DA2A383A9F}" srcOrd="0" destOrd="0" presId="urn:microsoft.com/office/officeart/2005/8/layout/pictureOrgChart+Icon"/>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62FF7A5-068D-48F2-ACD3-C813BF75CB0B}" type="doc">
      <dgm:prSet loTypeId="urn:microsoft.com/office/officeart/2005/8/layout/venn2" loCatId="relationship" qsTypeId="urn:microsoft.com/office/officeart/2005/8/quickstyle/simple1" qsCatId="simple" csTypeId="urn:microsoft.com/office/officeart/2005/8/colors/accent1_2" csCatId="accent1" phldr="1"/>
      <dgm:spPr/>
      <dgm:t>
        <a:bodyPr/>
        <a:lstStyle/>
        <a:p>
          <a:endParaRPr lang="es-ES"/>
        </a:p>
      </dgm:t>
    </dgm:pt>
    <dgm:pt modelId="{FE0C755B-3795-49E6-AAF6-29DE0F77317D}">
      <dgm:prSet phldrT="[Text]"/>
      <dgm:spPr/>
      <dgm:t>
        <a:bodyPr/>
        <a:lstStyle/>
        <a:p>
          <a:r>
            <a:rPr lang="en-US" dirty="0" smtClean="0">
              <a:solidFill>
                <a:srgbClr val="FF0000"/>
              </a:solidFill>
            </a:rPr>
            <a:t>GBGM</a:t>
          </a:r>
          <a:endParaRPr lang="es-ES" dirty="0">
            <a:solidFill>
              <a:srgbClr val="FF0000"/>
            </a:solidFill>
          </a:endParaRPr>
        </a:p>
      </dgm:t>
    </dgm:pt>
    <dgm:pt modelId="{666B28C3-EDF0-4D6D-9A57-D012AF962C18}" type="parTrans" cxnId="{60ACA955-3371-4123-ACC2-F7353AC32BEB}">
      <dgm:prSet/>
      <dgm:spPr/>
      <dgm:t>
        <a:bodyPr/>
        <a:lstStyle/>
        <a:p>
          <a:endParaRPr lang="es-ES"/>
        </a:p>
      </dgm:t>
    </dgm:pt>
    <dgm:pt modelId="{729DE746-B8B3-48A7-9F5E-B556748645E1}" type="sibTrans" cxnId="{60ACA955-3371-4123-ACC2-F7353AC32BEB}">
      <dgm:prSet/>
      <dgm:spPr/>
      <dgm:t>
        <a:bodyPr/>
        <a:lstStyle/>
        <a:p>
          <a:endParaRPr lang="es-ES"/>
        </a:p>
      </dgm:t>
    </dgm:pt>
    <dgm:pt modelId="{28950818-DA13-47F7-9F9C-179CF60F373B}">
      <dgm:prSet phldrT="[Text]"/>
      <dgm:spPr/>
      <dgm:t>
        <a:bodyPr/>
        <a:lstStyle/>
        <a:p>
          <a:r>
            <a:rPr lang="en-US" dirty="0" smtClean="0">
              <a:solidFill>
                <a:schemeClr val="accent6">
                  <a:lumMod val="50000"/>
                </a:schemeClr>
              </a:solidFill>
            </a:rPr>
            <a:t>GCFA</a:t>
          </a:r>
          <a:endParaRPr lang="es-ES" dirty="0">
            <a:solidFill>
              <a:schemeClr val="accent6">
                <a:lumMod val="50000"/>
              </a:schemeClr>
            </a:solidFill>
          </a:endParaRPr>
        </a:p>
      </dgm:t>
    </dgm:pt>
    <dgm:pt modelId="{CFC8AD08-73C2-4F42-A88C-6FCBC02666B2}" type="parTrans" cxnId="{F339F935-3B2E-4BE5-8004-FFFA40CF6638}">
      <dgm:prSet/>
      <dgm:spPr/>
      <dgm:t>
        <a:bodyPr/>
        <a:lstStyle/>
        <a:p>
          <a:endParaRPr lang="es-ES"/>
        </a:p>
      </dgm:t>
    </dgm:pt>
    <dgm:pt modelId="{135B0C21-026D-4BF4-8A1A-31235D96DD00}" type="sibTrans" cxnId="{F339F935-3B2E-4BE5-8004-FFFA40CF6638}">
      <dgm:prSet/>
      <dgm:spPr/>
      <dgm:t>
        <a:bodyPr/>
        <a:lstStyle/>
        <a:p>
          <a:endParaRPr lang="es-ES"/>
        </a:p>
      </dgm:t>
    </dgm:pt>
    <dgm:pt modelId="{22415B77-19B7-4FF2-AE38-6E8D069D9326}">
      <dgm:prSet phldrT="[Text]"/>
      <dgm:spPr/>
      <dgm:t>
        <a:bodyPr/>
        <a:lstStyle/>
        <a:p>
          <a:r>
            <a:rPr lang="en-US" dirty="0" smtClean="0">
              <a:solidFill>
                <a:schemeClr val="tx1"/>
              </a:solidFill>
            </a:rPr>
            <a:t>NACEC</a:t>
          </a:r>
          <a:endParaRPr lang="es-ES" dirty="0">
            <a:solidFill>
              <a:schemeClr val="tx1"/>
            </a:solidFill>
          </a:endParaRPr>
        </a:p>
      </dgm:t>
    </dgm:pt>
    <dgm:pt modelId="{63F5516C-8D23-4474-8ACE-CF7F2F573843}" type="parTrans" cxnId="{ABE4107E-45CB-4B90-B800-32EEFF86CCA6}">
      <dgm:prSet/>
      <dgm:spPr/>
      <dgm:t>
        <a:bodyPr/>
        <a:lstStyle/>
        <a:p>
          <a:endParaRPr lang="es-ES"/>
        </a:p>
      </dgm:t>
    </dgm:pt>
    <dgm:pt modelId="{296CF937-C3A0-44F7-8831-DC5B65637A06}" type="sibTrans" cxnId="{ABE4107E-45CB-4B90-B800-32EEFF86CCA6}">
      <dgm:prSet/>
      <dgm:spPr/>
      <dgm:t>
        <a:bodyPr/>
        <a:lstStyle/>
        <a:p>
          <a:endParaRPr lang="es-ES"/>
        </a:p>
      </dgm:t>
    </dgm:pt>
    <dgm:pt modelId="{097ACC2C-3727-4B36-8166-F1FB1356059F}">
      <dgm:prSet phldrT="[Text]"/>
      <dgm:spPr/>
      <dgm:t>
        <a:bodyPr/>
        <a:lstStyle/>
        <a:p>
          <a:r>
            <a:rPr lang="en-US" dirty="0" smtClean="0"/>
            <a:t>CEC</a:t>
          </a:r>
          <a:endParaRPr lang="es-ES" dirty="0"/>
        </a:p>
      </dgm:t>
    </dgm:pt>
    <dgm:pt modelId="{6556B59A-31FE-4BB6-AB16-4B47EEDA37A0}" type="parTrans" cxnId="{EB187B8F-90FC-46C8-8E4C-F2E352ABB039}">
      <dgm:prSet/>
      <dgm:spPr/>
      <dgm:t>
        <a:bodyPr/>
        <a:lstStyle/>
        <a:p>
          <a:endParaRPr lang="es-ES"/>
        </a:p>
      </dgm:t>
    </dgm:pt>
    <dgm:pt modelId="{9D4F4F8A-077C-4F71-8236-1003CF485A4C}" type="sibTrans" cxnId="{EB187B8F-90FC-46C8-8E4C-F2E352ABB039}">
      <dgm:prSet/>
      <dgm:spPr/>
      <dgm:t>
        <a:bodyPr/>
        <a:lstStyle/>
        <a:p>
          <a:endParaRPr lang="es-ES"/>
        </a:p>
      </dgm:t>
    </dgm:pt>
    <dgm:pt modelId="{0BEEA64D-BF70-4484-9702-E562659D60A1}" type="pres">
      <dgm:prSet presAssocID="{762FF7A5-068D-48F2-ACD3-C813BF75CB0B}" presName="Name0" presStyleCnt="0">
        <dgm:presLayoutVars>
          <dgm:chMax val="7"/>
          <dgm:resizeHandles val="exact"/>
        </dgm:presLayoutVars>
      </dgm:prSet>
      <dgm:spPr/>
      <dgm:t>
        <a:bodyPr/>
        <a:lstStyle/>
        <a:p>
          <a:endParaRPr lang="es-ES"/>
        </a:p>
      </dgm:t>
    </dgm:pt>
    <dgm:pt modelId="{105D91A5-EEBA-41B4-AC37-0655949D6B3D}" type="pres">
      <dgm:prSet presAssocID="{762FF7A5-068D-48F2-ACD3-C813BF75CB0B}" presName="comp1" presStyleCnt="0"/>
      <dgm:spPr/>
    </dgm:pt>
    <dgm:pt modelId="{586C7DAA-DE64-4BDF-804D-FC91266D3C11}" type="pres">
      <dgm:prSet presAssocID="{762FF7A5-068D-48F2-ACD3-C813BF75CB0B}" presName="circle1" presStyleLbl="node1" presStyleIdx="0" presStyleCnt="4"/>
      <dgm:spPr/>
      <dgm:t>
        <a:bodyPr/>
        <a:lstStyle/>
        <a:p>
          <a:endParaRPr lang="es-ES"/>
        </a:p>
      </dgm:t>
    </dgm:pt>
    <dgm:pt modelId="{C456BB99-2CF5-4318-AC22-31E573683987}" type="pres">
      <dgm:prSet presAssocID="{762FF7A5-068D-48F2-ACD3-C813BF75CB0B}" presName="c1text" presStyleLbl="node1" presStyleIdx="0" presStyleCnt="4">
        <dgm:presLayoutVars>
          <dgm:bulletEnabled val="1"/>
        </dgm:presLayoutVars>
      </dgm:prSet>
      <dgm:spPr/>
      <dgm:t>
        <a:bodyPr/>
        <a:lstStyle/>
        <a:p>
          <a:endParaRPr lang="es-ES"/>
        </a:p>
      </dgm:t>
    </dgm:pt>
    <dgm:pt modelId="{9FB15193-D9F6-4BE8-B25F-5954D833738C}" type="pres">
      <dgm:prSet presAssocID="{762FF7A5-068D-48F2-ACD3-C813BF75CB0B}" presName="comp2" presStyleCnt="0"/>
      <dgm:spPr/>
    </dgm:pt>
    <dgm:pt modelId="{B0A0B5CD-9334-49B8-805E-B09AE9942CE4}" type="pres">
      <dgm:prSet presAssocID="{762FF7A5-068D-48F2-ACD3-C813BF75CB0B}" presName="circle2" presStyleLbl="node1" presStyleIdx="1" presStyleCnt="4" custScaleX="75893" custScaleY="78571" custLinFactNeighborX="-3348" custLinFactNeighborY="-6697"/>
      <dgm:spPr/>
      <dgm:t>
        <a:bodyPr/>
        <a:lstStyle/>
        <a:p>
          <a:endParaRPr lang="es-ES"/>
        </a:p>
      </dgm:t>
    </dgm:pt>
    <dgm:pt modelId="{5D34B900-1742-4B43-8300-9B2B082B0B3A}" type="pres">
      <dgm:prSet presAssocID="{762FF7A5-068D-48F2-ACD3-C813BF75CB0B}" presName="c2text" presStyleLbl="node1" presStyleIdx="1" presStyleCnt="4">
        <dgm:presLayoutVars>
          <dgm:bulletEnabled val="1"/>
        </dgm:presLayoutVars>
      </dgm:prSet>
      <dgm:spPr/>
      <dgm:t>
        <a:bodyPr/>
        <a:lstStyle/>
        <a:p>
          <a:endParaRPr lang="es-ES"/>
        </a:p>
      </dgm:t>
    </dgm:pt>
    <dgm:pt modelId="{C1BE87A9-A7DF-4B33-A582-39F747F487D3}" type="pres">
      <dgm:prSet presAssocID="{762FF7A5-068D-48F2-ACD3-C813BF75CB0B}" presName="comp3" presStyleCnt="0"/>
      <dgm:spPr/>
    </dgm:pt>
    <dgm:pt modelId="{E5402D3E-98FB-4F45-ACC2-B55098D38105}" type="pres">
      <dgm:prSet presAssocID="{762FF7A5-068D-48F2-ACD3-C813BF75CB0B}" presName="circle3" presStyleLbl="node1" presStyleIdx="2" presStyleCnt="4"/>
      <dgm:spPr/>
      <dgm:t>
        <a:bodyPr/>
        <a:lstStyle/>
        <a:p>
          <a:endParaRPr lang="es-ES"/>
        </a:p>
      </dgm:t>
    </dgm:pt>
    <dgm:pt modelId="{8CF6F94F-1E70-4BF2-995B-A46E504C2F36}" type="pres">
      <dgm:prSet presAssocID="{762FF7A5-068D-48F2-ACD3-C813BF75CB0B}" presName="c3text" presStyleLbl="node1" presStyleIdx="2" presStyleCnt="4">
        <dgm:presLayoutVars>
          <dgm:bulletEnabled val="1"/>
        </dgm:presLayoutVars>
      </dgm:prSet>
      <dgm:spPr/>
      <dgm:t>
        <a:bodyPr/>
        <a:lstStyle/>
        <a:p>
          <a:endParaRPr lang="es-ES"/>
        </a:p>
      </dgm:t>
    </dgm:pt>
    <dgm:pt modelId="{693693A0-F18F-4A09-A203-4034B5D18857}" type="pres">
      <dgm:prSet presAssocID="{762FF7A5-068D-48F2-ACD3-C813BF75CB0B}" presName="comp4" presStyleCnt="0"/>
      <dgm:spPr/>
    </dgm:pt>
    <dgm:pt modelId="{02152DD8-46A3-4CA7-9A98-84C0AE0F00AF}" type="pres">
      <dgm:prSet presAssocID="{762FF7A5-068D-48F2-ACD3-C813BF75CB0B}" presName="circle4" presStyleLbl="node1" presStyleIdx="3" presStyleCnt="4"/>
      <dgm:spPr/>
      <dgm:t>
        <a:bodyPr/>
        <a:lstStyle/>
        <a:p>
          <a:endParaRPr lang="es-ES"/>
        </a:p>
      </dgm:t>
    </dgm:pt>
    <dgm:pt modelId="{8D998887-FAB3-471C-B3D4-1900E204E10A}" type="pres">
      <dgm:prSet presAssocID="{762FF7A5-068D-48F2-ACD3-C813BF75CB0B}" presName="c4text" presStyleLbl="node1" presStyleIdx="3" presStyleCnt="4">
        <dgm:presLayoutVars>
          <dgm:bulletEnabled val="1"/>
        </dgm:presLayoutVars>
      </dgm:prSet>
      <dgm:spPr/>
      <dgm:t>
        <a:bodyPr/>
        <a:lstStyle/>
        <a:p>
          <a:endParaRPr lang="es-ES"/>
        </a:p>
      </dgm:t>
    </dgm:pt>
  </dgm:ptLst>
  <dgm:cxnLst>
    <dgm:cxn modelId="{A5E1941C-CCA8-488E-AC62-C1631C650431}" type="presOf" srcId="{097ACC2C-3727-4B36-8166-F1FB1356059F}" destId="{02152DD8-46A3-4CA7-9A98-84C0AE0F00AF}" srcOrd="0" destOrd="0" presId="urn:microsoft.com/office/officeart/2005/8/layout/venn2"/>
    <dgm:cxn modelId="{9EFE41FB-36CC-443B-9E1B-052C9FF26983}" type="presOf" srcId="{22415B77-19B7-4FF2-AE38-6E8D069D9326}" destId="{E5402D3E-98FB-4F45-ACC2-B55098D38105}" srcOrd="0" destOrd="0" presId="urn:microsoft.com/office/officeart/2005/8/layout/venn2"/>
    <dgm:cxn modelId="{EB187B8F-90FC-46C8-8E4C-F2E352ABB039}" srcId="{762FF7A5-068D-48F2-ACD3-C813BF75CB0B}" destId="{097ACC2C-3727-4B36-8166-F1FB1356059F}" srcOrd="3" destOrd="0" parTransId="{6556B59A-31FE-4BB6-AB16-4B47EEDA37A0}" sibTransId="{9D4F4F8A-077C-4F71-8236-1003CF485A4C}"/>
    <dgm:cxn modelId="{0DE60C4D-CD48-4C66-86FD-05EC71BA9481}" type="presOf" srcId="{762FF7A5-068D-48F2-ACD3-C813BF75CB0B}" destId="{0BEEA64D-BF70-4484-9702-E562659D60A1}" srcOrd="0" destOrd="0" presId="urn:microsoft.com/office/officeart/2005/8/layout/venn2"/>
    <dgm:cxn modelId="{554CB008-9DB7-44F8-B6C8-F799C584BE10}" type="presOf" srcId="{28950818-DA13-47F7-9F9C-179CF60F373B}" destId="{B0A0B5CD-9334-49B8-805E-B09AE9942CE4}" srcOrd="0" destOrd="0" presId="urn:microsoft.com/office/officeart/2005/8/layout/venn2"/>
    <dgm:cxn modelId="{60ACA955-3371-4123-ACC2-F7353AC32BEB}" srcId="{762FF7A5-068D-48F2-ACD3-C813BF75CB0B}" destId="{FE0C755B-3795-49E6-AAF6-29DE0F77317D}" srcOrd="0" destOrd="0" parTransId="{666B28C3-EDF0-4D6D-9A57-D012AF962C18}" sibTransId="{729DE746-B8B3-48A7-9F5E-B556748645E1}"/>
    <dgm:cxn modelId="{270668D4-94E6-45BB-A7BC-C54D7DF5B598}" type="presOf" srcId="{28950818-DA13-47F7-9F9C-179CF60F373B}" destId="{5D34B900-1742-4B43-8300-9B2B082B0B3A}" srcOrd="1" destOrd="0" presId="urn:microsoft.com/office/officeart/2005/8/layout/venn2"/>
    <dgm:cxn modelId="{49D3B3CC-3962-4E6E-A0BF-5036003A905C}" type="presOf" srcId="{FE0C755B-3795-49E6-AAF6-29DE0F77317D}" destId="{C456BB99-2CF5-4318-AC22-31E573683987}" srcOrd="1" destOrd="0" presId="urn:microsoft.com/office/officeart/2005/8/layout/venn2"/>
    <dgm:cxn modelId="{EB190B69-7326-4DCF-B62B-74B65FA5B617}" type="presOf" srcId="{22415B77-19B7-4FF2-AE38-6E8D069D9326}" destId="{8CF6F94F-1E70-4BF2-995B-A46E504C2F36}" srcOrd="1" destOrd="0" presId="urn:microsoft.com/office/officeart/2005/8/layout/venn2"/>
    <dgm:cxn modelId="{ABE4107E-45CB-4B90-B800-32EEFF86CCA6}" srcId="{762FF7A5-068D-48F2-ACD3-C813BF75CB0B}" destId="{22415B77-19B7-4FF2-AE38-6E8D069D9326}" srcOrd="2" destOrd="0" parTransId="{63F5516C-8D23-4474-8ACE-CF7F2F573843}" sibTransId="{296CF937-C3A0-44F7-8831-DC5B65637A06}"/>
    <dgm:cxn modelId="{2E8D6855-4648-4F55-B90A-DE86AAE218C5}" type="presOf" srcId="{FE0C755B-3795-49E6-AAF6-29DE0F77317D}" destId="{586C7DAA-DE64-4BDF-804D-FC91266D3C11}" srcOrd="0" destOrd="0" presId="urn:microsoft.com/office/officeart/2005/8/layout/venn2"/>
    <dgm:cxn modelId="{F339F935-3B2E-4BE5-8004-FFFA40CF6638}" srcId="{762FF7A5-068D-48F2-ACD3-C813BF75CB0B}" destId="{28950818-DA13-47F7-9F9C-179CF60F373B}" srcOrd="1" destOrd="0" parTransId="{CFC8AD08-73C2-4F42-A88C-6FCBC02666B2}" sibTransId="{135B0C21-026D-4BF4-8A1A-31235D96DD00}"/>
    <dgm:cxn modelId="{0EEAE1B8-4B6F-4B0D-8C5A-BA0D0D13334A}" type="presOf" srcId="{097ACC2C-3727-4B36-8166-F1FB1356059F}" destId="{8D998887-FAB3-471C-B3D4-1900E204E10A}" srcOrd="1" destOrd="0" presId="urn:microsoft.com/office/officeart/2005/8/layout/venn2"/>
    <dgm:cxn modelId="{0DD5F339-5A41-42E1-BC14-5709DF8E610D}" type="presParOf" srcId="{0BEEA64D-BF70-4484-9702-E562659D60A1}" destId="{105D91A5-EEBA-41B4-AC37-0655949D6B3D}" srcOrd="0" destOrd="0" presId="urn:microsoft.com/office/officeart/2005/8/layout/venn2"/>
    <dgm:cxn modelId="{F79BBDF2-3BBF-43D0-A1A0-B0E8CEA168BE}" type="presParOf" srcId="{105D91A5-EEBA-41B4-AC37-0655949D6B3D}" destId="{586C7DAA-DE64-4BDF-804D-FC91266D3C11}" srcOrd="0" destOrd="0" presId="urn:microsoft.com/office/officeart/2005/8/layout/venn2"/>
    <dgm:cxn modelId="{4768DD7F-C9AB-4F95-83B4-1CB24DAD97FE}" type="presParOf" srcId="{105D91A5-EEBA-41B4-AC37-0655949D6B3D}" destId="{C456BB99-2CF5-4318-AC22-31E573683987}" srcOrd="1" destOrd="0" presId="urn:microsoft.com/office/officeart/2005/8/layout/venn2"/>
    <dgm:cxn modelId="{B3DBCD97-0844-4350-BF9F-C9D6827E3B84}" type="presParOf" srcId="{0BEEA64D-BF70-4484-9702-E562659D60A1}" destId="{9FB15193-D9F6-4BE8-B25F-5954D833738C}" srcOrd="1" destOrd="0" presId="urn:microsoft.com/office/officeart/2005/8/layout/venn2"/>
    <dgm:cxn modelId="{74F2EF13-4B77-41C4-A49C-79951C58E55C}" type="presParOf" srcId="{9FB15193-D9F6-4BE8-B25F-5954D833738C}" destId="{B0A0B5CD-9334-49B8-805E-B09AE9942CE4}" srcOrd="0" destOrd="0" presId="urn:microsoft.com/office/officeart/2005/8/layout/venn2"/>
    <dgm:cxn modelId="{E8F63608-34D0-491D-979F-879001303CB2}" type="presParOf" srcId="{9FB15193-D9F6-4BE8-B25F-5954D833738C}" destId="{5D34B900-1742-4B43-8300-9B2B082B0B3A}" srcOrd="1" destOrd="0" presId="urn:microsoft.com/office/officeart/2005/8/layout/venn2"/>
    <dgm:cxn modelId="{03B45DCA-6A86-4885-A4C9-8849F79EFFBF}" type="presParOf" srcId="{0BEEA64D-BF70-4484-9702-E562659D60A1}" destId="{C1BE87A9-A7DF-4B33-A582-39F747F487D3}" srcOrd="2" destOrd="0" presId="urn:microsoft.com/office/officeart/2005/8/layout/venn2"/>
    <dgm:cxn modelId="{DA2B1249-0377-4D3D-A704-A453FC6CF3B4}" type="presParOf" srcId="{C1BE87A9-A7DF-4B33-A582-39F747F487D3}" destId="{E5402D3E-98FB-4F45-ACC2-B55098D38105}" srcOrd="0" destOrd="0" presId="urn:microsoft.com/office/officeart/2005/8/layout/venn2"/>
    <dgm:cxn modelId="{BEDC7CE8-0DC4-4DF2-97D4-C8AA173B8FDA}" type="presParOf" srcId="{C1BE87A9-A7DF-4B33-A582-39F747F487D3}" destId="{8CF6F94F-1E70-4BF2-995B-A46E504C2F36}" srcOrd="1" destOrd="0" presId="urn:microsoft.com/office/officeart/2005/8/layout/venn2"/>
    <dgm:cxn modelId="{77DFD8A0-B423-4733-AA71-DA8F489D6756}" type="presParOf" srcId="{0BEEA64D-BF70-4484-9702-E562659D60A1}" destId="{693693A0-F18F-4A09-A203-4034B5D18857}" srcOrd="3" destOrd="0" presId="urn:microsoft.com/office/officeart/2005/8/layout/venn2"/>
    <dgm:cxn modelId="{CADF5C5A-F758-4391-ADB2-04AE7A35A8F4}" type="presParOf" srcId="{693693A0-F18F-4A09-A203-4034B5D18857}" destId="{02152DD8-46A3-4CA7-9A98-84C0AE0F00AF}" srcOrd="0" destOrd="0" presId="urn:microsoft.com/office/officeart/2005/8/layout/venn2"/>
    <dgm:cxn modelId="{8DA0B669-F7ED-4622-9009-CACC2F322BFA}" type="presParOf" srcId="{693693A0-F18F-4A09-A203-4034B5D18857}" destId="{8D998887-FAB3-471C-B3D4-1900E204E10A}" srcOrd="1" destOrd="0" presId="urn:microsoft.com/office/officeart/2005/8/layout/venn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6C7DAA-DE64-4BDF-804D-FC91266D3C11}">
      <dsp:nvSpPr>
        <dsp:cNvPr id="0" name=""/>
        <dsp:cNvSpPr/>
      </dsp:nvSpPr>
      <dsp:spPr>
        <a:xfrm>
          <a:off x="1409700" y="0"/>
          <a:ext cx="4267200" cy="4267200"/>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kern="1200" dirty="0" smtClean="0">
              <a:solidFill>
                <a:srgbClr val="FF0000"/>
              </a:solidFill>
            </a:rPr>
            <a:t>GBGM</a:t>
          </a:r>
          <a:endParaRPr lang="es-ES" sz="1700" kern="1200" dirty="0">
            <a:solidFill>
              <a:srgbClr val="FF0000"/>
            </a:solidFill>
          </a:endParaRPr>
        </a:p>
      </dsp:txBody>
      <dsp:txXfrm>
        <a:off x="2946745" y="213359"/>
        <a:ext cx="1193109" cy="640080"/>
      </dsp:txXfrm>
    </dsp:sp>
    <dsp:sp modelId="{B0A0B5CD-9334-49B8-805E-B09AE9942CE4}">
      <dsp:nvSpPr>
        <dsp:cNvPr id="0" name=""/>
        <dsp:cNvSpPr/>
      </dsp:nvSpPr>
      <dsp:spPr>
        <a:xfrm>
          <a:off x="2133604" y="990587"/>
          <a:ext cx="2590804" cy="2682225"/>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kern="1200" dirty="0" smtClean="0">
              <a:solidFill>
                <a:schemeClr val="accent6">
                  <a:lumMod val="50000"/>
                </a:schemeClr>
              </a:solidFill>
            </a:rPr>
            <a:t>GCFA</a:t>
          </a:r>
          <a:endParaRPr lang="es-ES" sz="1700" kern="1200" dirty="0">
            <a:solidFill>
              <a:schemeClr val="accent6">
                <a:lumMod val="50000"/>
              </a:schemeClr>
            </a:solidFill>
          </a:endParaRPr>
        </a:p>
      </dsp:txBody>
      <dsp:txXfrm>
        <a:off x="2976264" y="1151521"/>
        <a:ext cx="905486" cy="482800"/>
      </dsp:txXfrm>
    </dsp:sp>
    <dsp:sp modelId="{E5402D3E-98FB-4F45-ACC2-B55098D38105}">
      <dsp:nvSpPr>
        <dsp:cNvPr id="0" name=""/>
        <dsp:cNvSpPr/>
      </dsp:nvSpPr>
      <dsp:spPr>
        <a:xfrm>
          <a:off x="2263140" y="1706879"/>
          <a:ext cx="2560320" cy="2560320"/>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kern="1200" dirty="0" smtClean="0">
              <a:solidFill>
                <a:schemeClr val="tx1"/>
              </a:solidFill>
            </a:rPr>
            <a:t>NACEC</a:t>
          </a:r>
          <a:endParaRPr lang="es-ES" sz="1700" kern="1200" dirty="0">
            <a:solidFill>
              <a:schemeClr val="tx1"/>
            </a:solidFill>
          </a:endParaRPr>
        </a:p>
      </dsp:txBody>
      <dsp:txXfrm>
        <a:off x="2946745" y="1898904"/>
        <a:ext cx="1193109" cy="576072"/>
      </dsp:txXfrm>
    </dsp:sp>
    <dsp:sp modelId="{02152DD8-46A3-4CA7-9A98-84C0AE0F00AF}">
      <dsp:nvSpPr>
        <dsp:cNvPr id="0" name=""/>
        <dsp:cNvSpPr/>
      </dsp:nvSpPr>
      <dsp:spPr>
        <a:xfrm>
          <a:off x="2689860" y="2560320"/>
          <a:ext cx="1706880" cy="1706880"/>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kern="1200" dirty="0" smtClean="0"/>
            <a:t>CEC</a:t>
          </a:r>
          <a:endParaRPr lang="es-ES" sz="1700" kern="1200" dirty="0"/>
        </a:p>
      </dsp:txBody>
      <dsp:txXfrm>
        <a:off x="2939826" y="2987040"/>
        <a:ext cx="1206946" cy="853440"/>
      </dsp:txXfrm>
    </dsp:sp>
  </dsp:spTree>
</dsp:drawing>
</file>

<file path=ppt/diagrams/layout1.xml><?xml version="1.0" encoding="utf-8"?>
<dgm:layoutDef xmlns:dgm="http://schemas.openxmlformats.org/drawingml/2006/diagram" xmlns:a="http://schemas.openxmlformats.org/drawingml/2006/main" uniqueId="urn:microsoft.com/office/officeart/2005/8/layout/pictureOrgChart+Icon">
  <dgm:title val="Picture Organization Chart"/>
  <dgm:desc val="Use to show hierarchical information or reporting relationships in an organization, with corresponding pictures. The assistant shape and the Org Chart hanging layouts are available with this layout."/>
  <dgm:catLst>
    <dgm:cat type="hierarchy" pri="1050"/>
    <dgm:cat type="officeonline" pri="1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Marg" for="ch" forName="rootText1" refType="w" fact="1.05"/>
                  <dgm:constr type="l" for="ch" forName="rootPict1" refType="w" refFor="ch" refForName="rootText1" op="equ" fact="0.05"/>
                  <dgm:constr type="t" for="ch" forName="rootPict1" refType="h" refFor="ch" refForName="rootText1" op="equ" fact="0.1"/>
                  <dgm:constr type="w" for="ch" forName="rootPict1" refType="w" refFor="ch" refForName="rootText1" op="equ" fact="0.3"/>
                  <dgm:constr type="h" for="ch" forName="rootPict1" refType="h" refFor="ch" refForName="rootText1" op="equ" fact="0.8"/>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lMarg" for="ch" forName="rootText1" refType="w" fact="1.05"/>
                  <dgm:constr type="l" for="ch" forName="rootPict1" refType="w" refFor="ch" refForName="rootText1" op="equ" fact="0.05"/>
                  <dgm:constr type="t" for="ch" forName="rootPict1" refType="h" refFor="ch" refForName="rootText1" op="equ" fact="0.1"/>
                  <dgm:constr type="w" for="ch" forName="rootPict1" refType="w" refFor="ch" refForName="rootText1" op="equ" fact="0.3"/>
                  <dgm:constr type="h" for="ch" forName="rootPict1" refType="h" refFor="ch" refForName="rootText1" op="equ" fact="0.8"/>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Marg" for="ch" forName="rootText1" refType="w" fact="1.05"/>
                  <dgm:constr type="l" for="ch" forName="rootPict1" refType="w" refFor="ch" refForName="rootText1" op="equ" fact="0.05"/>
                  <dgm:constr type="t" for="ch" forName="rootPict1" refType="h" refFor="ch" refForName="rootText1" op="equ" fact="0.1"/>
                  <dgm:constr type="w" for="ch" forName="rootPict1" refType="w" refFor="ch" refForName="rootText1" op="equ" fact="0.3"/>
                  <dgm:constr type="h" for="ch" forName="rootPict1" refType="h" refFor="ch" refForName="rootText1" op="equ" fact="0.8"/>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lMarg" for="ch" forName="rootText1" refType="w" fact="1.05"/>
                  <dgm:constr type="l" for="ch" forName="rootPict1" refType="w" refFor="ch" refForName="rootText1" op="equ" fact="0.05"/>
                  <dgm:constr type="t" for="ch" forName="rootPict1" refType="h" refFor="ch" refForName="rootText1" op="equ" fact="0.1"/>
                  <dgm:constr type="w" for="ch" forName="rootPict1" refType="w" refFor="ch" refForName="rootText1" op="equ" fact="0.3"/>
                  <dgm:constr type="h" for="ch" forName="rootPict1" refType="h" refFor="ch" refForName="rootText1" op="equ" fact="0.8"/>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Pict1" styleLbl="alignImgPlace1">
              <dgm:alg type="sp"/>
              <dgm:shape xmlns:r="http://schemas.openxmlformats.org/officeDocument/2006/relationships" type="rect" r:blip="" blipPhldr="1">
                <dgm:adjLst/>
              </dgm:shape>
              <dgm:presOf/>
              <dgm:constrLst/>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Marg" for="ch" forName="rootText" refType="w" fact="1.05"/>
                        <dgm:constr type="l" for="ch" forName="rootPict" refType="w" fact="0.05"/>
                        <dgm:constr type="t" for="ch" forName="rootPict" refType="h" refFor="ch" refForName="rootText" fact="0.1"/>
                        <dgm:constr type="w" for="ch" forName="rootPict" refType="w" fact="0.3"/>
                        <dgm:constr type="h" for="ch" forName="rootPict" refType="h" refFor="ch" refForName="rootText" fact="0.8"/>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lMarg" for="ch" forName="rootText" refType="w" fact="1.05"/>
                        <dgm:constr type="l" for="ch" forName="rootPict" refType="w" fact="0.05"/>
                        <dgm:constr type="t" for="ch" forName="rootPict" refType="h" refFor="ch" refForName="rootText" fact="0.1"/>
                        <dgm:constr type="w" for="ch" forName="rootPict" refType="w" fact="0.3"/>
                        <dgm:constr type="h" for="ch" forName="rootPict" refType="h" refFor="ch" refForName="rootText" fact="0.8"/>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Marg" for="ch" forName="rootText" refType="w" fact="1.05"/>
                        <dgm:constr type="l" for="ch" forName="rootPict" refType="w" fact="0.05"/>
                        <dgm:constr type="t" for="ch" forName="rootPict" refType="h" refFor="ch" refForName="rootText" fact="0.1"/>
                        <dgm:constr type="w" for="ch" forName="rootPict" refType="w" fact="0.3"/>
                        <dgm:constr type="h" for="ch" forName="rootPict" refType="h" refFor="ch" refForName="rootText" fact="0.8"/>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lMarg" for="ch" forName="rootText" refType="w" fact="1.05"/>
                        <dgm:constr type="l" for="ch" forName="rootPict" refType="w" fact="0.05"/>
                        <dgm:constr type="t" for="ch" forName="rootPict" refType="h" refFor="ch" refForName="rootText" fact="0.1"/>
                        <dgm:constr type="w" for="ch" forName="rootPict" refType="w" fact="0.3"/>
                        <dgm:constr type="h" for="ch" forName="rootPict" refType="h" refFor="ch" refForName="rootText" fact="0.8"/>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Pict" styleLbl="alignImgPlace1">
                    <dgm:alg type="sp"/>
                    <dgm:shape xmlns:r="http://schemas.openxmlformats.org/officeDocument/2006/relationships" type="rect" r:blip="" blipPhldr="1">
                      <dgm:adjLst/>
                    </dgm:shape>
                    <dgm:presOf/>
                    <dgm:constrLst/>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Marg" for="ch" forName="rootText3" refType="w" fact="1.05"/>
                        <dgm:constr type="l" for="ch" forName="rootPict3" refType="w" fact="0.05"/>
                        <dgm:constr type="t" for="ch" forName="rootPict3" refType="h" refFor="ch" refForName="rootText3" fact="0.1"/>
                        <dgm:constr type="w" for="ch" forName="rootPict3" refType="w" fact="0.3"/>
                        <dgm:constr type="h" for="ch" forName="rootPict3" refType="h" refFor="ch" refForName="rootText3" fact="0.8"/>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lMarg" for="ch" forName="rootText3" refType="w" fact="1.05"/>
                        <dgm:constr type="l" for="ch" forName="rootPict3" refType="w" fact="0.05"/>
                        <dgm:constr type="t" for="ch" forName="rootPict3" refType="h" refFor="ch" refForName="rootText3" fact="0.1"/>
                        <dgm:constr type="w" for="ch" forName="rootPict3" refType="w" fact="0.3"/>
                        <dgm:constr type="h" for="ch" forName="rootPict3" refType="h" refFor="ch" refForName="rootText3" fact="0.8"/>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Marg" for="ch" forName="rootText3" refType="w" fact="1.05"/>
                        <dgm:constr type="l" for="ch" forName="rootPict3" refType="w" fact="0.05"/>
                        <dgm:constr type="t" for="ch" forName="rootPict3" refType="h" refFor="ch" refForName="rootText3" fact="0.1"/>
                        <dgm:constr type="w" for="ch" forName="rootPict3" refType="w" fact="0.3"/>
                        <dgm:constr type="h" for="ch" forName="rootPict3" refType="h" refFor="ch" refForName="rootText3" fact="0.8"/>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lMarg" for="ch" forName="rootText3" refType="w" fact="1.05"/>
                        <dgm:constr type="l" for="ch" forName="rootPict3" refType="w" fact="0.05"/>
                        <dgm:constr type="t" for="ch" forName="rootPict3" refType="h" refFor="ch" refForName="rootText3" fact="0.1"/>
                        <dgm:constr type="w" for="ch" forName="rootPict3" refType="w" fact="0.3"/>
                        <dgm:constr type="h" for="ch" forName="rootPict3" refType="h" refFor="ch" refForName="rootText3" fact="0.8"/>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Pict3" styleLbl="alignImgPlace1">
                    <dgm:alg type="sp"/>
                    <dgm:shape xmlns:r="http://schemas.openxmlformats.org/officeDocument/2006/relationships" type="rect" r:blip="" blipPhldr="1">
                      <dgm:adjLst/>
                    </dgm:shape>
                    <dgm:presOf/>
                    <dgm:constrLst/>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68313"/>
          </a:xfrm>
          <a:prstGeom prst="rect">
            <a:avLst/>
          </a:prstGeom>
        </p:spPr>
        <p:txBody>
          <a:bodyPr vert="horz" lIns="91440" tIns="45720" rIns="91440" bIns="45720" rtlCol="0"/>
          <a:lstStyle>
            <a:lvl1pPr algn="l">
              <a:defRPr sz="1200"/>
            </a:lvl1pPr>
          </a:lstStyle>
          <a:p>
            <a:endParaRPr lang="es-ES"/>
          </a:p>
        </p:txBody>
      </p:sp>
      <p:sp>
        <p:nvSpPr>
          <p:cNvPr id="3" name="Date Placeholder 2"/>
          <p:cNvSpPr>
            <a:spLocks noGrp="1"/>
          </p:cNvSpPr>
          <p:nvPr>
            <p:ph type="dt" sz="quarter" idx="1"/>
          </p:nvPr>
        </p:nvSpPr>
        <p:spPr>
          <a:xfrm>
            <a:off x="4008438" y="0"/>
            <a:ext cx="3067050" cy="468313"/>
          </a:xfrm>
          <a:prstGeom prst="rect">
            <a:avLst/>
          </a:prstGeom>
        </p:spPr>
        <p:txBody>
          <a:bodyPr vert="horz" lIns="91440" tIns="45720" rIns="91440" bIns="45720" rtlCol="0"/>
          <a:lstStyle>
            <a:lvl1pPr algn="r">
              <a:defRPr sz="1200"/>
            </a:lvl1pPr>
          </a:lstStyle>
          <a:p>
            <a:fld id="{446B197C-7F9D-4515-A1BC-BD191B1529E2}" type="datetimeFigureOut">
              <a:rPr lang="es-ES" smtClean="0"/>
              <a:t>01/09/2014</a:t>
            </a:fld>
            <a:endParaRPr lang="es-ES"/>
          </a:p>
        </p:txBody>
      </p:sp>
      <p:sp>
        <p:nvSpPr>
          <p:cNvPr id="4" name="Footer Placeholder 3"/>
          <p:cNvSpPr>
            <a:spLocks noGrp="1"/>
          </p:cNvSpPr>
          <p:nvPr>
            <p:ph type="ftr" sz="quarter" idx="2"/>
          </p:nvPr>
        </p:nvSpPr>
        <p:spPr>
          <a:xfrm>
            <a:off x="0" y="8899525"/>
            <a:ext cx="3067050" cy="468313"/>
          </a:xfrm>
          <a:prstGeom prst="rect">
            <a:avLst/>
          </a:prstGeom>
        </p:spPr>
        <p:txBody>
          <a:bodyPr vert="horz" lIns="91440" tIns="45720" rIns="91440" bIns="45720" rtlCol="0" anchor="b"/>
          <a:lstStyle>
            <a:lvl1pPr algn="l">
              <a:defRPr sz="1200"/>
            </a:lvl1pPr>
          </a:lstStyle>
          <a:p>
            <a:endParaRPr lang="es-ES"/>
          </a:p>
        </p:txBody>
      </p:sp>
      <p:sp>
        <p:nvSpPr>
          <p:cNvPr id="5" name="Slide Number Placeholder 4"/>
          <p:cNvSpPr>
            <a:spLocks noGrp="1"/>
          </p:cNvSpPr>
          <p:nvPr>
            <p:ph type="sldNum" sz="quarter" idx="3"/>
          </p:nvPr>
        </p:nvSpPr>
        <p:spPr>
          <a:xfrm>
            <a:off x="4008438" y="8899525"/>
            <a:ext cx="3067050" cy="468313"/>
          </a:xfrm>
          <a:prstGeom prst="rect">
            <a:avLst/>
          </a:prstGeom>
        </p:spPr>
        <p:txBody>
          <a:bodyPr vert="horz" lIns="91440" tIns="45720" rIns="91440" bIns="45720" rtlCol="0" anchor="b"/>
          <a:lstStyle>
            <a:lvl1pPr algn="r">
              <a:defRPr sz="1200"/>
            </a:lvl1pPr>
          </a:lstStyle>
          <a:p>
            <a:fld id="{C713A74A-5E15-40C4-98EF-6577DEE3BBE3}" type="slidenum">
              <a:rPr lang="es-ES" smtClean="0"/>
              <a:t>‹#›</a:t>
            </a:fld>
            <a:endParaRPr lang="es-ES"/>
          </a:p>
        </p:txBody>
      </p:sp>
    </p:spTree>
    <p:extLst>
      <p:ext uri="{BB962C8B-B14F-4D97-AF65-F5344CB8AC3E}">
        <p14:creationId xmlns:p14="http://schemas.microsoft.com/office/powerpoint/2010/main" val="17649758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68313"/>
          </a:xfrm>
          <a:prstGeom prst="rect">
            <a:avLst/>
          </a:prstGeom>
        </p:spPr>
        <p:txBody>
          <a:bodyPr vert="horz" lIns="91440" tIns="45720" rIns="91440" bIns="45720" rtlCol="0"/>
          <a:lstStyle>
            <a:lvl1pPr algn="l">
              <a:defRPr sz="1200"/>
            </a:lvl1pPr>
          </a:lstStyle>
          <a:p>
            <a:endParaRPr lang="es-ES"/>
          </a:p>
        </p:txBody>
      </p:sp>
      <p:sp>
        <p:nvSpPr>
          <p:cNvPr id="3" name="Date Placeholder 2"/>
          <p:cNvSpPr>
            <a:spLocks noGrp="1"/>
          </p:cNvSpPr>
          <p:nvPr>
            <p:ph type="dt" idx="1"/>
          </p:nvPr>
        </p:nvSpPr>
        <p:spPr>
          <a:xfrm>
            <a:off x="4008438" y="0"/>
            <a:ext cx="3067050" cy="468313"/>
          </a:xfrm>
          <a:prstGeom prst="rect">
            <a:avLst/>
          </a:prstGeom>
        </p:spPr>
        <p:txBody>
          <a:bodyPr vert="horz" lIns="91440" tIns="45720" rIns="91440" bIns="45720" rtlCol="0"/>
          <a:lstStyle>
            <a:lvl1pPr algn="r">
              <a:defRPr sz="1200"/>
            </a:lvl1pPr>
          </a:lstStyle>
          <a:p>
            <a:fld id="{A614F6A6-EA22-4C8E-AD70-C4F37A58F683}" type="datetimeFigureOut">
              <a:rPr lang="es-ES" smtClean="0"/>
              <a:t>01/09/2014</a:t>
            </a:fld>
            <a:endParaRPr lang="es-ES"/>
          </a:p>
        </p:txBody>
      </p:sp>
      <p:sp>
        <p:nvSpPr>
          <p:cNvPr id="4" name="Slide Image Placeholder 3"/>
          <p:cNvSpPr>
            <a:spLocks noGrp="1" noRot="1" noChangeAspect="1"/>
          </p:cNvSpPr>
          <p:nvPr>
            <p:ph type="sldImg" idx="2"/>
          </p:nvPr>
        </p:nvSpPr>
        <p:spPr>
          <a:xfrm>
            <a:off x="1196975" y="703263"/>
            <a:ext cx="4683125" cy="3513137"/>
          </a:xfrm>
          <a:prstGeom prst="rect">
            <a:avLst/>
          </a:prstGeom>
          <a:noFill/>
          <a:ln w="12700">
            <a:solidFill>
              <a:prstClr val="black"/>
            </a:solidFill>
          </a:ln>
        </p:spPr>
        <p:txBody>
          <a:bodyPr vert="horz" lIns="91440" tIns="45720" rIns="91440" bIns="45720" rtlCol="0" anchor="ctr"/>
          <a:lstStyle/>
          <a:p>
            <a:endParaRPr lang="es-ES"/>
          </a:p>
        </p:txBody>
      </p:sp>
      <p:sp>
        <p:nvSpPr>
          <p:cNvPr id="5" name="Notes Placeholder 4"/>
          <p:cNvSpPr>
            <a:spLocks noGrp="1"/>
          </p:cNvSpPr>
          <p:nvPr>
            <p:ph type="body" sz="quarter" idx="3"/>
          </p:nvPr>
        </p:nvSpPr>
        <p:spPr>
          <a:xfrm>
            <a:off x="708025" y="4449763"/>
            <a:ext cx="5661025" cy="42164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6" name="Footer Placeholder 5"/>
          <p:cNvSpPr>
            <a:spLocks noGrp="1"/>
          </p:cNvSpPr>
          <p:nvPr>
            <p:ph type="ftr" sz="quarter" idx="4"/>
          </p:nvPr>
        </p:nvSpPr>
        <p:spPr>
          <a:xfrm>
            <a:off x="0" y="8899525"/>
            <a:ext cx="3067050" cy="468313"/>
          </a:xfrm>
          <a:prstGeom prst="rect">
            <a:avLst/>
          </a:prstGeom>
        </p:spPr>
        <p:txBody>
          <a:bodyPr vert="horz" lIns="91440" tIns="45720" rIns="91440" bIns="45720" rtlCol="0" anchor="b"/>
          <a:lstStyle>
            <a:lvl1pPr algn="l">
              <a:defRPr sz="1200"/>
            </a:lvl1pPr>
          </a:lstStyle>
          <a:p>
            <a:endParaRPr lang="es-ES"/>
          </a:p>
        </p:txBody>
      </p:sp>
      <p:sp>
        <p:nvSpPr>
          <p:cNvPr id="7" name="Slide Number Placeholder 6"/>
          <p:cNvSpPr>
            <a:spLocks noGrp="1"/>
          </p:cNvSpPr>
          <p:nvPr>
            <p:ph type="sldNum" sz="quarter" idx="5"/>
          </p:nvPr>
        </p:nvSpPr>
        <p:spPr>
          <a:xfrm>
            <a:off x="4008438" y="8899525"/>
            <a:ext cx="3067050" cy="468313"/>
          </a:xfrm>
          <a:prstGeom prst="rect">
            <a:avLst/>
          </a:prstGeom>
        </p:spPr>
        <p:txBody>
          <a:bodyPr vert="horz" lIns="91440" tIns="45720" rIns="91440" bIns="45720" rtlCol="0" anchor="b"/>
          <a:lstStyle>
            <a:lvl1pPr algn="r">
              <a:defRPr sz="1200"/>
            </a:lvl1pPr>
          </a:lstStyle>
          <a:p>
            <a:fld id="{3692D87B-518F-40CB-907B-65F0DBB6404C}" type="slidenum">
              <a:rPr lang="es-ES" smtClean="0"/>
              <a:t>‹#›</a:t>
            </a:fld>
            <a:endParaRPr lang="es-ES"/>
          </a:p>
        </p:txBody>
      </p:sp>
    </p:spTree>
    <p:extLst>
      <p:ext uri="{BB962C8B-B14F-4D97-AF65-F5344CB8AC3E}">
        <p14:creationId xmlns:p14="http://schemas.microsoft.com/office/powerpoint/2010/main" val="2677694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Rosie</a:t>
            </a:r>
            <a:endParaRPr lang="es-ES" dirty="0"/>
          </a:p>
        </p:txBody>
      </p:sp>
      <p:sp>
        <p:nvSpPr>
          <p:cNvPr id="4" name="Slide Number Placeholder 3"/>
          <p:cNvSpPr>
            <a:spLocks noGrp="1"/>
          </p:cNvSpPr>
          <p:nvPr>
            <p:ph type="sldNum" sz="quarter" idx="10"/>
          </p:nvPr>
        </p:nvSpPr>
        <p:spPr/>
        <p:txBody>
          <a:bodyPr/>
          <a:lstStyle/>
          <a:p>
            <a:fld id="{3692D87B-518F-40CB-907B-65F0DBB6404C}" type="slidenum">
              <a:rPr lang="es-ES" smtClean="0"/>
              <a:t>1</a:t>
            </a:fld>
            <a:endParaRPr lang="es-ES"/>
          </a:p>
        </p:txBody>
      </p:sp>
    </p:spTree>
    <p:extLst>
      <p:ext uri="{BB962C8B-B14F-4D97-AF65-F5344CB8AC3E}">
        <p14:creationId xmlns:p14="http://schemas.microsoft.com/office/powerpoint/2010/main" val="14663038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David starts </a:t>
            </a:r>
            <a:endParaRPr lang="es-ES" dirty="0"/>
          </a:p>
        </p:txBody>
      </p:sp>
      <p:sp>
        <p:nvSpPr>
          <p:cNvPr id="4" name="Slide Number Placeholder 3"/>
          <p:cNvSpPr>
            <a:spLocks noGrp="1"/>
          </p:cNvSpPr>
          <p:nvPr>
            <p:ph type="sldNum" sz="quarter" idx="10"/>
          </p:nvPr>
        </p:nvSpPr>
        <p:spPr/>
        <p:txBody>
          <a:bodyPr/>
          <a:lstStyle/>
          <a:p>
            <a:fld id="{3692D87B-518F-40CB-907B-65F0DBB6404C}" type="slidenum">
              <a:rPr lang="es-ES" smtClean="0"/>
              <a:t>18</a:t>
            </a:fld>
            <a:endParaRPr lang="es-ES"/>
          </a:p>
        </p:txBody>
      </p:sp>
    </p:spTree>
    <p:extLst>
      <p:ext uri="{BB962C8B-B14F-4D97-AF65-F5344CB8AC3E}">
        <p14:creationId xmlns:p14="http://schemas.microsoft.com/office/powerpoint/2010/main" val="9590294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Flexibility in giving-Arkansas as an example.</a:t>
            </a:r>
            <a:endParaRPr lang="es-ES" dirty="0"/>
          </a:p>
        </p:txBody>
      </p:sp>
      <p:sp>
        <p:nvSpPr>
          <p:cNvPr id="4" name="Slide Number Placeholder 3"/>
          <p:cNvSpPr>
            <a:spLocks noGrp="1"/>
          </p:cNvSpPr>
          <p:nvPr>
            <p:ph type="sldNum" sz="quarter" idx="10"/>
          </p:nvPr>
        </p:nvSpPr>
        <p:spPr/>
        <p:txBody>
          <a:bodyPr/>
          <a:lstStyle/>
          <a:p>
            <a:fld id="{3692D87B-518F-40CB-907B-65F0DBB6404C}" type="slidenum">
              <a:rPr lang="es-ES" smtClean="0"/>
              <a:t>20</a:t>
            </a:fld>
            <a:endParaRPr lang="es-ES"/>
          </a:p>
        </p:txBody>
      </p:sp>
    </p:spTree>
    <p:extLst>
      <p:ext uri="{BB962C8B-B14F-4D97-AF65-F5344CB8AC3E}">
        <p14:creationId xmlns:p14="http://schemas.microsoft.com/office/powerpoint/2010/main" val="7055188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Verbally within 24 hours</a:t>
            </a:r>
          </a:p>
          <a:p>
            <a:r>
              <a:rPr lang="en-US" dirty="0" smtClean="0"/>
              <a:t>Written within 3 days</a:t>
            </a:r>
            <a:endParaRPr lang="es-ES" dirty="0"/>
          </a:p>
        </p:txBody>
      </p:sp>
      <p:sp>
        <p:nvSpPr>
          <p:cNvPr id="4" name="Slide Number Placeholder 3"/>
          <p:cNvSpPr>
            <a:spLocks noGrp="1"/>
          </p:cNvSpPr>
          <p:nvPr>
            <p:ph type="sldNum" sz="quarter" idx="10"/>
          </p:nvPr>
        </p:nvSpPr>
        <p:spPr/>
        <p:txBody>
          <a:bodyPr/>
          <a:lstStyle/>
          <a:p>
            <a:fld id="{3692D87B-518F-40CB-907B-65F0DBB6404C}" type="slidenum">
              <a:rPr lang="es-ES" smtClean="0"/>
              <a:t>22</a:t>
            </a:fld>
            <a:endParaRPr lang="es-ES"/>
          </a:p>
        </p:txBody>
      </p:sp>
    </p:spTree>
    <p:extLst>
      <p:ext uri="{BB962C8B-B14F-4D97-AF65-F5344CB8AC3E}">
        <p14:creationId xmlns:p14="http://schemas.microsoft.com/office/powerpoint/2010/main" val="32778514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David-speak about the process that arrives at the completed</a:t>
            </a:r>
            <a:r>
              <a:rPr lang="en-US" baseline="0" dirty="0" smtClean="0"/>
              <a:t> application and everyone’s signature.</a:t>
            </a:r>
            <a:endParaRPr lang="es-ES" dirty="0"/>
          </a:p>
        </p:txBody>
      </p:sp>
      <p:sp>
        <p:nvSpPr>
          <p:cNvPr id="4" name="Slide Number Placeholder 3"/>
          <p:cNvSpPr>
            <a:spLocks noGrp="1"/>
          </p:cNvSpPr>
          <p:nvPr>
            <p:ph type="sldNum" sz="quarter" idx="10"/>
          </p:nvPr>
        </p:nvSpPr>
        <p:spPr/>
        <p:txBody>
          <a:bodyPr/>
          <a:lstStyle/>
          <a:p>
            <a:fld id="{3692D87B-518F-40CB-907B-65F0DBB6404C}" type="slidenum">
              <a:rPr lang="es-ES" smtClean="0"/>
              <a:t>24</a:t>
            </a:fld>
            <a:endParaRPr lang="es-ES"/>
          </a:p>
        </p:txBody>
      </p:sp>
    </p:spTree>
    <p:extLst>
      <p:ext uri="{BB962C8B-B14F-4D97-AF65-F5344CB8AC3E}">
        <p14:creationId xmlns:p14="http://schemas.microsoft.com/office/powerpoint/2010/main" val="30507114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David</a:t>
            </a:r>
            <a:endParaRPr lang="es-ES" dirty="0"/>
          </a:p>
        </p:txBody>
      </p:sp>
      <p:sp>
        <p:nvSpPr>
          <p:cNvPr id="4" name="Slide Number Placeholder 3"/>
          <p:cNvSpPr>
            <a:spLocks noGrp="1"/>
          </p:cNvSpPr>
          <p:nvPr>
            <p:ph type="sldNum" sz="quarter" idx="10"/>
          </p:nvPr>
        </p:nvSpPr>
        <p:spPr/>
        <p:txBody>
          <a:bodyPr/>
          <a:lstStyle/>
          <a:p>
            <a:fld id="{3692D87B-518F-40CB-907B-65F0DBB6404C}" type="slidenum">
              <a:rPr lang="es-ES" smtClean="0"/>
              <a:t>25</a:t>
            </a:fld>
            <a:endParaRPr lang="es-ES"/>
          </a:p>
        </p:txBody>
      </p:sp>
    </p:spTree>
    <p:extLst>
      <p:ext uri="{BB962C8B-B14F-4D97-AF65-F5344CB8AC3E}">
        <p14:creationId xmlns:p14="http://schemas.microsoft.com/office/powerpoint/2010/main" val="837503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Rosi</a:t>
            </a:r>
            <a:endParaRPr lang="en-US" dirty="0" smtClean="0"/>
          </a:p>
          <a:p>
            <a:r>
              <a:rPr lang="en-US" dirty="0" smtClean="0"/>
              <a:t>The</a:t>
            </a:r>
            <a:r>
              <a:rPr lang="en-US" baseline="0" dirty="0" smtClean="0"/>
              <a:t> world was changing, WWII had ended 3 years ago…great depression ended 9 years prior, but still fresh in people’s mind.</a:t>
            </a:r>
          </a:p>
          <a:p>
            <a:r>
              <a:rPr lang="en-US" baseline="0" dirty="0" smtClean="0"/>
              <a:t>In Johnston, PA after 20 years of negotiations the Evangelical and United Brethren church were uniting.</a:t>
            </a:r>
          </a:p>
          <a:p>
            <a:r>
              <a:rPr lang="en-US" baseline="0" dirty="0" smtClean="0"/>
              <a:t>Harry S. Truman who had taken over when Roosevelt died, was </a:t>
            </a:r>
            <a:r>
              <a:rPr lang="en-US" baseline="0" smtClean="0"/>
              <a:t>elected President.</a:t>
            </a:r>
            <a:endParaRPr lang="en-US" dirty="0"/>
          </a:p>
        </p:txBody>
      </p:sp>
      <p:sp>
        <p:nvSpPr>
          <p:cNvPr id="4" name="Slide Number Placeholder 3"/>
          <p:cNvSpPr>
            <a:spLocks noGrp="1"/>
          </p:cNvSpPr>
          <p:nvPr>
            <p:ph type="sldNum" sz="quarter" idx="10"/>
          </p:nvPr>
        </p:nvSpPr>
        <p:spPr/>
        <p:txBody>
          <a:bodyPr/>
          <a:lstStyle/>
          <a:p>
            <a:fld id="{C6632469-5964-4A32-A3DC-7E9FBA37C568}" type="slidenum">
              <a:rPr lang="en-US" smtClean="0"/>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Rosie</a:t>
            </a:r>
            <a:endParaRPr lang="en-US" dirty="0"/>
          </a:p>
        </p:txBody>
      </p:sp>
      <p:sp>
        <p:nvSpPr>
          <p:cNvPr id="4" name="Slide Number Placeholder 3"/>
          <p:cNvSpPr>
            <a:spLocks noGrp="1"/>
          </p:cNvSpPr>
          <p:nvPr>
            <p:ph type="sldNum" sz="quarter" idx="10"/>
          </p:nvPr>
        </p:nvSpPr>
        <p:spPr/>
        <p:txBody>
          <a:bodyPr/>
          <a:lstStyle/>
          <a:p>
            <a:fld id="{C6632469-5964-4A32-A3DC-7E9FBA37C568}" type="slidenum">
              <a:rPr lang="en-US" smtClean="0"/>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Rosie</a:t>
            </a:r>
            <a:endParaRPr lang="es-ES" dirty="0"/>
          </a:p>
        </p:txBody>
      </p:sp>
      <p:sp>
        <p:nvSpPr>
          <p:cNvPr id="4" name="Slide Number Placeholder 3"/>
          <p:cNvSpPr>
            <a:spLocks noGrp="1"/>
          </p:cNvSpPr>
          <p:nvPr>
            <p:ph type="sldNum" sz="quarter" idx="10"/>
          </p:nvPr>
        </p:nvSpPr>
        <p:spPr/>
        <p:txBody>
          <a:bodyPr/>
          <a:lstStyle/>
          <a:p>
            <a:fld id="{3692D87B-518F-40CB-907B-65F0DBB6404C}" type="slidenum">
              <a:rPr lang="es-ES" smtClean="0"/>
              <a:t>4</a:t>
            </a:fld>
            <a:endParaRPr lang="es-ES"/>
          </a:p>
        </p:txBody>
      </p:sp>
    </p:spTree>
    <p:extLst>
      <p:ext uri="{BB962C8B-B14F-4D97-AF65-F5344CB8AC3E}">
        <p14:creationId xmlns:p14="http://schemas.microsoft.com/office/powerpoint/2010/main" val="2022488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Rosie</a:t>
            </a:r>
            <a:endParaRPr lang="es-ES" dirty="0"/>
          </a:p>
        </p:txBody>
      </p:sp>
      <p:sp>
        <p:nvSpPr>
          <p:cNvPr id="4" name="Slide Number Placeholder 3"/>
          <p:cNvSpPr>
            <a:spLocks noGrp="1"/>
          </p:cNvSpPr>
          <p:nvPr>
            <p:ph type="sldNum" sz="quarter" idx="10"/>
          </p:nvPr>
        </p:nvSpPr>
        <p:spPr/>
        <p:txBody>
          <a:bodyPr/>
          <a:lstStyle/>
          <a:p>
            <a:fld id="{3692D87B-518F-40CB-907B-65F0DBB6404C}" type="slidenum">
              <a:rPr lang="es-ES" smtClean="0"/>
              <a:t>5</a:t>
            </a:fld>
            <a:endParaRPr lang="es-ES"/>
          </a:p>
        </p:txBody>
      </p:sp>
    </p:spTree>
    <p:extLst>
      <p:ext uri="{BB962C8B-B14F-4D97-AF65-F5344CB8AC3E}">
        <p14:creationId xmlns:p14="http://schemas.microsoft.com/office/powerpoint/2010/main" val="17279185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Rosie</a:t>
            </a:r>
            <a:endParaRPr lang="es-ES" dirty="0"/>
          </a:p>
        </p:txBody>
      </p:sp>
      <p:sp>
        <p:nvSpPr>
          <p:cNvPr id="4" name="Slide Number Placeholder 3"/>
          <p:cNvSpPr>
            <a:spLocks noGrp="1"/>
          </p:cNvSpPr>
          <p:nvPr>
            <p:ph type="sldNum" sz="quarter" idx="10"/>
          </p:nvPr>
        </p:nvSpPr>
        <p:spPr/>
        <p:txBody>
          <a:bodyPr/>
          <a:lstStyle/>
          <a:p>
            <a:fld id="{3692D87B-518F-40CB-907B-65F0DBB6404C}" type="slidenum">
              <a:rPr lang="es-ES" smtClean="0"/>
              <a:t>6</a:t>
            </a:fld>
            <a:endParaRPr lang="es-ES"/>
          </a:p>
        </p:txBody>
      </p:sp>
    </p:spTree>
    <p:extLst>
      <p:ext uri="{BB962C8B-B14F-4D97-AF65-F5344CB8AC3E}">
        <p14:creationId xmlns:p14="http://schemas.microsoft.com/office/powerpoint/2010/main" val="42715211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defTabSz="930159">
              <a:defRPr>
                <a:solidFill>
                  <a:schemeClr val="tx1"/>
                </a:solidFill>
                <a:latin typeface="Arial" charset="0"/>
              </a:defRPr>
            </a:lvl1pPr>
            <a:lvl2pPr marL="745402" indent="-286693" defTabSz="930159">
              <a:defRPr>
                <a:solidFill>
                  <a:schemeClr val="tx1"/>
                </a:solidFill>
                <a:latin typeface="Arial" charset="0"/>
              </a:defRPr>
            </a:lvl2pPr>
            <a:lvl3pPr marL="1146772" indent="-229354" defTabSz="930159">
              <a:defRPr>
                <a:solidFill>
                  <a:schemeClr val="tx1"/>
                </a:solidFill>
                <a:latin typeface="Arial" charset="0"/>
              </a:defRPr>
            </a:lvl3pPr>
            <a:lvl4pPr marL="1605481" indent="-229354" defTabSz="930159">
              <a:defRPr>
                <a:solidFill>
                  <a:schemeClr val="tx1"/>
                </a:solidFill>
                <a:latin typeface="Arial" charset="0"/>
              </a:defRPr>
            </a:lvl4pPr>
            <a:lvl5pPr marL="2064189" indent="-229354" defTabSz="930159">
              <a:defRPr>
                <a:solidFill>
                  <a:schemeClr val="tx1"/>
                </a:solidFill>
                <a:latin typeface="Arial" charset="0"/>
              </a:defRPr>
            </a:lvl5pPr>
            <a:lvl6pPr marL="2522898" indent="-229354" defTabSz="930159" eaLnBrk="0" fontAlgn="base" hangingPunct="0">
              <a:spcBef>
                <a:spcPct val="0"/>
              </a:spcBef>
              <a:spcAft>
                <a:spcPct val="0"/>
              </a:spcAft>
              <a:defRPr>
                <a:solidFill>
                  <a:schemeClr val="tx1"/>
                </a:solidFill>
                <a:latin typeface="Arial" charset="0"/>
              </a:defRPr>
            </a:lvl6pPr>
            <a:lvl7pPr marL="2981607" indent="-229354" defTabSz="930159" eaLnBrk="0" fontAlgn="base" hangingPunct="0">
              <a:spcBef>
                <a:spcPct val="0"/>
              </a:spcBef>
              <a:spcAft>
                <a:spcPct val="0"/>
              </a:spcAft>
              <a:defRPr>
                <a:solidFill>
                  <a:schemeClr val="tx1"/>
                </a:solidFill>
                <a:latin typeface="Arial" charset="0"/>
              </a:defRPr>
            </a:lvl7pPr>
            <a:lvl8pPr marL="3440316" indent="-229354" defTabSz="930159" eaLnBrk="0" fontAlgn="base" hangingPunct="0">
              <a:spcBef>
                <a:spcPct val="0"/>
              </a:spcBef>
              <a:spcAft>
                <a:spcPct val="0"/>
              </a:spcAft>
              <a:defRPr>
                <a:solidFill>
                  <a:schemeClr val="tx1"/>
                </a:solidFill>
                <a:latin typeface="Arial" charset="0"/>
              </a:defRPr>
            </a:lvl8pPr>
            <a:lvl9pPr marL="3899024" indent="-229354" defTabSz="930159" eaLnBrk="0" fontAlgn="base" hangingPunct="0">
              <a:spcBef>
                <a:spcPct val="0"/>
              </a:spcBef>
              <a:spcAft>
                <a:spcPct val="0"/>
              </a:spcAft>
              <a:defRPr>
                <a:solidFill>
                  <a:schemeClr val="tx1"/>
                </a:solidFill>
                <a:latin typeface="Arial" charset="0"/>
              </a:defRPr>
            </a:lvl9pPr>
          </a:lstStyle>
          <a:p>
            <a:fld id="{F85BE9CE-E6DD-4834-AC77-9776D40358F0}" type="slidenum">
              <a:rPr lang="en-US" altLang="es-ES" smtClean="0"/>
              <a:pPr/>
              <a:t>7</a:t>
            </a:fld>
            <a:endParaRPr lang="en-US" altLang="es-ES"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pPr eaLnBrk="1" hangingPunct="1"/>
            <a:r>
              <a:rPr lang="en-US" altLang="es-ES" dirty="0" smtClean="0"/>
              <a:t>Here’s a summary of the basic responsibilities of membership on the Commission. And there are rewards, too! </a:t>
            </a:r>
            <a:r>
              <a:rPr lang="en-US" altLang="es-ES" smtClean="0"/>
              <a:t>You each </a:t>
            </a:r>
            <a:r>
              <a:rPr lang="en-US" altLang="es-ES" dirty="0" smtClean="0"/>
              <a:t>have a supply of mileage and expense forms in the front of your binder.</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Last PP for Rosie</a:t>
            </a:r>
            <a:endParaRPr lang="es-ES" dirty="0"/>
          </a:p>
        </p:txBody>
      </p:sp>
      <p:sp>
        <p:nvSpPr>
          <p:cNvPr id="4" name="Slide Number Placeholder 3"/>
          <p:cNvSpPr>
            <a:spLocks noGrp="1"/>
          </p:cNvSpPr>
          <p:nvPr>
            <p:ph type="sldNum" sz="quarter" idx="10"/>
          </p:nvPr>
        </p:nvSpPr>
        <p:spPr/>
        <p:txBody>
          <a:bodyPr/>
          <a:lstStyle/>
          <a:p>
            <a:fld id="{3692D87B-518F-40CB-907B-65F0DBB6404C}" type="slidenum">
              <a:rPr lang="es-ES" smtClean="0"/>
              <a:t>15</a:t>
            </a:fld>
            <a:endParaRPr lang="es-ES"/>
          </a:p>
        </p:txBody>
      </p:sp>
    </p:spTree>
    <p:extLst>
      <p:ext uri="{BB962C8B-B14F-4D97-AF65-F5344CB8AC3E}">
        <p14:creationId xmlns:p14="http://schemas.microsoft.com/office/powerpoint/2010/main" val="8947475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David starts:</a:t>
            </a:r>
          </a:p>
          <a:p>
            <a:r>
              <a:rPr lang="en-US" smtClean="0"/>
              <a:t>Section</a:t>
            </a:r>
            <a:r>
              <a:rPr lang="en-US" baseline="0" smtClean="0"/>
              <a:t> </a:t>
            </a:r>
            <a:r>
              <a:rPr lang="en-US" smtClean="0"/>
              <a:t>322 </a:t>
            </a:r>
            <a:r>
              <a:rPr lang="en-US" dirty="0" smtClean="0"/>
              <a:t>states Associate members have NO CLAIM TO CEC</a:t>
            </a:r>
            <a:endParaRPr lang="es-ES" dirty="0"/>
          </a:p>
        </p:txBody>
      </p:sp>
      <p:sp>
        <p:nvSpPr>
          <p:cNvPr id="4" name="Slide Number Placeholder 3"/>
          <p:cNvSpPr>
            <a:spLocks noGrp="1"/>
          </p:cNvSpPr>
          <p:nvPr>
            <p:ph type="sldNum" sz="quarter" idx="10"/>
          </p:nvPr>
        </p:nvSpPr>
        <p:spPr/>
        <p:txBody>
          <a:bodyPr/>
          <a:lstStyle/>
          <a:p>
            <a:fld id="{3692D87B-518F-40CB-907B-65F0DBB6404C}" type="slidenum">
              <a:rPr lang="es-ES" smtClean="0"/>
              <a:t>16</a:t>
            </a:fld>
            <a:endParaRPr lang="es-ES"/>
          </a:p>
        </p:txBody>
      </p:sp>
    </p:spTree>
    <p:extLst>
      <p:ext uri="{BB962C8B-B14F-4D97-AF65-F5344CB8AC3E}">
        <p14:creationId xmlns:p14="http://schemas.microsoft.com/office/powerpoint/2010/main" val="28821866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74BEFE4-3B56-439D-88C1-0B4766012C1B}" type="datetimeFigureOut">
              <a:rPr lang="es-ES" smtClean="0"/>
              <a:t>01/09/2014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C6CE729-62F6-4BE6-81F0-82FAD555E118}" type="slidenum">
              <a:rPr lang="es-ES" smtClean="0"/>
              <a:t>‹#›</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4BEFE4-3B56-439D-88C1-0B4766012C1B}" type="datetimeFigureOut">
              <a:rPr lang="es-ES" smtClean="0"/>
              <a:t>01/09/2014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C6CE729-62F6-4BE6-81F0-82FAD555E118}" type="slidenum">
              <a:rPr lang="es-ES" smtClean="0"/>
              <a:t>‹#›</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E74BEFE4-3B56-439D-88C1-0B4766012C1B}" type="datetimeFigureOut">
              <a:rPr lang="es-ES" smtClean="0"/>
              <a:t>01/09/2014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C6CE729-62F6-4BE6-81F0-82FAD555E118}" type="slidenum">
              <a:rPr lang="es-ES" smtClean="0"/>
              <a:t>‹#›</a:t>
            </a:fld>
            <a:endParaRPr lang="es-E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4BEFE4-3B56-439D-88C1-0B4766012C1B}" type="datetimeFigureOut">
              <a:rPr lang="es-ES" smtClean="0"/>
              <a:t>01/09/2014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C6CE729-62F6-4BE6-81F0-82FAD555E118}" type="slidenum">
              <a:rPr lang="es-ES" smtClean="0"/>
              <a:t>‹#›</a:t>
            </a:fld>
            <a:endParaRPr lang="es-E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74BEFE4-3B56-439D-88C1-0B4766012C1B}" type="datetimeFigureOut">
              <a:rPr lang="es-ES" smtClean="0"/>
              <a:t>01/09/2014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C6CE729-62F6-4BE6-81F0-82FAD555E118}" type="slidenum">
              <a:rPr lang="es-ES" smtClean="0"/>
              <a:t>‹#›</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E74BEFE4-3B56-439D-88C1-0B4766012C1B}" type="datetimeFigureOut">
              <a:rPr lang="es-ES" smtClean="0"/>
              <a:t>01/09/2014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C6CE729-62F6-4BE6-81F0-82FAD555E118}" type="slidenum">
              <a:rPr lang="es-ES" smtClean="0"/>
              <a:t>‹#›</a:t>
            </a:fld>
            <a:endParaRPr lang="es-E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74BEFE4-3B56-439D-88C1-0B4766012C1B}" type="datetimeFigureOut">
              <a:rPr lang="es-ES" smtClean="0"/>
              <a:t>01/09/2014</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FC6CE729-62F6-4BE6-81F0-82FAD555E118}" type="slidenum">
              <a:rPr lang="es-ES" smtClean="0"/>
              <a:t>‹#›</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74BEFE4-3B56-439D-88C1-0B4766012C1B}" type="datetimeFigureOut">
              <a:rPr lang="es-ES" smtClean="0"/>
              <a:t>01/09/2014</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FC6CE729-62F6-4BE6-81F0-82FAD555E118}" type="slidenum">
              <a:rPr lang="es-ES" smtClean="0"/>
              <a:t>‹#›</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E74BEFE4-3B56-439D-88C1-0B4766012C1B}" type="datetimeFigureOut">
              <a:rPr lang="es-ES" smtClean="0"/>
              <a:t>01/09/2014</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FC6CE729-62F6-4BE6-81F0-82FAD555E118}" type="slidenum">
              <a:rPr lang="es-ES" smtClean="0"/>
              <a: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E74BEFE4-3B56-439D-88C1-0B4766012C1B}" type="datetimeFigureOut">
              <a:rPr lang="es-ES" smtClean="0"/>
              <a:t>01/09/2014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C6CE729-62F6-4BE6-81F0-82FAD555E118}" type="slidenum">
              <a:rPr lang="es-ES" smtClean="0"/>
              <a:t>‹#›</a:t>
            </a:fld>
            <a:endParaRPr lang="es-E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4BEFE4-3B56-439D-88C1-0B4766012C1B}" type="datetimeFigureOut">
              <a:rPr lang="es-ES" smtClean="0"/>
              <a:t>01/09/2014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C6CE729-62F6-4BE6-81F0-82FAD555E118}" type="slidenum">
              <a:rPr lang="es-ES" smtClean="0"/>
              <a:t>‹#›</a:t>
            </a:fld>
            <a:endParaRPr lang="es-E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E74BEFE4-3B56-439D-88C1-0B4766012C1B}" type="datetimeFigureOut">
              <a:rPr lang="es-ES" smtClean="0"/>
              <a:t>01/09/2014</a:t>
            </a:fld>
            <a:endParaRPr lang="es-E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s-E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FC6CE729-62F6-4BE6-81F0-82FAD555E118}" type="slidenum">
              <a:rPr lang="es-ES" smtClean="0"/>
              <a:t>‹#›</a:t>
            </a:fld>
            <a:endParaRPr lang="es-E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audio" Target="../media/audio2.wav"/></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audio" Target="../media/audio3.wav"/><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audio" Target="../media/audio3.wav"/></Relationships>
</file>

<file path=ppt/slides/_rels/slide26.xml.rels><?xml version="1.0" encoding="UTF-8" standalone="yes"?>
<Relationships xmlns="http://schemas.openxmlformats.org/package/2006/relationships"><Relationship Id="rId3" Type="http://schemas.openxmlformats.org/officeDocument/2006/relationships/audio" Target="../media/audio4.wav"/><Relationship Id="rId2" Type="http://schemas.openxmlformats.org/officeDocument/2006/relationships/audio" Target="../media/audio4.wav"/><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www.gcfa.org/nacec"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533400"/>
            <a:ext cx="6186268" cy="2286000"/>
          </a:xfrm>
        </p:spPr>
        <p:txBody>
          <a:bodyPr>
            <a:normAutofit/>
          </a:bodyPr>
          <a:lstStyle/>
          <a:p>
            <a:r>
              <a:rPr lang="en-US" dirty="0" smtClean="0"/>
              <a:t>NACEC </a:t>
            </a:r>
            <a:br>
              <a:rPr lang="en-US" dirty="0" smtClean="0"/>
            </a:br>
            <a:r>
              <a:rPr lang="en-US" dirty="0" smtClean="0"/>
              <a:t>Reviewing the Basics</a:t>
            </a:r>
            <a:endParaRPr lang="es-ES" dirty="0"/>
          </a:p>
        </p:txBody>
      </p:sp>
      <p:sp>
        <p:nvSpPr>
          <p:cNvPr id="3" name="Subtitle 2"/>
          <p:cNvSpPr>
            <a:spLocks noGrp="1"/>
          </p:cNvSpPr>
          <p:nvPr>
            <p:ph type="subTitle" idx="1"/>
          </p:nvPr>
        </p:nvSpPr>
        <p:spPr>
          <a:xfrm>
            <a:off x="152400" y="3657600"/>
            <a:ext cx="5257800" cy="3048000"/>
          </a:xfrm>
        </p:spPr>
        <p:txBody>
          <a:bodyPr>
            <a:noAutofit/>
          </a:bodyPr>
          <a:lstStyle/>
          <a:p>
            <a:r>
              <a:rPr lang="en-US" sz="2700" dirty="0" smtClean="0"/>
              <a:t>Presenters:</a:t>
            </a:r>
          </a:p>
          <a:p>
            <a:r>
              <a:rPr lang="en-US" sz="2700" dirty="0" smtClean="0"/>
              <a:t>Rev. David Moore</a:t>
            </a:r>
          </a:p>
          <a:p>
            <a:r>
              <a:rPr lang="en-US" sz="2700" dirty="0" smtClean="0"/>
              <a:t>Deaconess Rosie Guadarrama</a:t>
            </a:r>
            <a:endParaRPr lang="es-ES" sz="2700" dirty="0"/>
          </a:p>
        </p:txBody>
      </p:sp>
      <p:pic>
        <p:nvPicPr>
          <p:cNvPr id="4" name="Picture 3" descr="MC900082279[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57800" y="3048000"/>
            <a:ext cx="3152775"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768069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endParaRPr lang="en-US" dirty="0">
              <a:latin typeface="Times New Roman" pitchFamily="18" charset="0"/>
              <a:cs typeface="Times New Roman" pitchFamily="18" charset="0"/>
            </a:endParaRPr>
          </a:p>
          <a:p>
            <a:pPr marL="0" indent="0">
              <a:buNone/>
            </a:pPr>
            <a:r>
              <a:rPr lang="en-US" sz="3600" dirty="0">
                <a:latin typeface="Times New Roman" pitchFamily="18" charset="0"/>
                <a:cs typeface="Times New Roman" pitchFamily="18" charset="0"/>
              </a:rPr>
              <a:t>The CEC is responsible to the conference to be a good steward of the funds that are granted to churches.</a:t>
            </a:r>
          </a:p>
          <a:p>
            <a:endParaRPr lang="en-US" sz="3600" dirty="0">
              <a:latin typeface="Times New Roman" pitchFamily="18" charset="0"/>
              <a:cs typeface="Times New Roman" pitchFamily="18" charset="0"/>
            </a:endParaRPr>
          </a:p>
        </p:txBody>
      </p:sp>
      <p:sp>
        <p:nvSpPr>
          <p:cNvPr id="3" name="Title 2"/>
          <p:cNvSpPr>
            <a:spLocks noGrp="1"/>
          </p:cNvSpPr>
          <p:nvPr>
            <p:ph type="title"/>
          </p:nvPr>
        </p:nvSpPr>
        <p:spPr>
          <a:xfrm>
            <a:off x="457200" y="304800"/>
            <a:ext cx="8229600" cy="1286256"/>
          </a:xfrm>
        </p:spPr>
        <p:txBody>
          <a:bodyPr>
            <a:noAutofit/>
          </a:bodyPr>
          <a:lstStyle/>
          <a:p>
            <a:r>
              <a:rPr lang="en-US" sz="3200" dirty="0">
                <a:latin typeface="Times New Roman" pitchFamily="18" charset="0"/>
                <a:cs typeface="Times New Roman" pitchFamily="18" charset="0"/>
              </a:rPr>
              <a:t>What does that mean for the Commission on </a:t>
            </a:r>
            <a:r>
              <a:rPr lang="en-US" sz="3200" dirty="0" smtClean="0">
                <a:latin typeface="Times New Roman" pitchFamily="18" charset="0"/>
                <a:cs typeface="Times New Roman" pitchFamily="18" charset="0"/>
              </a:rPr>
              <a:t>Equitable Compensation?</a:t>
            </a:r>
            <a:r>
              <a:rPr lang="en-US" sz="3200" dirty="0">
                <a:latin typeface="Times New Roman" pitchFamily="18" charset="0"/>
                <a:cs typeface="Times New Roman" pitchFamily="18" charset="0"/>
              </a:rPr>
              <a:t/>
            </a:r>
            <a:br>
              <a:rPr lang="en-US" sz="3200" dirty="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34074607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buFont typeface="Wingdings" panose="05000000000000000000" pitchFamily="2" charset="2"/>
              <a:buChar char="Ø"/>
            </a:pPr>
            <a:r>
              <a:rPr lang="en-US" sz="3200" dirty="0">
                <a:latin typeface="Times New Roman" pitchFamily="18" charset="0"/>
                <a:cs typeface="Times New Roman" pitchFamily="18" charset="0"/>
              </a:rPr>
              <a:t>The CEC is accountable to the conference</a:t>
            </a:r>
            <a:r>
              <a:rPr lang="en-US" sz="3200" dirty="0" smtClean="0">
                <a:latin typeface="Times New Roman" pitchFamily="18" charset="0"/>
                <a:cs typeface="Times New Roman" pitchFamily="18" charset="0"/>
              </a:rPr>
              <a:t>.</a:t>
            </a:r>
          </a:p>
          <a:p>
            <a:endParaRPr lang="en-US" sz="3200" dirty="0">
              <a:latin typeface="Times New Roman" pitchFamily="18" charset="0"/>
              <a:cs typeface="Times New Roman" pitchFamily="18" charset="0"/>
            </a:endParaRPr>
          </a:p>
          <a:p>
            <a:pPr>
              <a:buFont typeface="Wingdings" panose="05000000000000000000" pitchFamily="2" charset="2"/>
              <a:buChar char="Ø"/>
            </a:pPr>
            <a:r>
              <a:rPr lang="en-US" sz="3200" dirty="0">
                <a:latin typeface="Times New Roman" pitchFamily="18" charset="0"/>
                <a:cs typeface="Times New Roman" pitchFamily="18" charset="0"/>
              </a:rPr>
              <a:t>The local church and pastor receiving equitable compensation is accountable to the CEC and the conference.</a:t>
            </a:r>
          </a:p>
          <a:p>
            <a:endParaRPr lang="es-ES" sz="3200" dirty="0"/>
          </a:p>
        </p:txBody>
      </p:sp>
      <p:sp>
        <p:nvSpPr>
          <p:cNvPr id="3" name="Title 2"/>
          <p:cNvSpPr>
            <a:spLocks noGrp="1"/>
          </p:cNvSpPr>
          <p:nvPr>
            <p:ph type="title"/>
          </p:nvPr>
        </p:nvSpPr>
        <p:spPr/>
        <p:txBody>
          <a:bodyPr/>
          <a:lstStyle/>
          <a:p>
            <a:r>
              <a:rPr lang="en-US" dirty="0" smtClean="0"/>
              <a:t>Accountability</a:t>
            </a:r>
            <a:endParaRPr lang="es-ES" dirty="0"/>
          </a:p>
        </p:txBody>
      </p:sp>
    </p:spTree>
    <p:extLst>
      <p:ext uri="{BB962C8B-B14F-4D97-AF65-F5344CB8AC3E}">
        <p14:creationId xmlns:p14="http://schemas.microsoft.com/office/powerpoint/2010/main" val="2576705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3200" dirty="0" smtClean="0"/>
              <a:t>How do you hold your CEC churches/Pastors accountable?</a:t>
            </a:r>
          </a:p>
          <a:p>
            <a:pPr lvl="2">
              <a:buFont typeface="Wingdings" panose="05000000000000000000" pitchFamily="2" charset="2"/>
              <a:buChar char="Ø"/>
            </a:pPr>
            <a:r>
              <a:rPr lang="en-US" sz="3200" dirty="0" smtClean="0"/>
              <a:t>Reports?</a:t>
            </a:r>
          </a:p>
          <a:p>
            <a:pPr lvl="2">
              <a:buFont typeface="Wingdings" panose="05000000000000000000" pitchFamily="2" charset="2"/>
              <a:buChar char="Ø"/>
            </a:pPr>
            <a:r>
              <a:rPr lang="en-US" sz="3200" dirty="0" smtClean="0"/>
              <a:t>Church Visits?</a:t>
            </a:r>
          </a:p>
          <a:p>
            <a:pPr lvl="2">
              <a:buFont typeface="Wingdings" panose="05000000000000000000" pitchFamily="2" charset="2"/>
              <a:buChar char="Ø"/>
            </a:pPr>
            <a:r>
              <a:rPr lang="en-US" sz="3200" dirty="0" smtClean="0"/>
              <a:t>Quarterly follow-up?</a:t>
            </a:r>
          </a:p>
          <a:p>
            <a:pPr lvl="2">
              <a:buFont typeface="Wingdings" panose="05000000000000000000" pitchFamily="2" charset="2"/>
              <a:buChar char="Ø"/>
            </a:pPr>
            <a:r>
              <a:rPr lang="en-US" sz="3200" dirty="0" smtClean="0"/>
              <a:t>DS input?</a:t>
            </a:r>
            <a:endParaRPr lang="es-ES" sz="3200" dirty="0"/>
          </a:p>
        </p:txBody>
      </p:sp>
      <p:sp>
        <p:nvSpPr>
          <p:cNvPr id="3" name="Title 2"/>
          <p:cNvSpPr>
            <a:spLocks noGrp="1"/>
          </p:cNvSpPr>
          <p:nvPr>
            <p:ph type="title"/>
          </p:nvPr>
        </p:nvSpPr>
        <p:spPr/>
        <p:txBody>
          <a:bodyPr>
            <a:normAutofit fontScale="90000"/>
          </a:bodyPr>
          <a:lstStyle/>
          <a:p>
            <a:r>
              <a:rPr lang="en-US" dirty="0" smtClean="0"/>
              <a:t>Accountability depends on your rules?</a:t>
            </a:r>
            <a:endParaRPr lang="es-ES" dirty="0"/>
          </a:p>
        </p:txBody>
      </p:sp>
    </p:spTree>
    <p:extLst>
      <p:ext uri="{BB962C8B-B14F-4D97-AF65-F5344CB8AC3E}">
        <p14:creationId xmlns:p14="http://schemas.microsoft.com/office/powerpoint/2010/main" val="42286315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199" y="2209800"/>
            <a:ext cx="7396565" cy="2743200"/>
          </a:xfrm>
        </p:spPr>
        <p:txBody>
          <a:bodyPr>
            <a:normAutofit lnSpcReduction="10000"/>
          </a:bodyPr>
          <a:lstStyle/>
          <a:p>
            <a:pPr marL="0" indent="0">
              <a:buNone/>
            </a:pPr>
            <a:r>
              <a:rPr lang="en-US" sz="3600" dirty="0" smtClean="0"/>
              <a:t>The charge conference shall in consultation with the district superintendent set the compensation of the pastor and other staff appointed by the bishop.</a:t>
            </a:r>
            <a:endParaRPr lang="es-ES" sz="3600" dirty="0"/>
          </a:p>
        </p:txBody>
      </p:sp>
      <p:sp>
        <p:nvSpPr>
          <p:cNvPr id="3" name="Title 2"/>
          <p:cNvSpPr>
            <a:spLocks noGrp="1"/>
          </p:cNvSpPr>
          <p:nvPr>
            <p:ph type="title"/>
          </p:nvPr>
        </p:nvSpPr>
        <p:spPr/>
        <p:txBody>
          <a:bodyPr>
            <a:normAutofit fontScale="90000"/>
          </a:bodyPr>
          <a:lstStyle/>
          <a:p>
            <a:r>
              <a:rPr lang="en-US" dirty="0" smtClean="0"/>
              <a:t>Who sets the pastor’s salary?</a:t>
            </a:r>
            <a:br>
              <a:rPr lang="en-US" dirty="0" smtClean="0"/>
            </a:br>
            <a:r>
              <a:rPr lang="en-US" dirty="0" smtClean="0"/>
              <a:t>Book of Discipline 247.13</a:t>
            </a:r>
            <a:endParaRPr lang="es-ES" dirty="0"/>
          </a:p>
        </p:txBody>
      </p:sp>
      <p:pic>
        <p:nvPicPr>
          <p:cNvPr id="4" name="Picture 3" descr="MCj0436035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91399" y="4953000"/>
            <a:ext cx="1686733"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383248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2743200"/>
            <a:ext cx="7408333" cy="3450696"/>
          </a:xfrm>
        </p:spPr>
        <p:txBody>
          <a:bodyPr>
            <a:normAutofit/>
          </a:bodyPr>
          <a:lstStyle/>
          <a:p>
            <a:pPr marL="0" indent="0">
              <a:buNone/>
            </a:pPr>
            <a:r>
              <a:rPr lang="en-US" sz="4000" b="1" dirty="0" smtClean="0"/>
              <a:t>The Annual Conference is required to support the schedule of minimum base compensation supplements.</a:t>
            </a:r>
            <a:endParaRPr lang="es-ES" sz="4000" b="1" dirty="0"/>
          </a:p>
        </p:txBody>
      </p:sp>
      <p:sp>
        <p:nvSpPr>
          <p:cNvPr id="3" name="Title 2"/>
          <p:cNvSpPr>
            <a:spLocks noGrp="1"/>
          </p:cNvSpPr>
          <p:nvPr>
            <p:ph type="title"/>
          </p:nvPr>
        </p:nvSpPr>
        <p:spPr/>
        <p:txBody>
          <a:bodyPr/>
          <a:lstStyle/>
          <a:p>
            <a:r>
              <a:rPr lang="en-US" dirty="0" smtClean="0"/>
              <a:t>Annual Conference</a:t>
            </a:r>
            <a:endParaRPr lang="es-ES" dirty="0"/>
          </a:p>
        </p:txBody>
      </p:sp>
    </p:spTree>
    <p:extLst>
      <p:ext uri="{BB962C8B-B14F-4D97-AF65-F5344CB8AC3E}">
        <p14:creationId xmlns:p14="http://schemas.microsoft.com/office/powerpoint/2010/main" val="20139302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514601"/>
            <a:ext cx="7408333" cy="990599"/>
          </a:xfrm>
        </p:spPr>
        <p:txBody>
          <a:bodyPr>
            <a:normAutofit/>
          </a:bodyPr>
          <a:lstStyle/>
          <a:p>
            <a:pPr marL="0" indent="0">
              <a:buNone/>
            </a:pPr>
            <a:r>
              <a:rPr lang="en-US" sz="2800" dirty="0" smtClean="0"/>
              <a:t>What do you think is the most important thing?</a:t>
            </a:r>
            <a:endParaRPr lang="es-ES" sz="2800" dirty="0"/>
          </a:p>
        </p:txBody>
      </p:sp>
      <p:sp>
        <p:nvSpPr>
          <p:cNvPr id="3" name="Title 2"/>
          <p:cNvSpPr>
            <a:spLocks noGrp="1"/>
          </p:cNvSpPr>
          <p:nvPr>
            <p:ph type="title"/>
          </p:nvPr>
        </p:nvSpPr>
        <p:spPr>
          <a:xfrm>
            <a:off x="457200" y="381000"/>
            <a:ext cx="8153400" cy="1295400"/>
          </a:xfrm>
        </p:spPr>
        <p:txBody>
          <a:bodyPr>
            <a:normAutofit/>
          </a:bodyPr>
          <a:lstStyle/>
          <a:p>
            <a:r>
              <a:rPr lang="en-US" sz="3600" dirty="0"/>
              <a:t>What is the most important thing to know about Equitable Compensation?</a:t>
            </a:r>
            <a:endParaRPr lang="es-ES" sz="3600" dirty="0"/>
          </a:p>
        </p:txBody>
      </p:sp>
      <p:pic>
        <p:nvPicPr>
          <p:cNvPr id="4" name="Picture 3" descr="MC900417334[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00400" y="3354092"/>
            <a:ext cx="2667000" cy="3275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133191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pPr marL="0" indent="0">
              <a:buNone/>
            </a:pPr>
            <a:r>
              <a:rPr lang="en-US" sz="4600" b="1" dirty="0" smtClean="0"/>
              <a:t>EC is available to EVERY appointed pastor,</a:t>
            </a:r>
          </a:p>
          <a:p>
            <a:pPr marL="0" indent="0">
              <a:buNone/>
            </a:pPr>
            <a:r>
              <a:rPr lang="en-US" sz="4600" b="1" dirty="0" smtClean="0"/>
              <a:t>probationary elder and deacon</a:t>
            </a:r>
            <a:endParaRPr lang="en-US" sz="4600" b="1" dirty="0"/>
          </a:p>
          <a:p>
            <a:pPr marL="0" indent="0">
              <a:buNone/>
            </a:pPr>
            <a:r>
              <a:rPr lang="en-US" sz="4600" b="1" dirty="0"/>
              <a:t>i</a:t>
            </a:r>
            <a:r>
              <a:rPr lang="en-US" sz="4600" b="1" dirty="0" smtClean="0"/>
              <a:t>n full connection with the UMC</a:t>
            </a:r>
            <a:endParaRPr lang="en-US" sz="4600" b="1" dirty="0"/>
          </a:p>
          <a:p>
            <a:endParaRPr lang="en-US" sz="4600" b="1" dirty="0" smtClean="0"/>
          </a:p>
          <a:p>
            <a:pPr marL="0" indent="0">
              <a:buNone/>
            </a:pPr>
            <a:r>
              <a:rPr lang="en-US" sz="4600" b="1" dirty="0" smtClean="0"/>
              <a:t>NOT ELIGIBLE:</a:t>
            </a:r>
          </a:p>
          <a:p>
            <a:r>
              <a:rPr lang="en-US" sz="4600" b="1" dirty="0" smtClean="0"/>
              <a:t>Retired Clergy</a:t>
            </a:r>
          </a:p>
          <a:p>
            <a:r>
              <a:rPr lang="en-US" sz="4600" b="1" dirty="0" smtClean="0"/>
              <a:t>Certified Lay Ministers</a:t>
            </a:r>
          </a:p>
          <a:p>
            <a:endParaRPr lang="en-US" b="1" dirty="0"/>
          </a:p>
          <a:p>
            <a:endParaRPr lang="es-ES" sz="2000" b="1" dirty="0"/>
          </a:p>
        </p:txBody>
      </p:sp>
      <p:sp>
        <p:nvSpPr>
          <p:cNvPr id="3" name="Title 2"/>
          <p:cNvSpPr>
            <a:spLocks noGrp="1"/>
          </p:cNvSpPr>
          <p:nvPr>
            <p:ph type="title"/>
          </p:nvPr>
        </p:nvSpPr>
        <p:spPr>
          <a:xfrm>
            <a:off x="304800" y="228600"/>
            <a:ext cx="8382000" cy="1362456"/>
          </a:xfrm>
        </p:spPr>
        <p:txBody>
          <a:bodyPr>
            <a:normAutofit fontScale="90000"/>
          </a:bodyPr>
          <a:lstStyle/>
          <a:p>
            <a:r>
              <a:rPr lang="en-US" dirty="0" smtClean="0"/>
              <a:t>What is the most important thing to know about Equitable Compensation?</a:t>
            </a:r>
            <a:endParaRPr lang="es-ES" dirty="0"/>
          </a:p>
        </p:txBody>
      </p:sp>
    </p:spTree>
    <p:extLst>
      <p:ext uri="{BB962C8B-B14F-4D97-AF65-F5344CB8AC3E}">
        <p14:creationId xmlns:p14="http://schemas.microsoft.com/office/powerpoint/2010/main" val="2784993590"/>
      </p:ext>
    </p:extLst>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4000" b="1" dirty="0" smtClean="0"/>
              <a:t>Each church or charge has an obligation to pay the full compensation as approved by the charge conference, to its pastor (s).</a:t>
            </a:r>
          </a:p>
        </p:txBody>
      </p:sp>
      <p:sp>
        <p:nvSpPr>
          <p:cNvPr id="3" name="Title 2"/>
          <p:cNvSpPr>
            <a:spLocks noGrp="1"/>
          </p:cNvSpPr>
          <p:nvPr>
            <p:ph type="title"/>
          </p:nvPr>
        </p:nvSpPr>
        <p:spPr/>
        <p:txBody>
          <a:bodyPr>
            <a:normAutofit fontScale="90000"/>
          </a:bodyPr>
          <a:lstStyle/>
          <a:p>
            <a:r>
              <a:rPr lang="en-US" dirty="0" smtClean="0"/>
              <a:t>Book of Discipline 624</a:t>
            </a:r>
            <a:br>
              <a:rPr lang="en-US" dirty="0" smtClean="0"/>
            </a:br>
            <a:r>
              <a:rPr lang="en-US" dirty="0" smtClean="0"/>
              <a:t>Payment Obligation</a:t>
            </a:r>
            <a:endParaRPr lang="es-ES" dirty="0"/>
          </a:p>
        </p:txBody>
      </p:sp>
    </p:spTree>
    <p:extLst>
      <p:ext uri="{BB962C8B-B14F-4D97-AF65-F5344CB8AC3E}">
        <p14:creationId xmlns:p14="http://schemas.microsoft.com/office/powerpoint/2010/main" val="9692386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pPr>
              <a:buFont typeface="Wingdings" panose="05000000000000000000" pitchFamily="2" charset="2"/>
              <a:buChar char="Ø"/>
            </a:pPr>
            <a:r>
              <a:rPr lang="en-US" sz="4000" dirty="0" smtClean="0"/>
              <a:t>Equitable is the minimum base compensation, as established by the Annual Conference.</a:t>
            </a:r>
            <a:endParaRPr lang="en-US" sz="4000" dirty="0"/>
          </a:p>
          <a:p>
            <a:endParaRPr lang="en-US" sz="4000" dirty="0" smtClean="0"/>
          </a:p>
          <a:p>
            <a:pPr>
              <a:buFont typeface="Wingdings" panose="05000000000000000000" pitchFamily="2" charset="2"/>
              <a:buChar char="Ø"/>
            </a:pPr>
            <a:r>
              <a:rPr lang="en-US" sz="4000" dirty="0" smtClean="0"/>
              <a:t>Each Annual Conference is different. Fairness is different in each AC because the value changes depending upon location.</a:t>
            </a:r>
          </a:p>
          <a:p>
            <a:endParaRPr lang="en-US" sz="4000" dirty="0"/>
          </a:p>
          <a:p>
            <a:pPr>
              <a:buFont typeface="Wingdings" panose="05000000000000000000" pitchFamily="2" charset="2"/>
              <a:buChar char="Ø"/>
            </a:pPr>
            <a:r>
              <a:rPr lang="en-US" sz="4000" dirty="0" smtClean="0"/>
              <a:t>What is the minimum base in your conference? What determined the amount?</a:t>
            </a:r>
            <a:endParaRPr lang="es-ES" sz="4000" dirty="0"/>
          </a:p>
        </p:txBody>
      </p:sp>
      <p:sp>
        <p:nvSpPr>
          <p:cNvPr id="3" name="Title 2"/>
          <p:cNvSpPr>
            <a:spLocks noGrp="1"/>
          </p:cNvSpPr>
          <p:nvPr>
            <p:ph type="title"/>
          </p:nvPr>
        </p:nvSpPr>
        <p:spPr/>
        <p:txBody>
          <a:bodyPr/>
          <a:lstStyle/>
          <a:p>
            <a:r>
              <a:rPr lang="en-US" dirty="0" smtClean="0"/>
              <a:t>What is Equitable?</a:t>
            </a:r>
            <a:endParaRPr lang="es-ES" dirty="0"/>
          </a:p>
        </p:txBody>
      </p:sp>
    </p:spTree>
    <p:extLst>
      <p:ext uri="{BB962C8B-B14F-4D97-AF65-F5344CB8AC3E}">
        <p14:creationId xmlns:p14="http://schemas.microsoft.com/office/powerpoint/2010/main" val="3545542967"/>
      </p:ext>
    </p:extLst>
  </p:cSld>
  <p:clrMapOvr>
    <a:masterClrMapping/>
  </p:clrMapOvr>
  <mc:AlternateContent xmlns:mc="http://schemas.openxmlformats.org/markup-compatibility/2006" xmlns:p14="http://schemas.microsoft.com/office/powerpoint/2010/main">
    <mc:Choice Requires="p14">
      <p:transition spd="slow" p14:dur="2000">
        <p:sndAc>
          <p:stSnd>
            <p:snd r:embed="rId3" name="drumroll.wav"/>
          </p:stSnd>
        </p:sndAc>
      </p:transition>
    </mc:Choice>
    <mc:Fallback xmlns="">
      <p:transition spd="slow">
        <p:sndAc>
          <p:stSnd>
            <p:snd r:embed="rId4" name="drumroll.wav"/>
          </p:stSnd>
        </p:sndAc>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63040"/>
            <a:ext cx="7804786" cy="5394960"/>
          </a:xfrm>
        </p:spPr>
        <p:txBody>
          <a:bodyPr>
            <a:noAutofit/>
          </a:bodyPr>
          <a:lstStyle/>
          <a:p>
            <a:pPr marL="0" indent="0">
              <a:buNone/>
            </a:pPr>
            <a:endParaRPr lang="en-US" sz="4000" dirty="0"/>
          </a:p>
          <a:p>
            <a:pPr>
              <a:buFont typeface="Wingdings" panose="05000000000000000000" pitchFamily="2" charset="2"/>
              <a:buChar char="Ø"/>
            </a:pPr>
            <a:r>
              <a:rPr lang="en-US" sz="3600" b="1" dirty="0" smtClean="0"/>
              <a:t>Appointed Pastors in good standing must be paid no less than the minimum base compensation as established by the Annual Conference.</a:t>
            </a:r>
          </a:p>
          <a:p>
            <a:pPr marL="285750" indent="-285750">
              <a:buFont typeface="Wingdings" panose="05000000000000000000" pitchFamily="2" charset="2"/>
              <a:buChar char="Ø"/>
            </a:pPr>
            <a:r>
              <a:rPr lang="en-US" sz="3600" b="1" dirty="0" smtClean="0"/>
              <a:t>If the church is unable to provide the minimum, then the Annual Conference </a:t>
            </a:r>
            <a:r>
              <a:rPr lang="en-US" sz="3600" b="1" u="sng" dirty="0" smtClean="0"/>
              <a:t>must</a:t>
            </a:r>
            <a:r>
              <a:rPr lang="en-US" sz="3600" b="1" dirty="0" smtClean="0"/>
              <a:t> provide it.</a:t>
            </a:r>
          </a:p>
          <a:p>
            <a:endParaRPr lang="es-ES" sz="4000" dirty="0"/>
          </a:p>
        </p:txBody>
      </p:sp>
      <p:sp>
        <p:nvSpPr>
          <p:cNvPr id="3" name="Title 2"/>
          <p:cNvSpPr>
            <a:spLocks noGrp="1"/>
          </p:cNvSpPr>
          <p:nvPr>
            <p:ph type="title"/>
          </p:nvPr>
        </p:nvSpPr>
        <p:spPr/>
        <p:txBody>
          <a:bodyPr>
            <a:normAutofit/>
          </a:bodyPr>
          <a:lstStyle/>
          <a:p>
            <a:r>
              <a:rPr lang="en-US" sz="6000" dirty="0" smtClean="0"/>
              <a:t>Minimum Base</a:t>
            </a:r>
            <a:endParaRPr lang="es-ES" sz="6000" dirty="0"/>
          </a:p>
        </p:txBody>
      </p:sp>
    </p:spTree>
    <p:extLst>
      <p:ext uri="{BB962C8B-B14F-4D97-AF65-F5344CB8AC3E}">
        <p14:creationId xmlns:p14="http://schemas.microsoft.com/office/powerpoint/2010/main" val="1133383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1" y="1752600"/>
            <a:ext cx="7670800" cy="5943599"/>
          </a:xfrm>
        </p:spPr>
        <p:txBody>
          <a:bodyPr/>
          <a:lstStyle/>
          <a:p>
            <a:endParaRPr lang="en-US" dirty="0" smtClean="0">
              <a:latin typeface="Times New Roman" pitchFamily="18" charset="0"/>
              <a:cs typeface="Times New Roman" pitchFamily="18" charset="0"/>
            </a:endParaRPr>
          </a:p>
          <a:p>
            <a:pPr marL="0" indent="0">
              <a:buNone/>
            </a:pPr>
            <a:r>
              <a:rPr lang="en-US" sz="3600" b="1" dirty="0" smtClean="0">
                <a:latin typeface="Times New Roman" pitchFamily="18" charset="0"/>
                <a:cs typeface="Times New Roman" pitchFamily="18" charset="0"/>
              </a:rPr>
              <a:t>The 1948 General Conference approved the minimum salary program, and each annual conference was given the responsibility to adopt a schedule of minimum support for its pastors, including fulltime and accepted supply pastors.</a:t>
            </a:r>
            <a:endParaRPr lang="en-US" sz="3600" b="1" dirty="0">
              <a:latin typeface="Times New Roman" pitchFamily="18" charset="0"/>
              <a:cs typeface="Times New Roman" pitchFamily="18" charset="0"/>
            </a:endParaRPr>
          </a:p>
        </p:txBody>
      </p:sp>
      <p:sp>
        <p:nvSpPr>
          <p:cNvPr id="2" name="Title 1"/>
          <p:cNvSpPr>
            <a:spLocks noGrp="1"/>
          </p:cNvSpPr>
          <p:nvPr>
            <p:ph type="title"/>
          </p:nvPr>
        </p:nvSpPr>
        <p:spPr/>
        <p:txBody>
          <a:bodyPr>
            <a:normAutofit fontScale="90000"/>
          </a:bodyPr>
          <a:lstStyle/>
          <a:p>
            <a:r>
              <a:rPr lang="en-US" sz="4800" dirty="0" smtClean="0">
                <a:latin typeface="Times New Roman" pitchFamily="18" charset="0"/>
                <a:cs typeface="Times New Roman" pitchFamily="18" charset="0"/>
              </a:rPr>
              <a:t>A bit of History trivia……we’ve come a long way Baby!</a:t>
            </a:r>
            <a:endParaRPr lang="en-US" sz="4800" dirty="0">
              <a:latin typeface="Times New Roman" pitchFamily="18" charset="0"/>
              <a:cs typeface="Times New Roman" pitchFamily="18" charset="0"/>
            </a:endParaRPr>
          </a:p>
        </p:txBody>
      </p:sp>
    </p:spTree>
    <p:extLst>
      <p:ext uri="{BB962C8B-B14F-4D97-AF65-F5344CB8AC3E}">
        <p14:creationId xmlns:p14="http://schemas.microsoft.com/office/powerpoint/2010/main" val="1342156993"/>
      </p:ext>
    </p:extLst>
  </p:cSld>
  <p:clrMapOvr>
    <a:masterClrMapping/>
  </p:clrMapOvr>
  <p:transition spd="slow">
    <p:wipe/>
    <p:sndAc>
      <p:stSnd>
        <p:snd r:embed="rId3" name="type.wav"/>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b="1" dirty="0" smtClean="0"/>
              <a:t>Cost of living</a:t>
            </a:r>
          </a:p>
          <a:p>
            <a:r>
              <a:rPr lang="en-US" sz="2800" b="1" dirty="0" smtClean="0"/>
              <a:t>Years of Service</a:t>
            </a:r>
          </a:p>
          <a:p>
            <a:r>
              <a:rPr lang="en-US" sz="2800" b="1" dirty="0" smtClean="0"/>
              <a:t>Extreme situations</a:t>
            </a:r>
          </a:p>
          <a:p>
            <a:pPr lvl="1">
              <a:buFont typeface="Wingdings" panose="05000000000000000000" pitchFamily="2" charset="2"/>
              <a:buChar char="Ø"/>
            </a:pPr>
            <a:r>
              <a:rPr lang="en-US" sz="2800" b="1" dirty="0" smtClean="0"/>
              <a:t>Rural/</a:t>
            </a:r>
            <a:r>
              <a:rPr lang="en-US" sz="2800" b="1" dirty="0" err="1" smtClean="0"/>
              <a:t>undesireable</a:t>
            </a:r>
            <a:r>
              <a:rPr lang="en-US" sz="2800" b="1" dirty="0" smtClean="0"/>
              <a:t> areas</a:t>
            </a:r>
          </a:p>
          <a:p>
            <a:pPr lvl="1">
              <a:buFont typeface="Wingdings" panose="05000000000000000000" pitchFamily="2" charset="2"/>
              <a:buChar char="Ø"/>
            </a:pPr>
            <a:r>
              <a:rPr lang="en-US" sz="2800" b="1" dirty="0" smtClean="0"/>
              <a:t>Inner cities/Dangerous areas</a:t>
            </a:r>
          </a:p>
          <a:p>
            <a:pPr lvl="1">
              <a:buFont typeface="Wingdings" panose="05000000000000000000" pitchFamily="2" charset="2"/>
              <a:buChar char="Ø"/>
            </a:pPr>
            <a:r>
              <a:rPr lang="en-US" sz="2800" b="1" dirty="0" smtClean="0"/>
              <a:t>Consideration for minorities</a:t>
            </a:r>
            <a:endParaRPr lang="es-ES" sz="2800" b="1" dirty="0"/>
          </a:p>
        </p:txBody>
      </p:sp>
      <p:sp>
        <p:nvSpPr>
          <p:cNvPr id="3" name="Title 2"/>
          <p:cNvSpPr>
            <a:spLocks noGrp="1"/>
          </p:cNvSpPr>
          <p:nvPr>
            <p:ph type="title"/>
          </p:nvPr>
        </p:nvSpPr>
        <p:spPr/>
        <p:txBody>
          <a:bodyPr>
            <a:normAutofit fontScale="90000"/>
          </a:bodyPr>
          <a:lstStyle/>
          <a:p>
            <a:r>
              <a:rPr lang="en-US" dirty="0" smtClean="0"/>
              <a:t>What determines minimum base compensation?</a:t>
            </a:r>
            <a:endParaRPr lang="es-ES" dirty="0"/>
          </a:p>
        </p:txBody>
      </p:sp>
    </p:spTree>
    <p:extLst>
      <p:ext uri="{BB962C8B-B14F-4D97-AF65-F5344CB8AC3E}">
        <p14:creationId xmlns:p14="http://schemas.microsoft.com/office/powerpoint/2010/main" val="19321082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a:buNone/>
            </a:pPr>
            <a:endParaRPr lang="en-US" dirty="0"/>
          </a:p>
          <a:p>
            <a:pPr marL="0" indent="0">
              <a:buNone/>
            </a:pPr>
            <a:r>
              <a:rPr lang="en-US" sz="4800" dirty="0" smtClean="0"/>
              <a:t>Appointed Pastors in good standing do not have a limit on the number of years of eligibility.</a:t>
            </a:r>
            <a:endParaRPr lang="es-ES" sz="4800" dirty="0"/>
          </a:p>
        </p:txBody>
      </p:sp>
      <p:sp>
        <p:nvSpPr>
          <p:cNvPr id="3" name="Title 2"/>
          <p:cNvSpPr>
            <a:spLocks noGrp="1"/>
          </p:cNvSpPr>
          <p:nvPr>
            <p:ph type="title"/>
          </p:nvPr>
        </p:nvSpPr>
        <p:spPr>
          <a:xfrm>
            <a:off x="352426" y="228600"/>
            <a:ext cx="7680960" cy="1676400"/>
          </a:xfrm>
        </p:spPr>
        <p:txBody>
          <a:bodyPr>
            <a:normAutofit fontScale="90000"/>
          </a:bodyPr>
          <a:lstStyle/>
          <a:p>
            <a:r>
              <a:rPr lang="en-US" sz="5400" dirty="0" smtClean="0"/>
              <a:t>How long can we fund equitable compensation?</a:t>
            </a:r>
            <a:endParaRPr lang="es-ES" sz="5400" dirty="0"/>
          </a:p>
        </p:txBody>
      </p:sp>
    </p:spTree>
    <p:extLst>
      <p:ext uri="{BB962C8B-B14F-4D97-AF65-F5344CB8AC3E}">
        <p14:creationId xmlns:p14="http://schemas.microsoft.com/office/powerpoint/2010/main" val="19045118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sz="6000" dirty="0" smtClean="0"/>
              <a:t>If the church finds they can no longer pay their pastor, they must verbally and in writing let the pastor, congregation and DS know the situation.</a:t>
            </a:r>
            <a:endParaRPr lang="es-ES" sz="6000" dirty="0"/>
          </a:p>
        </p:txBody>
      </p:sp>
    </p:spTree>
    <p:extLst>
      <p:ext uri="{BB962C8B-B14F-4D97-AF65-F5344CB8AC3E}">
        <p14:creationId xmlns:p14="http://schemas.microsoft.com/office/powerpoint/2010/main" val="20107444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0" indent="0">
              <a:buNone/>
            </a:pPr>
            <a:r>
              <a:rPr lang="en-US" sz="6000" dirty="0" smtClean="0"/>
              <a:t>Start the process with your Finance Committee and or SPRC.</a:t>
            </a:r>
            <a:endParaRPr lang="es-ES" sz="6000" dirty="0"/>
          </a:p>
        </p:txBody>
      </p:sp>
      <p:sp>
        <p:nvSpPr>
          <p:cNvPr id="4" name="Rectangle 3"/>
          <p:cNvSpPr/>
          <p:nvPr/>
        </p:nvSpPr>
        <p:spPr>
          <a:xfrm>
            <a:off x="11506199" y="3135784"/>
            <a:ext cx="228599" cy="598016"/>
          </a:xfrm>
          <a:prstGeom prst="rect">
            <a:avLst/>
          </a:prstGeom>
        </p:spPr>
        <p:txBody>
          <a:bodyPr wrap="square">
            <a:spAutoFit/>
          </a:bodyPr>
          <a:lstStyle/>
          <a:p>
            <a:endParaRPr lang="es-ES" dirty="0"/>
          </a:p>
        </p:txBody>
      </p:sp>
    </p:spTree>
    <p:extLst>
      <p:ext uri="{BB962C8B-B14F-4D97-AF65-F5344CB8AC3E}">
        <p14:creationId xmlns:p14="http://schemas.microsoft.com/office/powerpoint/2010/main" val="14837402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Wingdings" panose="05000000000000000000" pitchFamily="2" charset="2"/>
              <a:buChar char="Ø"/>
            </a:pPr>
            <a:r>
              <a:rPr lang="en-US" sz="4400" dirty="0" smtClean="0"/>
              <a:t>Make contact with your DS</a:t>
            </a:r>
          </a:p>
          <a:p>
            <a:pPr>
              <a:buFont typeface="Wingdings" panose="05000000000000000000" pitchFamily="2" charset="2"/>
              <a:buChar char="Ø"/>
            </a:pPr>
            <a:r>
              <a:rPr lang="en-US" sz="4400" dirty="0" smtClean="0"/>
              <a:t>Ensure completed        	application</a:t>
            </a:r>
          </a:p>
          <a:p>
            <a:pPr>
              <a:buFont typeface="Wingdings" panose="05000000000000000000" pitchFamily="2" charset="2"/>
              <a:buChar char="Ø"/>
            </a:pPr>
            <a:r>
              <a:rPr lang="en-US" sz="4400" dirty="0" smtClean="0"/>
              <a:t>Follow-up</a:t>
            </a:r>
            <a:endParaRPr lang="en-US" sz="4400" dirty="0"/>
          </a:p>
        </p:txBody>
      </p:sp>
      <p:sp>
        <p:nvSpPr>
          <p:cNvPr id="3" name="Title 2"/>
          <p:cNvSpPr>
            <a:spLocks noGrp="1"/>
          </p:cNvSpPr>
          <p:nvPr>
            <p:ph type="title"/>
          </p:nvPr>
        </p:nvSpPr>
        <p:spPr/>
        <p:txBody>
          <a:bodyPr>
            <a:normAutofit fontScale="90000"/>
          </a:bodyPr>
          <a:lstStyle/>
          <a:p>
            <a:r>
              <a:rPr lang="en-US" dirty="0" smtClean="0"/>
              <a:t>How does one apply for minimum base compensation?</a:t>
            </a:r>
            <a:endParaRPr lang="es-ES" dirty="0"/>
          </a:p>
        </p:txBody>
      </p:sp>
    </p:spTree>
    <p:extLst>
      <p:ext uri="{BB962C8B-B14F-4D97-AF65-F5344CB8AC3E}">
        <p14:creationId xmlns:p14="http://schemas.microsoft.com/office/powerpoint/2010/main" val="41326631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buFont typeface="Wingdings" panose="05000000000000000000" pitchFamily="2" charset="2"/>
              <a:buChar char="Ø"/>
            </a:pPr>
            <a:r>
              <a:rPr lang="en-US" sz="4800" dirty="0" smtClean="0"/>
              <a:t>Presently BOD </a:t>
            </a:r>
            <a:r>
              <a:rPr lang="en-US" sz="4800" smtClean="0"/>
              <a:t>prohibits 	retired </a:t>
            </a:r>
            <a:r>
              <a:rPr lang="en-US" sz="4800" dirty="0" smtClean="0"/>
              <a:t>clergy </a:t>
            </a:r>
            <a:r>
              <a:rPr lang="en-US" sz="4800" smtClean="0"/>
              <a:t>from 	receiving </a:t>
            </a:r>
            <a:r>
              <a:rPr lang="en-US" sz="4800" dirty="0" smtClean="0"/>
              <a:t>EQ</a:t>
            </a:r>
          </a:p>
          <a:p>
            <a:pPr>
              <a:buFont typeface="Wingdings" panose="05000000000000000000" pitchFamily="2" charset="2"/>
              <a:buChar char="Ø"/>
            </a:pPr>
            <a:r>
              <a:rPr lang="en-US" sz="4800" dirty="0" smtClean="0"/>
              <a:t>Require submission to GC</a:t>
            </a:r>
          </a:p>
          <a:p>
            <a:pPr marL="0" indent="0">
              <a:buNone/>
            </a:pPr>
            <a:r>
              <a:rPr lang="en-US" sz="4800" dirty="0" smtClean="0"/>
              <a:t>      Does the need exist?</a:t>
            </a:r>
          </a:p>
        </p:txBody>
      </p:sp>
      <p:sp>
        <p:nvSpPr>
          <p:cNvPr id="3" name="Title 2"/>
          <p:cNvSpPr>
            <a:spLocks noGrp="1"/>
          </p:cNvSpPr>
          <p:nvPr>
            <p:ph type="title"/>
          </p:nvPr>
        </p:nvSpPr>
        <p:spPr/>
        <p:txBody>
          <a:bodyPr/>
          <a:lstStyle/>
          <a:p>
            <a:r>
              <a:rPr lang="en-US" dirty="0" smtClean="0"/>
              <a:t>Do we need to change?</a:t>
            </a:r>
            <a:endParaRPr lang="es-ES" dirty="0"/>
          </a:p>
        </p:txBody>
      </p:sp>
    </p:spTree>
    <p:extLst>
      <p:ext uri="{BB962C8B-B14F-4D97-AF65-F5344CB8AC3E}">
        <p14:creationId xmlns:p14="http://schemas.microsoft.com/office/powerpoint/2010/main" val="1794043116"/>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3" name="voltage.wav"/>
          </p:stSnd>
        </p:sndAc>
      </p:transition>
    </mc:Choice>
    <mc:Fallback xmlns="">
      <p:transition spd="slow">
        <p:split orient="vert"/>
        <p:sndAc>
          <p:stSnd>
            <p:snd r:embed="rId4" name="voltage.wav"/>
          </p:stSnd>
        </p:sndAc>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buFont typeface="Wingdings" panose="05000000000000000000" pitchFamily="2" charset="2"/>
              <a:buChar char="Ø"/>
            </a:pPr>
            <a:r>
              <a:rPr lang="en-US" sz="4800" dirty="0" smtClean="0"/>
              <a:t>Who </a:t>
            </a:r>
            <a:r>
              <a:rPr lang="en-US" sz="4800" dirty="0" smtClean="0"/>
              <a:t>has the liability?</a:t>
            </a:r>
          </a:p>
          <a:p>
            <a:endParaRPr lang="en-US" sz="4800" dirty="0"/>
          </a:p>
          <a:p>
            <a:pPr>
              <a:buFont typeface="Wingdings" panose="05000000000000000000" pitchFamily="2" charset="2"/>
              <a:buChar char="Ø"/>
            </a:pPr>
            <a:r>
              <a:rPr lang="en-US" sz="4800" dirty="0" smtClean="0"/>
              <a:t>The local church as long as the Pastor is appointed to that charge.</a:t>
            </a:r>
            <a:endParaRPr lang="es-ES" sz="4800" dirty="0"/>
          </a:p>
        </p:txBody>
      </p:sp>
      <p:sp>
        <p:nvSpPr>
          <p:cNvPr id="3" name="Title 2"/>
          <p:cNvSpPr>
            <a:spLocks noGrp="1"/>
          </p:cNvSpPr>
          <p:nvPr>
            <p:ph type="title"/>
          </p:nvPr>
        </p:nvSpPr>
        <p:spPr/>
        <p:txBody>
          <a:bodyPr>
            <a:normAutofit/>
          </a:bodyPr>
          <a:lstStyle/>
          <a:p>
            <a:r>
              <a:rPr lang="en-US" sz="5400" dirty="0" smtClean="0"/>
              <a:t>Arrearages Do Happen!</a:t>
            </a:r>
            <a:endParaRPr lang="es-ES" sz="5400" dirty="0"/>
          </a:p>
        </p:txBody>
      </p:sp>
    </p:spTree>
    <p:extLst>
      <p:ext uri="{BB962C8B-B14F-4D97-AF65-F5344CB8AC3E}">
        <p14:creationId xmlns:p14="http://schemas.microsoft.com/office/powerpoint/2010/main" val="3287704128"/>
      </p:ext>
    </p:extLst>
  </p:cSld>
  <p:clrMapOvr>
    <a:masterClrMapping/>
  </p:clrMapOvr>
  <mc:AlternateContent xmlns:mc="http://schemas.openxmlformats.org/markup-compatibility/2006" xmlns:p14="http://schemas.microsoft.com/office/powerpoint/2010/main">
    <mc:Choice Requires="p14">
      <p:transition spd="med" p14:dur="700">
        <p:fade/>
        <p:sndAc>
          <p:stSnd>
            <p:snd r:embed="rId2" name="explode.wav"/>
          </p:stSnd>
        </p:sndAc>
      </p:transition>
    </mc:Choice>
    <mc:Fallback xmlns="">
      <p:transition spd="med">
        <p:fade/>
        <p:sndAc>
          <p:stSnd>
            <p:snd r:embed="rId3" name="explode.wav"/>
          </p:stSnd>
        </p:sndAc>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438400"/>
            <a:ext cx="8280400" cy="5257800"/>
          </a:xfrm>
        </p:spPr>
        <p:txBody>
          <a:bodyPr>
            <a:noAutofit/>
          </a:bodyPr>
          <a:lstStyle/>
          <a:p>
            <a:pPr>
              <a:buFont typeface="Wingdings" panose="05000000000000000000" pitchFamily="2" charset="2"/>
              <a:buChar char="Ø"/>
            </a:pPr>
            <a:r>
              <a:rPr lang="en-US" sz="2400" dirty="0" smtClean="0"/>
              <a:t>In the event the AC has no arrearage policy in place, all such claims shall be subject  to and controlled by, the civil laws applicable to such claims in the state in which the claim arises.</a:t>
            </a:r>
            <a:endParaRPr lang="en-US" sz="2400" dirty="0"/>
          </a:p>
          <a:p>
            <a:pPr>
              <a:buFont typeface="Wingdings" panose="05000000000000000000" pitchFamily="2" charset="2"/>
              <a:buChar char="Ø"/>
            </a:pPr>
            <a:r>
              <a:rPr lang="en-US" sz="2400" dirty="0" smtClean="0"/>
              <a:t>Any pastor who does not receive a full scheduled payment of the approved compensation shall immediately report such, in writing to the church or charge SPRC Chair, Church Council, Chair and DS.</a:t>
            </a:r>
            <a:endParaRPr lang="en-US" sz="2400" dirty="0"/>
          </a:p>
          <a:p>
            <a:pPr>
              <a:buFont typeface="Wingdings" panose="05000000000000000000" pitchFamily="2" charset="2"/>
              <a:buChar char="Ø"/>
            </a:pPr>
            <a:r>
              <a:rPr lang="en-US" sz="2400" dirty="0" smtClean="0"/>
              <a:t>Failure to report in a timely fashion may result in surrender of any/all arrearage claims, subject to the AC Arrearage Policy. 625.2</a:t>
            </a:r>
            <a:endParaRPr lang="es-ES" sz="2400" dirty="0"/>
          </a:p>
        </p:txBody>
      </p:sp>
      <p:sp>
        <p:nvSpPr>
          <p:cNvPr id="3" name="Title 2"/>
          <p:cNvSpPr>
            <a:spLocks noGrp="1"/>
          </p:cNvSpPr>
          <p:nvPr>
            <p:ph type="title"/>
          </p:nvPr>
        </p:nvSpPr>
        <p:spPr/>
        <p:txBody>
          <a:bodyPr>
            <a:normAutofit/>
          </a:bodyPr>
          <a:lstStyle/>
          <a:p>
            <a:r>
              <a:rPr lang="en-US" sz="5400" dirty="0" smtClean="0"/>
              <a:t>New Arrearage Language</a:t>
            </a:r>
            <a:endParaRPr lang="es-ES" sz="5400" dirty="0"/>
          </a:p>
        </p:txBody>
      </p:sp>
    </p:spTree>
    <p:extLst>
      <p:ext uri="{BB962C8B-B14F-4D97-AF65-F5344CB8AC3E}">
        <p14:creationId xmlns:p14="http://schemas.microsoft.com/office/powerpoint/2010/main" val="28894761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828800"/>
            <a:ext cx="7423786" cy="4358640"/>
          </a:xfrm>
        </p:spPr>
        <p:txBody>
          <a:bodyPr>
            <a:normAutofit fontScale="77500" lnSpcReduction="20000"/>
          </a:bodyPr>
          <a:lstStyle/>
          <a:p>
            <a:endParaRPr lang="en-US" sz="4800" dirty="0" smtClean="0"/>
          </a:p>
          <a:p>
            <a:pPr>
              <a:buFont typeface="Wingdings" panose="05000000000000000000" pitchFamily="2" charset="2"/>
              <a:buChar char="Ø"/>
            </a:pPr>
            <a:r>
              <a:rPr lang="en-US" sz="5100" dirty="0" smtClean="0"/>
              <a:t>NACEC recommends that each </a:t>
            </a:r>
            <a:r>
              <a:rPr lang="en-US" sz="5100" dirty="0" smtClean="0"/>
              <a:t>   	CEC </a:t>
            </a:r>
            <a:r>
              <a:rPr lang="en-US" sz="5100" dirty="0" smtClean="0"/>
              <a:t>have an arrearage policy.</a:t>
            </a:r>
          </a:p>
          <a:p>
            <a:pPr>
              <a:buFont typeface="Wingdings" panose="05000000000000000000" pitchFamily="2" charset="2"/>
              <a:buChar char="Ø"/>
            </a:pPr>
            <a:r>
              <a:rPr lang="en-US" sz="5100" dirty="0" smtClean="0"/>
              <a:t>A sample can be found at:</a:t>
            </a:r>
          </a:p>
          <a:p>
            <a:pPr marL="0" indent="0">
              <a:buNone/>
            </a:pPr>
            <a:r>
              <a:rPr lang="en-US" sz="5100" dirty="0" smtClean="0">
                <a:hlinkClick r:id="rId2"/>
              </a:rPr>
              <a:t>http</a:t>
            </a:r>
            <a:r>
              <a:rPr lang="en-US" sz="5100" dirty="0" smtClean="0">
                <a:hlinkClick r:id="rId2"/>
              </a:rPr>
              <a:t>://www.gcfa.org/nacec</a:t>
            </a:r>
            <a:endParaRPr lang="en-US" sz="5100" dirty="0" smtClean="0"/>
          </a:p>
          <a:p>
            <a:endParaRPr lang="en-US" sz="4800" dirty="0" smtClean="0"/>
          </a:p>
          <a:p>
            <a:pPr marL="0" indent="0">
              <a:buNone/>
            </a:pPr>
            <a:r>
              <a:rPr lang="en-US" sz="4800" dirty="0" smtClean="0"/>
              <a:t>           Do you have one?</a:t>
            </a:r>
            <a:endParaRPr lang="es-ES" sz="4800" dirty="0"/>
          </a:p>
        </p:txBody>
      </p:sp>
      <p:sp>
        <p:nvSpPr>
          <p:cNvPr id="3" name="Title 2"/>
          <p:cNvSpPr>
            <a:spLocks noGrp="1"/>
          </p:cNvSpPr>
          <p:nvPr>
            <p:ph type="title"/>
          </p:nvPr>
        </p:nvSpPr>
        <p:spPr>
          <a:xfrm>
            <a:off x="352426" y="228600"/>
            <a:ext cx="7680960" cy="1676400"/>
          </a:xfrm>
        </p:spPr>
        <p:txBody>
          <a:bodyPr>
            <a:normAutofit/>
          </a:bodyPr>
          <a:lstStyle/>
          <a:p>
            <a:r>
              <a:rPr lang="en-US" sz="5400" dirty="0" smtClean="0"/>
              <a:t>New Arrearage Language</a:t>
            </a:r>
            <a:endParaRPr lang="es-ES" sz="5400" dirty="0"/>
          </a:p>
        </p:txBody>
      </p:sp>
    </p:spTree>
    <p:extLst>
      <p:ext uri="{BB962C8B-B14F-4D97-AF65-F5344CB8AC3E}">
        <p14:creationId xmlns:p14="http://schemas.microsoft.com/office/powerpoint/2010/main" val="35086776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4400" dirty="0">
                <a:latin typeface="Times New Roman" pitchFamily="18" charset="0"/>
                <a:cs typeface="Times New Roman" pitchFamily="18" charset="0"/>
              </a:rPr>
              <a:t>Interprets church law and determines constitutionality of proceedings at all levels of church life.</a:t>
            </a:r>
          </a:p>
        </p:txBody>
      </p:sp>
      <p:sp>
        <p:nvSpPr>
          <p:cNvPr id="3" name="Title 2"/>
          <p:cNvSpPr>
            <a:spLocks noGrp="1"/>
          </p:cNvSpPr>
          <p:nvPr>
            <p:ph type="title"/>
          </p:nvPr>
        </p:nvSpPr>
        <p:spPr/>
        <p:txBody>
          <a:bodyPr>
            <a:normAutofit fontScale="90000"/>
          </a:bodyPr>
          <a:lstStyle/>
          <a:p>
            <a:r>
              <a:rPr lang="en-US" dirty="0" smtClean="0"/>
              <a:t>The Denomination’s</a:t>
            </a:r>
            <a:br>
              <a:rPr lang="en-US" dirty="0" smtClean="0"/>
            </a:br>
            <a:r>
              <a:rPr lang="en-US" dirty="0" smtClean="0"/>
              <a:t>Supreme Court</a:t>
            </a:r>
            <a:endParaRPr lang="es-ES" dirty="0"/>
          </a:p>
        </p:txBody>
      </p:sp>
    </p:spTree>
    <p:extLst>
      <p:ext uri="{BB962C8B-B14F-4D97-AF65-F5344CB8AC3E}">
        <p14:creationId xmlns:p14="http://schemas.microsoft.com/office/powerpoint/2010/main" val="3867356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2067" y="1600200"/>
            <a:ext cx="7408333" cy="4953001"/>
          </a:xfrm>
        </p:spPr>
        <p:txBody>
          <a:bodyPr>
            <a:normAutofit lnSpcReduction="10000"/>
          </a:bodyPr>
          <a:lstStyle/>
          <a:p>
            <a:endParaRPr lang="en-US" dirty="0" smtClean="0">
              <a:latin typeface="Times New Roman" pitchFamily="18" charset="0"/>
              <a:cs typeface="Times New Roman" pitchFamily="18" charset="0"/>
            </a:endParaRPr>
          </a:p>
          <a:p>
            <a:pPr marL="0" indent="0">
              <a:buNone/>
            </a:pPr>
            <a:endParaRPr lang="en-US" sz="4000" b="1" dirty="0" smtClean="0">
              <a:latin typeface="Times New Roman" pitchFamily="18" charset="0"/>
              <a:cs typeface="Times New Roman" pitchFamily="18" charset="0"/>
            </a:endParaRPr>
          </a:p>
          <a:p>
            <a:pPr marL="0" indent="0">
              <a:buNone/>
            </a:pPr>
            <a:r>
              <a:rPr lang="en-US" sz="4000" b="1" dirty="0" smtClean="0">
                <a:latin typeface="Times New Roman" pitchFamily="18" charset="0"/>
                <a:cs typeface="Times New Roman" pitchFamily="18" charset="0"/>
              </a:rPr>
              <a:t>One </a:t>
            </a:r>
            <a:r>
              <a:rPr lang="en-US" sz="4000" b="1" dirty="0">
                <a:latin typeface="Times New Roman" pitchFamily="18" charset="0"/>
                <a:cs typeface="Times New Roman" pitchFamily="18" charset="0"/>
              </a:rPr>
              <a:t>conference in their 1949 journal set the minimum annual salary of the pastors at $1,600 for married men and $1,400 for single men</a:t>
            </a:r>
            <a:r>
              <a:rPr lang="en-US" sz="4000" b="1" dirty="0" smtClean="0">
                <a:latin typeface="Times New Roman" pitchFamily="18" charset="0"/>
                <a:cs typeface="Times New Roman" pitchFamily="18" charset="0"/>
              </a:rPr>
              <a:t>.</a:t>
            </a:r>
            <a:endParaRPr lang="en-US" sz="4000" b="1" dirty="0">
              <a:latin typeface="Times New Roman" pitchFamily="18" charset="0"/>
              <a:cs typeface="Times New Roman" pitchFamily="18" charset="0"/>
            </a:endParaRPr>
          </a:p>
          <a:p>
            <a:pPr marL="0" indent="0">
              <a:buNone/>
            </a:pPr>
            <a:r>
              <a:rPr lang="en-US" sz="4000" b="1" dirty="0" smtClean="0">
                <a:latin typeface="Times New Roman" pitchFamily="18" charset="0"/>
                <a:cs typeface="Times New Roman" pitchFamily="18" charset="0"/>
              </a:rPr>
              <a:t>Progress in action!</a:t>
            </a:r>
            <a:endParaRPr lang="en-US" sz="4000" b="1" dirty="0">
              <a:latin typeface="Times New Roman" pitchFamily="18" charset="0"/>
              <a:cs typeface="Times New Roman" pitchFamily="18" charset="0"/>
            </a:endParaRPr>
          </a:p>
          <a:p>
            <a:pPr marL="0" indent="0">
              <a:buNone/>
            </a:pPr>
            <a:endParaRPr lang="en-US" sz="3600" b="1"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sz="4800" dirty="0" smtClean="0">
                <a:latin typeface="Times New Roman" pitchFamily="18" charset="0"/>
                <a:cs typeface="Times New Roman" pitchFamily="18" charset="0"/>
              </a:rPr>
              <a:t>The going rate in ‘49</a:t>
            </a:r>
            <a:endParaRPr lang="en-US" sz="4800" dirty="0">
              <a:latin typeface="Times New Roman" pitchFamily="18" charset="0"/>
              <a:cs typeface="Times New Roman" pitchFamily="18" charset="0"/>
            </a:endParaRPr>
          </a:p>
        </p:txBody>
      </p:sp>
    </p:spTree>
    <p:extLst>
      <p:ext uri="{BB962C8B-B14F-4D97-AF65-F5344CB8AC3E}">
        <p14:creationId xmlns:p14="http://schemas.microsoft.com/office/powerpoint/2010/main" val="134215699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a:buNone/>
            </a:pPr>
            <a:r>
              <a:rPr lang="en-US" sz="2800" b="1" dirty="0">
                <a:latin typeface="Times New Roman" pitchFamily="18" charset="0"/>
                <a:cs typeface="Times New Roman" pitchFamily="18" charset="0"/>
              </a:rPr>
              <a:t>Decision No. 1156</a:t>
            </a:r>
            <a:endParaRPr lang="en-US" sz="2800" dirty="0">
              <a:latin typeface="Times New Roman" pitchFamily="18" charset="0"/>
              <a:cs typeface="Times New Roman" pitchFamily="18" charset="0"/>
            </a:endParaRPr>
          </a:p>
          <a:p>
            <a:pPr marL="0" indent="0">
              <a:buNone/>
            </a:pPr>
            <a:endParaRPr lang="en-US" sz="2800" i="1" dirty="0" smtClean="0">
              <a:latin typeface="Times New Roman" pitchFamily="18" charset="0"/>
              <a:cs typeface="Times New Roman" pitchFamily="18" charset="0"/>
            </a:endParaRPr>
          </a:p>
          <a:p>
            <a:pPr marL="0" indent="0">
              <a:buNone/>
            </a:pPr>
            <a:r>
              <a:rPr lang="en-US" sz="2800" i="1" dirty="0" smtClean="0">
                <a:latin typeface="Times New Roman" pitchFamily="18" charset="0"/>
                <a:cs typeface="Times New Roman" pitchFamily="18" charset="0"/>
              </a:rPr>
              <a:t>In </a:t>
            </a:r>
            <a:r>
              <a:rPr lang="en-US" sz="2800" i="1" dirty="0">
                <a:latin typeface="Times New Roman" pitchFamily="18" charset="0"/>
                <a:cs typeface="Times New Roman" pitchFamily="18" charset="0"/>
              </a:rPr>
              <a:t>Re: Request from the Baltimore Washington Annual Conference for a Declaratory Decision on the Meaning, Effect, and Application of ¶¶ 354 and 355 Regarding Requirement of Remedial Action for an Individual Granted Voluntary Leave of Absence</a:t>
            </a:r>
            <a:endParaRPr lang="en-US" sz="2800" dirty="0">
              <a:latin typeface="Times New Roman" pitchFamily="18" charset="0"/>
              <a:cs typeface="Times New Roman" pitchFamily="18" charset="0"/>
            </a:endParaRPr>
          </a:p>
          <a:p>
            <a:endParaRPr lang="es-ES" dirty="0"/>
          </a:p>
        </p:txBody>
      </p:sp>
      <p:sp>
        <p:nvSpPr>
          <p:cNvPr id="3" name="Title 2"/>
          <p:cNvSpPr>
            <a:spLocks noGrp="1"/>
          </p:cNvSpPr>
          <p:nvPr>
            <p:ph type="title"/>
          </p:nvPr>
        </p:nvSpPr>
        <p:spPr/>
        <p:txBody>
          <a:bodyPr>
            <a:normAutofit fontScale="90000"/>
          </a:bodyPr>
          <a:lstStyle/>
          <a:p>
            <a:r>
              <a:rPr lang="en-US" dirty="0" smtClean="0"/>
              <a:t>Involvement of Judicial Council and Equitable Compensation</a:t>
            </a:r>
            <a:endParaRPr lang="es-ES" dirty="0"/>
          </a:p>
        </p:txBody>
      </p:sp>
    </p:spTree>
    <p:extLst>
      <p:ext uri="{BB962C8B-B14F-4D97-AF65-F5344CB8AC3E}">
        <p14:creationId xmlns:p14="http://schemas.microsoft.com/office/powerpoint/2010/main" val="35119397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buFont typeface="Wingdings" panose="05000000000000000000" pitchFamily="2" charset="2"/>
              <a:buChar char="Ø"/>
            </a:pPr>
            <a:r>
              <a:rPr lang="en-US" dirty="0"/>
              <a:t>The action of the 2010 Baltimore-Washington Annual Conference that placed a clergy member on a voluntary leave of absence.</a:t>
            </a:r>
          </a:p>
          <a:p>
            <a:pPr>
              <a:buFont typeface="Wingdings" panose="05000000000000000000" pitchFamily="2" charset="2"/>
              <a:buChar char="Ø"/>
            </a:pPr>
            <a:r>
              <a:rPr lang="en-US" dirty="0"/>
              <a:t>Clergy member’s fair process rights were violated.</a:t>
            </a:r>
          </a:p>
          <a:p>
            <a:pPr>
              <a:buFont typeface="Wingdings" panose="05000000000000000000" pitchFamily="2" charset="2"/>
              <a:buChar char="Ø"/>
            </a:pPr>
            <a:r>
              <a:rPr lang="en-US" dirty="0" smtClean="0"/>
              <a:t>The </a:t>
            </a:r>
            <a:r>
              <a:rPr lang="en-US" dirty="0"/>
              <a:t>Clergy member is entitled to receive equitable compensation as required for clergy members in full connection, insurance, housing, pension and other benefits according to annual conference policy and procedures </a:t>
            </a: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lstStyle/>
          <a:p>
            <a:r>
              <a:rPr lang="en-US" dirty="0" smtClean="0"/>
              <a:t>Case</a:t>
            </a:r>
            <a:endParaRPr lang="es-ES" dirty="0"/>
          </a:p>
        </p:txBody>
      </p:sp>
    </p:spTree>
    <p:extLst>
      <p:ext uri="{BB962C8B-B14F-4D97-AF65-F5344CB8AC3E}">
        <p14:creationId xmlns:p14="http://schemas.microsoft.com/office/powerpoint/2010/main" val="42210614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828800"/>
            <a:ext cx="7408333" cy="4800600"/>
          </a:xfrm>
        </p:spPr>
        <p:txBody>
          <a:bodyPr>
            <a:noAutofit/>
          </a:bodyPr>
          <a:lstStyle/>
          <a:p>
            <a:pPr>
              <a:buFont typeface="Wingdings" panose="05000000000000000000" pitchFamily="2" charset="2"/>
              <a:buChar char="Ø"/>
            </a:pPr>
            <a:r>
              <a:rPr lang="en-US" sz="2800" b="1" dirty="0"/>
              <a:t>The separation of authority and decision making is integral to the United Methodist Constitution and law. </a:t>
            </a:r>
          </a:p>
          <a:p>
            <a:pPr>
              <a:buFont typeface="Wingdings" panose="05000000000000000000" pitchFamily="2" charset="2"/>
              <a:buChar char="Ø"/>
            </a:pPr>
            <a:r>
              <a:rPr lang="en-US" sz="2800" b="1" dirty="0"/>
              <a:t>Procedures that govern action with respect to matters of conference relations are carefully set forth in the </a:t>
            </a:r>
            <a:r>
              <a:rPr lang="en-US" sz="2800" b="1" i="1" dirty="0"/>
              <a:t>Discipline</a:t>
            </a:r>
            <a:r>
              <a:rPr lang="en-US" sz="2800" b="1" dirty="0"/>
              <a:t> and are to be followed by the Board of Ordained Ministry without interference from the bishop or the district superintendents acting individually in that role or collectively through the cabinet.</a:t>
            </a:r>
            <a:endParaRPr lang="en-US" sz="2800" b="1" dirty="0">
              <a:latin typeface="Times New Roman" pitchFamily="18" charset="0"/>
              <a:cs typeface="Times New Roman" pitchFamily="18" charset="0"/>
            </a:endParaRPr>
          </a:p>
        </p:txBody>
      </p:sp>
      <p:sp>
        <p:nvSpPr>
          <p:cNvPr id="3" name="Title 2"/>
          <p:cNvSpPr>
            <a:spLocks noGrp="1"/>
          </p:cNvSpPr>
          <p:nvPr>
            <p:ph type="title"/>
          </p:nvPr>
        </p:nvSpPr>
        <p:spPr/>
        <p:txBody>
          <a:bodyPr/>
          <a:lstStyle/>
          <a:p>
            <a:r>
              <a:rPr lang="en-US" dirty="0" smtClean="0"/>
              <a:t>Authority</a:t>
            </a:r>
            <a:endParaRPr lang="es-ES" dirty="0"/>
          </a:p>
        </p:txBody>
      </p:sp>
    </p:spTree>
    <p:extLst>
      <p:ext uri="{BB962C8B-B14F-4D97-AF65-F5344CB8AC3E}">
        <p14:creationId xmlns:p14="http://schemas.microsoft.com/office/powerpoint/2010/main" val="37005957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3600" dirty="0"/>
              <a:t>Under ¶ 363, the Board of Ordained Ministry may choose or recommend one or more options for a program of remedial action, subject to regular oversight by the board and annual review.</a:t>
            </a:r>
            <a:endParaRPr lang="es-ES" sz="3600" dirty="0"/>
          </a:p>
        </p:txBody>
      </p:sp>
      <p:sp>
        <p:nvSpPr>
          <p:cNvPr id="3" name="Title 2"/>
          <p:cNvSpPr>
            <a:spLocks noGrp="1"/>
          </p:cNvSpPr>
          <p:nvPr>
            <p:ph type="title"/>
          </p:nvPr>
        </p:nvSpPr>
        <p:spPr/>
        <p:txBody>
          <a:bodyPr/>
          <a:lstStyle/>
          <a:p>
            <a:r>
              <a:rPr lang="en-US" dirty="0" smtClean="0"/>
              <a:t>Remedial Action</a:t>
            </a:r>
            <a:endParaRPr lang="es-ES" dirty="0"/>
          </a:p>
        </p:txBody>
      </p:sp>
    </p:spTree>
    <p:extLst>
      <p:ext uri="{BB962C8B-B14F-4D97-AF65-F5344CB8AC3E}">
        <p14:creationId xmlns:p14="http://schemas.microsoft.com/office/powerpoint/2010/main" val="23183546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buFont typeface="Wingdings" panose="05000000000000000000" pitchFamily="2" charset="2"/>
              <a:buChar char="Ø"/>
            </a:pPr>
            <a:r>
              <a:rPr lang="en-US" sz="3200" dirty="0">
                <a:latin typeface="Times New Roman" pitchFamily="18" charset="0"/>
                <a:cs typeface="Times New Roman" pitchFamily="18" charset="0"/>
              </a:rPr>
              <a:t>Equitable Compensation becomes responsible for compensation in the event a clergy member has experienced their fair process rights violated.</a:t>
            </a:r>
          </a:p>
          <a:p>
            <a:pPr>
              <a:buFont typeface="Wingdings" panose="05000000000000000000" pitchFamily="2" charset="2"/>
              <a:buChar char="Ø"/>
            </a:pPr>
            <a:r>
              <a:rPr lang="en-US" sz="3200" dirty="0">
                <a:latin typeface="Times New Roman" pitchFamily="18" charset="0"/>
                <a:cs typeface="Times New Roman" pitchFamily="18" charset="0"/>
              </a:rPr>
              <a:t>Conference Equitable Compensation budget should include enough funds to handle emergency situations. </a:t>
            </a:r>
          </a:p>
        </p:txBody>
      </p:sp>
      <p:sp>
        <p:nvSpPr>
          <p:cNvPr id="3" name="Title 2"/>
          <p:cNvSpPr>
            <a:spLocks noGrp="1"/>
          </p:cNvSpPr>
          <p:nvPr>
            <p:ph type="title"/>
          </p:nvPr>
        </p:nvSpPr>
        <p:spPr/>
        <p:txBody>
          <a:bodyPr/>
          <a:lstStyle/>
          <a:p>
            <a:r>
              <a:rPr lang="en-US" dirty="0" smtClean="0"/>
              <a:t>Interpretation</a:t>
            </a:r>
            <a:endParaRPr lang="es-ES" dirty="0"/>
          </a:p>
        </p:txBody>
      </p:sp>
    </p:spTree>
    <p:extLst>
      <p:ext uri="{BB962C8B-B14F-4D97-AF65-F5344CB8AC3E}">
        <p14:creationId xmlns:p14="http://schemas.microsoft.com/office/powerpoint/2010/main" val="17927880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55000" lnSpcReduction="20000"/>
          </a:bodyPr>
          <a:lstStyle/>
          <a:p>
            <a:pPr marL="285750" indent="-285750">
              <a:buFont typeface="Wingdings" panose="05000000000000000000" pitchFamily="2" charset="2"/>
              <a:buChar char="Ø"/>
            </a:pPr>
            <a:r>
              <a:rPr lang="en-US" sz="4500" dirty="0" smtClean="0"/>
              <a:t>Discuss your situation with your DS</a:t>
            </a:r>
          </a:p>
          <a:p>
            <a:pPr marL="285750" indent="-285750">
              <a:buFont typeface="Wingdings" panose="05000000000000000000" pitchFamily="2" charset="2"/>
              <a:buChar char="Ø"/>
            </a:pPr>
            <a:r>
              <a:rPr lang="en-US" sz="4500" dirty="0" smtClean="0"/>
              <a:t>Complete the application</a:t>
            </a:r>
          </a:p>
          <a:p>
            <a:pPr marL="285750" indent="-285750">
              <a:buFont typeface="Wingdings" panose="05000000000000000000" pitchFamily="2" charset="2"/>
              <a:buChar char="Ø"/>
            </a:pPr>
            <a:r>
              <a:rPr lang="en-US" sz="4500" dirty="0" smtClean="0"/>
              <a:t>Ensure all required information is available and accurate</a:t>
            </a:r>
          </a:p>
          <a:p>
            <a:pPr marL="285750" indent="-285750">
              <a:buFont typeface="Wingdings" panose="05000000000000000000" pitchFamily="2" charset="2"/>
              <a:buChar char="Ø"/>
            </a:pPr>
            <a:r>
              <a:rPr lang="en-US" sz="4500" dirty="0" smtClean="0"/>
              <a:t>Request all pertinent signatures</a:t>
            </a:r>
          </a:p>
          <a:p>
            <a:pPr marL="285750" indent="-285750">
              <a:buFont typeface="Wingdings" panose="05000000000000000000" pitchFamily="2" charset="2"/>
              <a:buChar char="Ø"/>
            </a:pPr>
            <a:r>
              <a:rPr lang="en-US" sz="4500" dirty="0" smtClean="0"/>
              <a:t>Keep DS and Bishop informed</a:t>
            </a:r>
          </a:p>
          <a:p>
            <a:endParaRPr lang="en-US" sz="4500" dirty="0" smtClean="0"/>
          </a:p>
          <a:p>
            <a:r>
              <a:rPr lang="en-US" sz="4500" dirty="0" smtClean="0"/>
              <a:t>THE PASTOR HAS THE CLAIM NOT THE CHURCH!!!</a:t>
            </a:r>
            <a:endParaRPr lang="en-US" sz="4500" dirty="0"/>
          </a:p>
          <a:p>
            <a:r>
              <a:rPr lang="en-US" sz="4500" dirty="0" smtClean="0"/>
              <a:t>What is the process in your conference?</a:t>
            </a:r>
          </a:p>
          <a:p>
            <a:endParaRPr lang="es-ES" dirty="0"/>
          </a:p>
        </p:txBody>
      </p:sp>
      <p:sp>
        <p:nvSpPr>
          <p:cNvPr id="3" name="Title 2"/>
          <p:cNvSpPr>
            <a:spLocks noGrp="1"/>
          </p:cNvSpPr>
          <p:nvPr>
            <p:ph type="title"/>
          </p:nvPr>
        </p:nvSpPr>
        <p:spPr/>
        <p:txBody>
          <a:bodyPr/>
          <a:lstStyle/>
          <a:p>
            <a:r>
              <a:rPr lang="en-US" dirty="0" smtClean="0"/>
              <a:t>Next steps</a:t>
            </a:r>
            <a:endParaRPr lang="es-ES" dirty="0"/>
          </a:p>
        </p:txBody>
      </p:sp>
    </p:spTree>
    <p:extLst>
      <p:ext uri="{BB962C8B-B14F-4D97-AF65-F5344CB8AC3E}">
        <p14:creationId xmlns:p14="http://schemas.microsoft.com/office/powerpoint/2010/main" val="32476272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905000"/>
            <a:ext cx="7408333" cy="4221163"/>
          </a:xfrm>
        </p:spPr>
        <p:txBody>
          <a:bodyPr>
            <a:normAutofit fontScale="85000" lnSpcReduction="20000"/>
          </a:bodyPr>
          <a:lstStyle/>
          <a:p>
            <a:pPr marL="0" indent="0">
              <a:buNone/>
            </a:pPr>
            <a:endParaRPr lang="en-US" dirty="0"/>
          </a:p>
          <a:p>
            <a:endParaRPr lang="en-US" dirty="0" smtClean="0"/>
          </a:p>
          <a:p>
            <a:pPr marL="0" indent="0">
              <a:buNone/>
            </a:pPr>
            <a:r>
              <a:rPr lang="en-US" sz="4200" dirty="0" smtClean="0"/>
              <a:t>Are there any topics that can helpful to present at the next training?</a:t>
            </a:r>
          </a:p>
          <a:p>
            <a:pPr marL="0" indent="0">
              <a:buNone/>
            </a:pPr>
            <a:r>
              <a:rPr lang="en-US" sz="4200" dirty="0" smtClean="0"/>
              <a:t>Questions for the Panel of experts?????</a:t>
            </a:r>
          </a:p>
          <a:p>
            <a:pPr marL="0" indent="0">
              <a:buNone/>
            </a:pPr>
            <a:r>
              <a:rPr lang="en-US" sz="4200" dirty="0" smtClean="0"/>
              <a:t>Please feel free to submit questions via e-mail to:</a:t>
            </a:r>
            <a:endParaRPr lang="es-ES" sz="4200" dirty="0" smtClean="0"/>
          </a:p>
          <a:p>
            <a:pPr marL="0" indent="0">
              <a:buNone/>
            </a:pPr>
            <a:r>
              <a:rPr lang="en-US" sz="4200" dirty="0" smtClean="0"/>
              <a:t>             r.guadarrama@att.net</a:t>
            </a:r>
          </a:p>
        </p:txBody>
      </p:sp>
      <p:sp>
        <p:nvSpPr>
          <p:cNvPr id="3" name="Title 2"/>
          <p:cNvSpPr>
            <a:spLocks noGrp="1"/>
          </p:cNvSpPr>
          <p:nvPr>
            <p:ph type="title"/>
          </p:nvPr>
        </p:nvSpPr>
        <p:spPr/>
        <p:txBody>
          <a:bodyPr>
            <a:normAutofit/>
          </a:bodyPr>
          <a:lstStyle/>
          <a:p>
            <a:r>
              <a:rPr lang="en-US" sz="4800" dirty="0" smtClean="0"/>
              <a:t>We are here to serve you</a:t>
            </a:r>
            <a:endParaRPr lang="es-ES" sz="4800" dirty="0"/>
          </a:p>
        </p:txBody>
      </p:sp>
    </p:spTree>
    <p:extLst>
      <p:ext uri="{BB962C8B-B14F-4D97-AF65-F5344CB8AC3E}">
        <p14:creationId xmlns:p14="http://schemas.microsoft.com/office/powerpoint/2010/main" val="99771457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ctr">
              <a:buNone/>
            </a:pPr>
            <a:r>
              <a:rPr lang="en-US" sz="8800" dirty="0" smtClean="0"/>
              <a:t>Thank you</a:t>
            </a:r>
            <a:endParaRPr lang="es-ES" sz="8800" dirty="0"/>
          </a:p>
        </p:txBody>
      </p:sp>
      <p:sp>
        <p:nvSpPr>
          <p:cNvPr id="3" name="Title 2"/>
          <p:cNvSpPr>
            <a:spLocks noGrp="1"/>
          </p:cNvSpPr>
          <p:nvPr>
            <p:ph type="title"/>
          </p:nvPr>
        </p:nvSpPr>
        <p:spPr>
          <a:xfrm flipH="1" flipV="1">
            <a:off x="10134600" y="1143000"/>
            <a:ext cx="1752600" cy="76200"/>
          </a:xfrm>
        </p:spPr>
        <p:txBody>
          <a:bodyPr>
            <a:normAutofit fontScale="90000"/>
          </a:bodyPr>
          <a:lstStyle/>
          <a:p>
            <a:endParaRPr lang="es-ES" dirty="0"/>
          </a:p>
        </p:txBody>
      </p:sp>
    </p:spTree>
    <p:extLst>
      <p:ext uri="{BB962C8B-B14F-4D97-AF65-F5344CB8AC3E}">
        <p14:creationId xmlns:p14="http://schemas.microsoft.com/office/powerpoint/2010/main" val="3651177861"/>
      </p:ext>
    </p:extLst>
  </p:cSld>
  <p:clrMapOvr>
    <a:masterClrMapping/>
  </p:clrMapOvr>
  <mc:AlternateContent xmlns:mc="http://schemas.openxmlformats.org/markup-compatibility/2006" xmlns:p14="http://schemas.microsoft.com/office/powerpoint/2010/main">
    <mc:Choice Requires="p14">
      <p:transition spd="slow" p14:dur="900">
        <p14:flythrough hasBounce="1"/>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98384507"/>
              </p:ext>
            </p:extLst>
          </p:nvPr>
        </p:nvGraphicFramePr>
        <p:xfrm>
          <a:off x="871538" y="2674938"/>
          <a:ext cx="7408862" cy="34512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itle 5"/>
          <p:cNvSpPr>
            <a:spLocks noGrp="1"/>
          </p:cNvSpPr>
          <p:nvPr>
            <p:ph type="title"/>
          </p:nvPr>
        </p:nvSpPr>
        <p:spPr/>
        <p:txBody>
          <a:bodyPr/>
          <a:lstStyle/>
          <a:p>
            <a:r>
              <a:rPr lang="en-US" dirty="0" smtClean="0"/>
              <a:t>We are in it together</a:t>
            </a:r>
            <a:endParaRPr lang="es-ES" dirty="0"/>
          </a:p>
        </p:txBody>
      </p:sp>
      <p:graphicFrame>
        <p:nvGraphicFramePr>
          <p:cNvPr id="2" name="Diagram 1"/>
          <p:cNvGraphicFramePr/>
          <p:nvPr>
            <p:extLst>
              <p:ext uri="{D42A27DB-BD31-4B8C-83A1-F6EECF244321}">
                <p14:modId xmlns:p14="http://schemas.microsoft.com/office/powerpoint/2010/main" val="1614289592"/>
              </p:ext>
            </p:extLst>
          </p:nvPr>
        </p:nvGraphicFramePr>
        <p:xfrm>
          <a:off x="1143000" y="2362200"/>
          <a:ext cx="7086600" cy="42672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4173295934"/>
      </p:ext>
    </p:extLst>
  </p:cSld>
  <p:clrMapOvr>
    <a:masterClrMapping/>
  </p:clrMapOvr>
  <p:transition spd="slow">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1905000"/>
            <a:ext cx="7408333" cy="3733800"/>
          </a:xfrm>
        </p:spPr>
        <p:txBody>
          <a:bodyPr>
            <a:normAutofit fontScale="92500" lnSpcReduction="10000"/>
          </a:bodyPr>
          <a:lstStyle/>
          <a:p>
            <a:pPr marL="0" indent="0">
              <a:buNone/>
            </a:pPr>
            <a:endParaRPr lang="en-US" dirty="0" smtClean="0"/>
          </a:p>
          <a:p>
            <a:pPr marL="0" indent="0">
              <a:buNone/>
            </a:pPr>
            <a:r>
              <a:rPr lang="en-US" sz="2600" dirty="0" smtClean="0"/>
              <a:t>Each AC will have a Commission on Equitable Compensation (CEC) or similar structure to provide and maintain the connectional relationships.</a:t>
            </a:r>
          </a:p>
          <a:p>
            <a:pPr>
              <a:buFont typeface="Wingdings" panose="05000000000000000000" pitchFamily="2" charset="2"/>
              <a:buChar char="Ø"/>
            </a:pPr>
            <a:r>
              <a:rPr lang="en-US" sz="2600" dirty="0" smtClean="0"/>
              <a:t>	Equal number of Lay and Clergy</a:t>
            </a:r>
          </a:p>
          <a:p>
            <a:pPr>
              <a:buFont typeface="Wingdings" panose="05000000000000000000" pitchFamily="2" charset="2"/>
              <a:buChar char="Ø"/>
            </a:pPr>
            <a:r>
              <a:rPr lang="en-US" sz="2600" dirty="0" smtClean="0"/>
              <a:t>	Including at least one lay and one clergy from 	churches fewer than 200 members (nominated 	by the conference and elected by the AC)</a:t>
            </a:r>
          </a:p>
          <a:p>
            <a:pPr>
              <a:buFont typeface="Wingdings" panose="05000000000000000000" pitchFamily="2" charset="2"/>
              <a:buChar char="Ø"/>
            </a:pPr>
            <a:r>
              <a:rPr lang="en-US" sz="2600" dirty="0"/>
              <a:t> </a:t>
            </a:r>
            <a:r>
              <a:rPr lang="en-US" sz="2600" dirty="0" smtClean="0"/>
              <a:t>          Inclusivity</a:t>
            </a:r>
          </a:p>
          <a:p>
            <a:pPr>
              <a:buFont typeface="Wingdings" panose="05000000000000000000" pitchFamily="2" charset="2"/>
              <a:buChar char="Ø"/>
            </a:pPr>
            <a:r>
              <a:rPr lang="en-US" sz="2600" dirty="0" smtClean="0"/>
              <a:t>	1 DS</a:t>
            </a:r>
          </a:p>
          <a:p>
            <a:pPr marL="0" indent="0">
              <a:buNone/>
            </a:pPr>
            <a:endParaRPr lang="en-US" dirty="0" smtClean="0"/>
          </a:p>
          <a:p>
            <a:endParaRPr lang="en-US" dirty="0" smtClean="0"/>
          </a:p>
        </p:txBody>
      </p:sp>
      <p:sp>
        <p:nvSpPr>
          <p:cNvPr id="3" name="Title 2"/>
          <p:cNvSpPr>
            <a:spLocks noGrp="1"/>
          </p:cNvSpPr>
          <p:nvPr>
            <p:ph type="title"/>
          </p:nvPr>
        </p:nvSpPr>
        <p:spPr/>
        <p:txBody>
          <a:bodyPr/>
          <a:lstStyle/>
          <a:p>
            <a:r>
              <a:rPr lang="en-US" dirty="0" smtClean="0"/>
              <a:t>Book of Discipline 625</a:t>
            </a:r>
            <a:endParaRPr lang="es-ES" dirty="0"/>
          </a:p>
        </p:txBody>
      </p:sp>
      <p:pic>
        <p:nvPicPr>
          <p:cNvPr id="4" name="Picture 3" descr="MCj0230410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30957" y="5181600"/>
            <a:ext cx="2125656"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43446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828800"/>
            <a:ext cx="7408333" cy="6477000"/>
          </a:xfrm>
        </p:spPr>
        <p:txBody>
          <a:bodyPr>
            <a:noAutofit/>
          </a:bodyPr>
          <a:lstStyle/>
          <a:p>
            <a:pPr>
              <a:buFont typeface="Wingdings" panose="05000000000000000000" pitchFamily="2" charset="2"/>
              <a:buChar char="Ø"/>
            </a:pPr>
            <a:r>
              <a:rPr lang="en-US" b="1" dirty="0" smtClean="0"/>
              <a:t>Support F/T clergy serving as Pastors within the AC</a:t>
            </a:r>
          </a:p>
          <a:p>
            <a:pPr>
              <a:buFont typeface="Wingdings" panose="05000000000000000000" pitchFamily="2" charset="2"/>
              <a:buChar char="Ø"/>
            </a:pPr>
            <a:endParaRPr lang="en-US" b="1" dirty="0" smtClean="0"/>
          </a:p>
          <a:p>
            <a:pPr>
              <a:buFont typeface="Wingdings" panose="05000000000000000000" pitchFamily="2" charset="2"/>
              <a:buChar char="Ø"/>
            </a:pPr>
            <a:r>
              <a:rPr lang="en-US" b="1" dirty="0" smtClean="0"/>
              <a:t>Recommend standards for Pastoral Support</a:t>
            </a:r>
          </a:p>
          <a:p>
            <a:pPr>
              <a:buFont typeface="Wingdings" panose="05000000000000000000" pitchFamily="2" charset="2"/>
              <a:buChar char="Ø"/>
            </a:pPr>
            <a:endParaRPr lang="en-US" b="1" dirty="0" smtClean="0"/>
          </a:p>
          <a:p>
            <a:pPr>
              <a:buFont typeface="Wingdings" panose="05000000000000000000" pitchFamily="2" charset="2"/>
              <a:buChar char="Ø"/>
            </a:pPr>
            <a:r>
              <a:rPr lang="en-US" b="1" dirty="0" smtClean="0"/>
              <a:t>Provide counsel and materials to all who ask</a:t>
            </a:r>
          </a:p>
          <a:p>
            <a:pPr>
              <a:buFont typeface="Wingdings" panose="05000000000000000000" pitchFamily="2" charset="2"/>
              <a:buChar char="Ø"/>
            </a:pPr>
            <a:endParaRPr lang="en-US" b="1" dirty="0" smtClean="0"/>
          </a:p>
          <a:p>
            <a:pPr>
              <a:buFont typeface="Wingdings" panose="05000000000000000000" pitchFamily="2" charset="2"/>
              <a:buChar char="Ø"/>
            </a:pPr>
            <a:r>
              <a:rPr lang="en-US" b="1" dirty="0" smtClean="0"/>
              <a:t>Submit an arrearage policy for adoption</a:t>
            </a:r>
          </a:p>
          <a:p>
            <a:pPr>
              <a:buFont typeface="Wingdings" panose="05000000000000000000" pitchFamily="2" charset="2"/>
              <a:buChar char="Ø"/>
            </a:pPr>
            <a:endParaRPr lang="en-US" b="1" dirty="0" smtClean="0"/>
          </a:p>
          <a:p>
            <a:pPr>
              <a:buFont typeface="Wingdings" panose="05000000000000000000" pitchFamily="2" charset="2"/>
              <a:buChar char="Ø"/>
            </a:pPr>
            <a:r>
              <a:rPr lang="en-US" b="1" dirty="0" smtClean="0"/>
              <a:t>Study the needs for additional support and make annual recommendations to the AC for actions on minimum base compensation</a:t>
            </a:r>
            <a:endParaRPr lang="es-ES" b="1" dirty="0"/>
          </a:p>
        </p:txBody>
      </p:sp>
      <p:sp>
        <p:nvSpPr>
          <p:cNvPr id="3" name="Title 2"/>
          <p:cNvSpPr>
            <a:spLocks noGrp="1"/>
          </p:cNvSpPr>
          <p:nvPr>
            <p:ph type="title"/>
          </p:nvPr>
        </p:nvSpPr>
        <p:spPr/>
        <p:txBody>
          <a:bodyPr/>
          <a:lstStyle/>
          <a:p>
            <a:r>
              <a:rPr lang="en-US" dirty="0" smtClean="0"/>
              <a:t>Purpose CEC</a:t>
            </a:r>
            <a:endParaRPr lang="es-ES" dirty="0"/>
          </a:p>
        </p:txBody>
      </p:sp>
    </p:spTree>
    <p:extLst>
      <p:ext uri="{BB962C8B-B14F-4D97-AF65-F5344CB8AC3E}">
        <p14:creationId xmlns:p14="http://schemas.microsoft.com/office/powerpoint/2010/main" val="25578561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title"/>
          </p:nvPr>
        </p:nvSpPr>
        <p:spPr/>
        <p:txBody>
          <a:bodyPr/>
          <a:lstStyle/>
          <a:p>
            <a:pPr eaLnBrk="1" hangingPunct="1"/>
            <a:r>
              <a:rPr lang="en-US" altLang="es-ES" dirty="0" smtClean="0"/>
              <a:t>CEC Membership</a:t>
            </a:r>
          </a:p>
        </p:txBody>
      </p:sp>
      <p:sp>
        <p:nvSpPr>
          <p:cNvPr id="16387" name="Rectangle 5"/>
          <p:cNvSpPr>
            <a:spLocks noGrp="1" noChangeArrowheads="1"/>
          </p:cNvSpPr>
          <p:nvPr>
            <p:ph type="body" sz="half" idx="4294967295"/>
          </p:nvPr>
        </p:nvSpPr>
        <p:spPr>
          <a:xfrm>
            <a:off x="1524000" y="1600200"/>
            <a:ext cx="4038600" cy="4953000"/>
          </a:xfrm>
          <a:prstGeom prst="rect">
            <a:avLst/>
          </a:prstGeom>
        </p:spPr>
        <p:txBody>
          <a:bodyPr>
            <a:normAutofit lnSpcReduction="10000"/>
          </a:bodyPr>
          <a:lstStyle/>
          <a:p>
            <a:pPr eaLnBrk="1" hangingPunct="1">
              <a:lnSpc>
                <a:spcPct val="80000"/>
              </a:lnSpc>
              <a:buFont typeface="Wingdings" panose="05000000000000000000" pitchFamily="2" charset="2"/>
              <a:buChar char="Ø"/>
            </a:pPr>
            <a:r>
              <a:rPr lang="en-US" altLang="es-ES" sz="2800" b="1" dirty="0" smtClean="0"/>
              <a:t>Responsibilities</a:t>
            </a:r>
          </a:p>
          <a:p>
            <a:pPr eaLnBrk="1" hangingPunct="1">
              <a:lnSpc>
                <a:spcPct val="80000"/>
              </a:lnSpc>
              <a:buFont typeface="Wingdings" pitchFamily="2" charset="2"/>
              <a:buNone/>
            </a:pPr>
            <a:endParaRPr lang="en-US" altLang="es-ES" sz="2200" dirty="0" smtClean="0"/>
          </a:p>
          <a:p>
            <a:pPr lvl="1" eaLnBrk="1" hangingPunct="1">
              <a:lnSpc>
                <a:spcPct val="80000"/>
              </a:lnSpc>
            </a:pPr>
            <a:r>
              <a:rPr lang="en-US" altLang="es-ES" sz="2400" dirty="0" smtClean="0"/>
              <a:t>Read and research applications</a:t>
            </a:r>
          </a:p>
          <a:p>
            <a:pPr lvl="1" eaLnBrk="1" hangingPunct="1">
              <a:lnSpc>
                <a:spcPct val="80000"/>
              </a:lnSpc>
            </a:pPr>
            <a:endParaRPr lang="en-US" altLang="es-ES" sz="2400" dirty="0" smtClean="0"/>
          </a:p>
          <a:p>
            <a:pPr lvl="1" eaLnBrk="1" hangingPunct="1">
              <a:lnSpc>
                <a:spcPct val="80000"/>
              </a:lnSpc>
            </a:pPr>
            <a:r>
              <a:rPr lang="en-US" altLang="es-ES" sz="2400" dirty="0" smtClean="0"/>
              <a:t>Be Fair</a:t>
            </a:r>
          </a:p>
          <a:p>
            <a:pPr lvl="1" eaLnBrk="1" hangingPunct="1">
              <a:lnSpc>
                <a:spcPct val="80000"/>
              </a:lnSpc>
            </a:pPr>
            <a:endParaRPr lang="en-US" altLang="es-ES" sz="2400" dirty="0" smtClean="0"/>
          </a:p>
          <a:p>
            <a:pPr lvl="1" eaLnBrk="1" hangingPunct="1">
              <a:lnSpc>
                <a:spcPct val="80000"/>
              </a:lnSpc>
            </a:pPr>
            <a:r>
              <a:rPr lang="en-US" altLang="es-ES" sz="2400" dirty="0" smtClean="0"/>
              <a:t>Give input on rules or application changes</a:t>
            </a:r>
          </a:p>
          <a:p>
            <a:pPr lvl="1" eaLnBrk="1" hangingPunct="1">
              <a:lnSpc>
                <a:spcPct val="80000"/>
              </a:lnSpc>
            </a:pPr>
            <a:endParaRPr lang="en-US" altLang="es-ES" sz="2400" dirty="0" smtClean="0"/>
          </a:p>
          <a:p>
            <a:pPr lvl="1" eaLnBrk="1" hangingPunct="1">
              <a:lnSpc>
                <a:spcPct val="80000"/>
              </a:lnSpc>
            </a:pPr>
            <a:r>
              <a:rPr lang="en-US" altLang="es-ES" sz="2400" dirty="0" smtClean="0"/>
              <a:t>Participate in meetings, conference calls and email responses</a:t>
            </a:r>
          </a:p>
          <a:p>
            <a:pPr lvl="1" eaLnBrk="1" hangingPunct="1">
              <a:lnSpc>
                <a:spcPct val="80000"/>
              </a:lnSpc>
            </a:pPr>
            <a:endParaRPr lang="en-US" altLang="es-ES" sz="2400" dirty="0" smtClean="0"/>
          </a:p>
          <a:p>
            <a:pPr lvl="1" eaLnBrk="1" hangingPunct="1">
              <a:lnSpc>
                <a:spcPct val="80000"/>
              </a:lnSpc>
            </a:pPr>
            <a:r>
              <a:rPr lang="en-US" altLang="es-ES" sz="2400" dirty="0" smtClean="0"/>
              <a:t>Administer funds</a:t>
            </a:r>
          </a:p>
        </p:txBody>
      </p:sp>
      <p:sp>
        <p:nvSpPr>
          <p:cNvPr id="16388" name="Rectangle 6"/>
          <p:cNvSpPr>
            <a:spLocks noGrp="1" noChangeArrowheads="1"/>
          </p:cNvSpPr>
          <p:nvPr>
            <p:ph type="body" sz="half" idx="4294967295"/>
          </p:nvPr>
        </p:nvSpPr>
        <p:spPr>
          <a:xfrm>
            <a:off x="5486400" y="1600200"/>
            <a:ext cx="3276600" cy="5257800"/>
          </a:xfrm>
          <a:prstGeom prst="rect">
            <a:avLst/>
          </a:prstGeom>
        </p:spPr>
        <p:txBody>
          <a:bodyPr>
            <a:normAutofit/>
          </a:bodyPr>
          <a:lstStyle/>
          <a:p>
            <a:pPr eaLnBrk="1" hangingPunct="1">
              <a:lnSpc>
                <a:spcPct val="80000"/>
              </a:lnSpc>
              <a:buFont typeface="Wingdings" panose="05000000000000000000" pitchFamily="2" charset="2"/>
              <a:buChar char="Ø"/>
            </a:pPr>
            <a:r>
              <a:rPr lang="en-US" altLang="es-ES" sz="2800" b="1" dirty="0" smtClean="0"/>
              <a:t> Rewards</a:t>
            </a:r>
          </a:p>
          <a:p>
            <a:pPr eaLnBrk="1" hangingPunct="1">
              <a:lnSpc>
                <a:spcPct val="80000"/>
              </a:lnSpc>
            </a:pPr>
            <a:endParaRPr lang="en-US" altLang="es-ES" sz="2200" dirty="0" smtClean="0"/>
          </a:p>
          <a:p>
            <a:pPr lvl="1" eaLnBrk="1" hangingPunct="1">
              <a:lnSpc>
                <a:spcPct val="80000"/>
              </a:lnSpc>
            </a:pPr>
            <a:r>
              <a:rPr lang="en-US" altLang="es-ES" sz="2400" dirty="0" smtClean="0"/>
              <a:t>Ensure minimum salary for clergy</a:t>
            </a:r>
          </a:p>
          <a:p>
            <a:pPr lvl="1" eaLnBrk="1" hangingPunct="1">
              <a:lnSpc>
                <a:spcPct val="80000"/>
              </a:lnSpc>
            </a:pPr>
            <a:endParaRPr lang="en-US" altLang="es-ES" sz="2400" dirty="0" smtClean="0"/>
          </a:p>
          <a:p>
            <a:pPr lvl="1" eaLnBrk="1" hangingPunct="1">
              <a:lnSpc>
                <a:spcPct val="80000"/>
              </a:lnSpc>
            </a:pPr>
            <a:r>
              <a:rPr lang="en-US" altLang="es-ES" sz="2400" dirty="0" smtClean="0"/>
              <a:t>Feeling of doing something worthwhile</a:t>
            </a:r>
          </a:p>
          <a:p>
            <a:pPr lvl="1" eaLnBrk="1" hangingPunct="1">
              <a:lnSpc>
                <a:spcPct val="80000"/>
              </a:lnSpc>
            </a:pPr>
            <a:endParaRPr lang="en-US" altLang="es-ES" sz="2400" dirty="0" smtClean="0"/>
          </a:p>
          <a:p>
            <a:pPr lvl="1" eaLnBrk="1" hangingPunct="1">
              <a:lnSpc>
                <a:spcPct val="80000"/>
              </a:lnSpc>
            </a:pPr>
            <a:r>
              <a:rPr lang="en-US" altLang="es-ES" sz="2400" dirty="0" smtClean="0"/>
              <a:t>Being a good Steward</a:t>
            </a:r>
          </a:p>
          <a:p>
            <a:pPr lvl="1" eaLnBrk="1" hangingPunct="1">
              <a:lnSpc>
                <a:spcPct val="80000"/>
              </a:lnSpc>
            </a:pPr>
            <a:endParaRPr lang="en-US" altLang="es-ES" sz="2400" dirty="0"/>
          </a:p>
          <a:p>
            <a:pPr lvl="1" eaLnBrk="1" hangingPunct="1">
              <a:lnSpc>
                <a:spcPct val="80000"/>
              </a:lnSpc>
            </a:pPr>
            <a:r>
              <a:rPr lang="en-US" altLang="es-ES" sz="2400" dirty="0" smtClean="0"/>
              <a:t>In many conferences expenses paid</a:t>
            </a:r>
          </a:p>
        </p:txBody>
      </p:sp>
      <p:pic>
        <p:nvPicPr>
          <p:cNvPr id="16390" name="Picture 30" descr="MC900439805[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0" y="152400"/>
            <a:ext cx="22860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9" descr="MC900439805[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7892" y="1219200"/>
            <a:ext cx="2180492"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9527442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0" indent="0">
              <a:buNone/>
            </a:pPr>
            <a:r>
              <a:rPr lang="en-US" sz="3000" b="1" dirty="0">
                <a:latin typeface="Times New Roman" pitchFamily="18" charset="0"/>
                <a:cs typeface="Times New Roman" pitchFamily="18" charset="0"/>
              </a:rPr>
              <a:t>The answer can be summarized with a single word—wisdom. We are to be wise with our money. We are to save money, but not hoard it. We are to spend money, but with discretion and control. We are to give back to the Lord, joyfully and sacrificially. We are to use our money to help others, but with discernment and the guidance of God’s Spirit.</a:t>
            </a:r>
            <a:r>
              <a:rPr lang="en-US" sz="3000" b="1" dirty="0"/>
              <a:t/>
            </a:r>
            <a:br>
              <a:rPr lang="en-US" sz="3000" b="1" dirty="0"/>
            </a:br>
            <a:endParaRPr lang="en-US" sz="3000" b="1" dirty="0"/>
          </a:p>
          <a:p>
            <a:r>
              <a:rPr lang="en-US" sz="1100" dirty="0"/>
              <a:t>http://www.gotquestions.org/managing-finances.html</a:t>
            </a:r>
            <a:r>
              <a:rPr lang="en-US" dirty="0"/>
              <a:t/>
            </a:r>
            <a:br>
              <a:rPr lang="en-US" dirty="0"/>
            </a:br>
            <a:endParaRPr lang="en-US" dirty="0"/>
          </a:p>
        </p:txBody>
      </p:sp>
      <p:sp>
        <p:nvSpPr>
          <p:cNvPr id="3" name="Title 2"/>
          <p:cNvSpPr>
            <a:spLocks noGrp="1"/>
          </p:cNvSpPr>
          <p:nvPr>
            <p:ph type="title"/>
          </p:nvPr>
        </p:nvSpPr>
        <p:spPr/>
        <p:txBody>
          <a:bodyPr/>
          <a:lstStyle/>
          <a:p>
            <a:r>
              <a:rPr lang="en-US" dirty="0" smtClean="0"/>
              <a:t>A good steward</a:t>
            </a:r>
            <a:endParaRPr lang="es-ES" dirty="0"/>
          </a:p>
        </p:txBody>
      </p:sp>
    </p:spTree>
    <p:extLst>
      <p:ext uri="{BB962C8B-B14F-4D97-AF65-F5344CB8AC3E}">
        <p14:creationId xmlns:p14="http://schemas.microsoft.com/office/powerpoint/2010/main" val="1606855352"/>
      </p:ext>
    </p:extLst>
  </p:cSld>
  <p:clrMapOvr>
    <a:masterClrMapping/>
  </p:clrMapOvr>
  <p:transition spd="slow">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752600"/>
            <a:ext cx="7680960" cy="4724400"/>
          </a:xfrm>
        </p:spPr>
        <p:txBody>
          <a:bodyPr>
            <a:normAutofit/>
          </a:bodyPr>
          <a:lstStyle/>
          <a:p>
            <a:pPr marL="0" indent="0">
              <a:buNone/>
            </a:pPr>
            <a:endParaRPr lang="en-US" sz="4800" dirty="0" smtClean="0"/>
          </a:p>
          <a:p>
            <a:pPr marL="0" indent="0">
              <a:buNone/>
            </a:pPr>
            <a:r>
              <a:rPr lang="en-US" sz="4800" dirty="0" smtClean="0"/>
              <a:t>Bring everyone on board. It is your responsibility to educate the cabinet, SPRC, Ad Council, Treasurer and Church members.</a:t>
            </a:r>
            <a:endParaRPr lang="es-ES" sz="4800" dirty="0"/>
          </a:p>
        </p:txBody>
      </p:sp>
      <p:sp>
        <p:nvSpPr>
          <p:cNvPr id="3" name="Title 2"/>
          <p:cNvSpPr>
            <a:spLocks noGrp="1"/>
          </p:cNvSpPr>
          <p:nvPr>
            <p:ph type="title"/>
          </p:nvPr>
        </p:nvSpPr>
        <p:spPr/>
        <p:txBody>
          <a:bodyPr>
            <a:noAutofit/>
          </a:bodyPr>
          <a:lstStyle/>
          <a:p>
            <a:r>
              <a:rPr lang="en-US" sz="5400" dirty="0" smtClean="0"/>
              <a:t>Educate, educate, educate</a:t>
            </a:r>
            <a:endParaRPr lang="es-ES" sz="5400" dirty="0"/>
          </a:p>
        </p:txBody>
      </p:sp>
    </p:spTree>
    <p:extLst>
      <p:ext uri="{BB962C8B-B14F-4D97-AF65-F5344CB8AC3E}">
        <p14:creationId xmlns:p14="http://schemas.microsoft.com/office/powerpoint/2010/main" val="27644363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2781</TotalTime>
  <Words>1413</Words>
  <Application>Microsoft Office PowerPoint</Application>
  <PresentationFormat>On-screen Show (4:3)</PresentationFormat>
  <Paragraphs>203</Paragraphs>
  <Slides>37</Slides>
  <Notes>14</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Waveform</vt:lpstr>
      <vt:lpstr>NACEC  Reviewing the Basics</vt:lpstr>
      <vt:lpstr>A bit of History trivia……we’ve come a long way Baby!</vt:lpstr>
      <vt:lpstr>The going rate in ‘49</vt:lpstr>
      <vt:lpstr>We are in it together</vt:lpstr>
      <vt:lpstr>Book of Discipline 625</vt:lpstr>
      <vt:lpstr>Purpose CEC</vt:lpstr>
      <vt:lpstr>CEC Membership</vt:lpstr>
      <vt:lpstr>A good steward</vt:lpstr>
      <vt:lpstr>Educate, educate, educate</vt:lpstr>
      <vt:lpstr>What does that mean for the Commission on Equitable Compensation? </vt:lpstr>
      <vt:lpstr>Accountability</vt:lpstr>
      <vt:lpstr>Accountability depends on your rules?</vt:lpstr>
      <vt:lpstr>Who sets the pastor’s salary? Book of Discipline 247.13</vt:lpstr>
      <vt:lpstr>Annual Conference</vt:lpstr>
      <vt:lpstr>What is the most important thing to know about Equitable Compensation?</vt:lpstr>
      <vt:lpstr>What is the most important thing to know about Equitable Compensation?</vt:lpstr>
      <vt:lpstr>Book of Discipline 624 Payment Obligation</vt:lpstr>
      <vt:lpstr>What is Equitable?</vt:lpstr>
      <vt:lpstr>Minimum Base</vt:lpstr>
      <vt:lpstr>What determines minimum base compensation?</vt:lpstr>
      <vt:lpstr>How long can we fund equitable compensation?</vt:lpstr>
      <vt:lpstr>PowerPoint Presentation</vt:lpstr>
      <vt:lpstr>PowerPoint Presentation</vt:lpstr>
      <vt:lpstr>How does one apply for minimum base compensation?</vt:lpstr>
      <vt:lpstr>Do we need to change?</vt:lpstr>
      <vt:lpstr>Arrearages Do Happen!</vt:lpstr>
      <vt:lpstr>New Arrearage Language</vt:lpstr>
      <vt:lpstr>New Arrearage Language</vt:lpstr>
      <vt:lpstr>The Denomination’s Supreme Court</vt:lpstr>
      <vt:lpstr>Involvement of Judicial Council and Equitable Compensation</vt:lpstr>
      <vt:lpstr>Case</vt:lpstr>
      <vt:lpstr>Authority</vt:lpstr>
      <vt:lpstr>Remedial Action</vt:lpstr>
      <vt:lpstr>Interpretation</vt:lpstr>
      <vt:lpstr>Next steps</vt:lpstr>
      <vt:lpstr>We are here to serve you</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NACEC Foundation and Basics 101</dc:title>
  <dc:creator>Admin</dc:creator>
  <cp:lastModifiedBy>Admin</cp:lastModifiedBy>
  <cp:revision>72</cp:revision>
  <cp:lastPrinted>2014-09-01T05:29:44Z</cp:lastPrinted>
  <dcterms:created xsi:type="dcterms:W3CDTF">2014-02-05T01:54:56Z</dcterms:created>
  <dcterms:modified xsi:type="dcterms:W3CDTF">2014-09-02T02:43:09Z</dcterms:modified>
</cp:coreProperties>
</file>